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5" r:id="rId2"/>
  </p:sldMasterIdLst>
  <p:notesMasterIdLst>
    <p:notesMasterId r:id="rId485"/>
  </p:notesMasterIdLst>
  <p:sldIdLst>
    <p:sldId id="719" r:id="rId3"/>
    <p:sldId id="743" r:id="rId4"/>
    <p:sldId id="257" r:id="rId5"/>
    <p:sldId id="258" r:id="rId6"/>
    <p:sldId id="720" r:id="rId7"/>
    <p:sldId id="262" r:id="rId8"/>
    <p:sldId id="260" r:id="rId9"/>
    <p:sldId id="263" r:id="rId10"/>
    <p:sldId id="783" r:id="rId11"/>
    <p:sldId id="721" r:id="rId12"/>
    <p:sldId id="269" r:id="rId13"/>
    <p:sldId id="777" r:id="rId14"/>
    <p:sldId id="778" r:id="rId15"/>
    <p:sldId id="779" r:id="rId16"/>
    <p:sldId id="780" r:id="rId17"/>
    <p:sldId id="781" r:id="rId18"/>
    <p:sldId id="723" r:id="rId19"/>
    <p:sldId id="785" r:id="rId20"/>
    <p:sldId id="294" r:id="rId21"/>
    <p:sldId id="295" r:id="rId22"/>
    <p:sldId id="296" r:id="rId23"/>
    <p:sldId id="297" r:id="rId24"/>
    <p:sldId id="782" r:id="rId25"/>
    <p:sldId id="299"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8" r:id="rId51"/>
    <p:sldId id="329" r:id="rId52"/>
    <p:sldId id="787" r:id="rId53"/>
    <p:sldId id="788" r:id="rId54"/>
    <p:sldId id="756" r:id="rId55"/>
    <p:sldId id="757" r:id="rId56"/>
    <p:sldId id="758" r:id="rId57"/>
    <p:sldId id="529" r:id="rId58"/>
    <p:sldId id="759" r:id="rId59"/>
    <p:sldId id="801" r:id="rId60"/>
    <p:sldId id="556" r:id="rId61"/>
    <p:sldId id="557" r:id="rId62"/>
    <p:sldId id="558" r:id="rId63"/>
    <p:sldId id="559" r:id="rId64"/>
    <p:sldId id="560" r:id="rId65"/>
    <p:sldId id="561" r:id="rId66"/>
    <p:sldId id="562" r:id="rId67"/>
    <p:sldId id="761" r:id="rId68"/>
    <p:sldId id="762" r:id="rId69"/>
    <p:sldId id="763" r:id="rId70"/>
    <p:sldId id="722" r:id="rId71"/>
    <p:sldId id="277" r:id="rId72"/>
    <p:sldId id="278" r:id="rId73"/>
    <p:sldId id="279" r:id="rId74"/>
    <p:sldId id="280" r:id="rId75"/>
    <p:sldId id="281" r:id="rId76"/>
    <p:sldId id="282" r:id="rId77"/>
    <p:sldId id="283" r:id="rId78"/>
    <p:sldId id="784" r:id="rId79"/>
    <p:sldId id="270" r:id="rId80"/>
    <p:sldId id="271" r:id="rId81"/>
    <p:sldId id="284" r:id="rId82"/>
    <p:sldId id="285" r:id="rId83"/>
    <p:sldId id="286" r:id="rId84"/>
    <p:sldId id="287" r:id="rId85"/>
    <p:sldId id="288" r:id="rId86"/>
    <p:sldId id="289" r:id="rId87"/>
    <p:sldId id="290" r:id="rId88"/>
    <p:sldId id="291" r:id="rId89"/>
    <p:sldId id="292"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789" r:id="rId141"/>
    <p:sldId id="439" r:id="rId142"/>
    <p:sldId id="440" r:id="rId143"/>
    <p:sldId id="441" r:id="rId144"/>
    <p:sldId id="442" r:id="rId145"/>
    <p:sldId id="443" r:id="rId146"/>
    <p:sldId id="444" r:id="rId147"/>
    <p:sldId id="445" r:id="rId148"/>
    <p:sldId id="446" r:id="rId149"/>
    <p:sldId id="447" r:id="rId150"/>
    <p:sldId id="448" r:id="rId151"/>
    <p:sldId id="449" r:id="rId152"/>
    <p:sldId id="450" r:id="rId153"/>
    <p:sldId id="451" r:id="rId154"/>
    <p:sldId id="452" r:id="rId155"/>
    <p:sldId id="453" r:id="rId156"/>
    <p:sldId id="725" r:id="rId157"/>
    <p:sldId id="463" r:id="rId158"/>
    <p:sldId id="464" r:id="rId159"/>
    <p:sldId id="465" r:id="rId160"/>
    <p:sldId id="466" r:id="rId161"/>
    <p:sldId id="467" r:id="rId162"/>
    <p:sldId id="468" r:id="rId163"/>
    <p:sldId id="469" r:id="rId164"/>
    <p:sldId id="470" r:id="rId165"/>
    <p:sldId id="471" r:id="rId166"/>
    <p:sldId id="472" r:id="rId167"/>
    <p:sldId id="473" r:id="rId168"/>
    <p:sldId id="474" r:id="rId169"/>
    <p:sldId id="475" r:id="rId170"/>
    <p:sldId id="476" r:id="rId171"/>
    <p:sldId id="477" r:id="rId172"/>
    <p:sldId id="478" r:id="rId173"/>
    <p:sldId id="479" r:id="rId174"/>
    <p:sldId id="480" r:id="rId175"/>
    <p:sldId id="481" r:id="rId176"/>
    <p:sldId id="482" r:id="rId177"/>
    <p:sldId id="483" r:id="rId178"/>
    <p:sldId id="792" r:id="rId179"/>
    <p:sldId id="793" r:id="rId180"/>
    <p:sldId id="796" r:id="rId181"/>
    <p:sldId id="794" r:id="rId182"/>
    <p:sldId id="484" r:id="rId183"/>
    <p:sldId id="485" r:id="rId184"/>
    <p:sldId id="486" r:id="rId185"/>
    <p:sldId id="487" r:id="rId186"/>
    <p:sldId id="488" r:id="rId187"/>
    <p:sldId id="489" r:id="rId188"/>
    <p:sldId id="490" r:id="rId189"/>
    <p:sldId id="491" r:id="rId190"/>
    <p:sldId id="492" r:id="rId191"/>
    <p:sldId id="493" r:id="rId192"/>
    <p:sldId id="494" r:id="rId193"/>
    <p:sldId id="495" r:id="rId194"/>
    <p:sldId id="496" r:id="rId195"/>
    <p:sldId id="497" r:id="rId196"/>
    <p:sldId id="498" r:id="rId197"/>
    <p:sldId id="499" r:id="rId198"/>
    <p:sldId id="500" r:id="rId199"/>
    <p:sldId id="501" r:id="rId200"/>
    <p:sldId id="502" r:id="rId201"/>
    <p:sldId id="503" r:id="rId202"/>
    <p:sldId id="504" r:id="rId203"/>
    <p:sldId id="505" r:id="rId204"/>
    <p:sldId id="506" r:id="rId205"/>
    <p:sldId id="507" r:id="rId206"/>
    <p:sldId id="508" r:id="rId207"/>
    <p:sldId id="509" r:id="rId208"/>
    <p:sldId id="510" r:id="rId209"/>
    <p:sldId id="511" r:id="rId210"/>
    <p:sldId id="512" r:id="rId211"/>
    <p:sldId id="513" r:id="rId212"/>
    <p:sldId id="514" r:id="rId213"/>
    <p:sldId id="515" r:id="rId214"/>
    <p:sldId id="516" r:id="rId215"/>
    <p:sldId id="517" r:id="rId216"/>
    <p:sldId id="518" r:id="rId217"/>
    <p:sldId id="519" r:id="rId218"/>
    <p:sldId id="520" r:id="rId219"/>
    <p:sldId id="726" r:id="rId220"/>
    <p:sldId id="522" r:id="rId221"/>
    <p:sldId id="523" r:id="rId222"/>
    <p:sldId id="524" r:id="rId223"/>
    <p:sldId id="525" r:id="rId224"/>
    <p:sldId id="526" r:id="rId225"/>
    <p:sldId id="527" r:id="rId226"/>
    <p:sldId id="528" r:id="rId227"/>
    <p:sldId id="790" r:id="rId228"/>
    <p:sldId id="272" r:id="rId229"/>
    <p:sldId id="273" r:id="rId230"/>
    <p:sldId id="274" r:id="rId231"/>
    <p:sldId id="275" r:id="rId232"/>
    <p:sldId id="461" r:id="rId233"/>
    <p:sldId id="730" r:id="rId234"/>
    <p:sldId id="581" r:id="rId235"/>
    <p:sldId id="582" r:id="rId236"/>
    <p:sldId id="583" r:id="rId237"/>
    <p:sldId id="584" r:id="rId238"/>
    <p:sldId id="585" r:id="rId239"/>
    <p:sldId id="731" r:id="rId240"/>
    <p:sldId id="587" r:id="rId241"/>
    <p:sldId id="588" r:id="rId242"/>
    <p:sldId id="589" r:id="rId243"/>
    <p:sldId id="590" r:id="rId244"/>
    <p:sldId id="591" r:id="rId245"/>
    <p:sldId id="592" r:id="rId246"/>
    <p:sldId id="593" r:id="rId247"/>
    <p:sldId id="594" r:id="rId248"/>
    <p:sldId id="380" r:id="rId249"/>
    <p:sldId id="381" r:id="rId250"/>
    <p:sldId id="382" r:id="rId251"/>
    <p:sldId id="383" r:id="rId252"/>
    <p:sldId id="384" r:id="rId253"/>
    <p:sldId id="386" r:id="rId254"/>
    <p:sldId id="387" r:id="rId255"/>
    <p:sldId id="388" r:id="rId256"/>
    <p:sldId id="389" r:id="rId257"/>
    <p:sldId id="390" r:id="rId258"/>
    <p:sldId id="391" r:id="rId259"/>
    <p:sldId id="392" r:id="rId260"/>
    <p:sldId id="393" r:id="rId261"/>
    <p:sldId id="394" r:id="rId262"/>
    <p:sldId id="395" r:id="rId263"/>
    <p:sldId id="396" r:id="rId264"/>
    <p:sldId id="397" r:id="rId265"/>
    <p:sldId id="398" r:id="rId266"/>
    <p:sldId id="399" r:id="rId267"/>
    <p:sldId id="400" r:id="rId268"/>
    <p:sldId id="401" r:id="rId269"/>
    <p:sldId id="402" r:id="rId270"/>
    <p:sldId id="403" r:id="rId271"/>
    <p:sldId id="404" r:id="rId272"/>
    <p:sldId id="405" r:id="rId273"/>
    <p:sldId id="406" r:id="rId274"/>
    <p:sldId id="407" r:id="rId275"/>
    <p:sldId id="408" r:id="rId276"/>
    <p:sldId id="409" r:id="rId277"/>
    <p:sldId id="410" r:id="rId278"/>
    <p:sldId id="411" r:id="rId279"/>
    <p:sldId id="412" r:id="rId280"/>
    <p:sldId id="413" r:id="rId281"/>
    <p:sldId id="414" r:id="rId282"/>
    <p:sldId id="415" r:id="rId283"/>
    <p:sldId id="416" r:id="rId284"/>
    <p:sldId id="417" r:id="rId285"/>
    <p:sldId id="418" r:id="rId286"/>
    <p:sldId id="419" r:id="rId287"/>
    <p:sldId id="791" r:id="rId288"/>
    <p:sldId id="736" r:id="rId289"/>
    <p:sldId id="660" r:id="rId290"/>
    <p:sldId id="661" r:id="rId291"/>
    <p:sldId id="662" r:id="rId292"/>
    <p:sldId id="663" r:id="rId293"/>
    <p:sldId id="664" r:id="rId294"/>
    <p:sldId id="737" r:id="rId295"/>
    <p:sldId id="666" r:id="rId296"/>
    <p:sldId id="667" r:id="rId297"/>
    <p:sldId id="668" r:id="rId298"/>
    <p:sldId id="669" r:id="rId299"/>
    <p:sldId id="670" r:id="rId300"/>
    <p:sldId id="671" r:id="rId301"/>
    <p:sldId id="738" r:id="rId302"/>
    <p:sldId id="673" r:id="rId303"/>
    <p:sldId id="674" r:id="rId304"/>
    <p:sldId id="675" r:id="rId305"/>
    <p:sldId id="676" r:id="rId306"/>
    <p:sldId id="677" r:id="rId307"/>
    <p:sldId id="678" r:id="rId308"/>
    <p:sldId id="679" r:id="rId309"/>
    <p:sldId id="680" r:id="rId310"/>
    <p:sldId id="681" r:id="rId311"/>
    <p:sldId id="682" r:id="rId312"/>
    <p:sldId id="683" r:id="rId313"/>
    <p:sldId id="684" r:id="rId314"/>
    <p:sldId id="685" r:id="rId315"/>
    <p:sldId id="739" r:id="rId316"/>
    <p:sldId id="687" r:id="rId317"/>
    <p:sldId id="688" r:id="rId318"/>
    <p:sldId id="689" r:id="rId319"/>
    <p:sldId id="690" r:id="rId320"/>
    <p:sldId id="691" r:id="rId321"/>
    <p:sldId id="692" r:id="rId322"/>
    <p:sldId id="693" r:id="rId323"/>
    <p:sldId id="694" r:id="rId324"/>
    <p:sldId id="695" r:id="rId325"/>
    <p:sldId id="696" r:id="rId326"/>
    <p:sldId id="697" r:id="rId327"/>
    <p:sldId id="454" r:id="rId328"/>
    <p:sldId id="455" r:id="rId329"/>
    <p:sldId id="456" r:id="rId330"/>
    <p:sldId id="457" r:id="rId331"/>
    <p:sldId id="458" r:id="rId332"/>
    <p:sldId id="459" r:id="rId333"/>
    <p:sldId id="420" r:id="rId334"/>
    <p:sldId id="798" r:id="rId335"/>
    <p:sldId id="740" r:id="rId336"/>
    <p:sldId id="699" r:id="rId337"/>
    <p:sldId id="700" r:id="rId338"/>
    <p:sldId id="701" r:id="rId339"/>
    <p:sldId id="702" r:id="rId340"/>
    <p:sldId id="797" r:id="rId341"/>
    <p:sldId id="421" r:id="rId342"/>
    <p:sldId id="422" r:id="rId343"/>
    <p:sldId id="423" r:id="rId344"/>
    <p:sldId id="424" r:id="rId345"/>
    <p:sldId id="425" r:id="rId346"/>
    <p:sldId id="426" r:id="rId347"/>
    <p:sldId id="427" r:id="rId348"/>
    <p:sldId id="428" r:id="rId349"/>
    <p:sldId id="429" r:id="rId350"/>
    <p:sldId id="430" r:id="rId351"/>
    <p:sldId id="431" r:id="rId352"/>
    <p:sldId id="432" r:id="rId353"/>
    <p:sldId id="433" r:id="rId354"/>
    <p:sldId id="434" r:id="rId355"/>
    <p:sldId id="435" r:id="rId356"/>
    <p:sldId id="436" r:id="rId357"/>
    <p:sldId id="437" r:id="rId358"/>
    <p:sldId id="438" r:id="rId359"/>
    <p:sldId id="799" r:id="rId360"/>
    <p:sldId id="800" r:id="rId361"/>
    <p:sldId id="804" r:id="rId362"/>
    <p:sldId id="727" r:id="rId363"/>
    <p:sldId id="530" r:id="rId364"/>
    <p:sldId id="531" r:id="rId365"/>
    <p:sldId id="532" r:id="rId366"/>
    <p:sldId id="533" r:id="rId367"/>
    <p:sldId id="534" r:id="rId368"/>
    <p:sldId id="802" r:id="rId369"/>
    <p:sldId id="545" r:id="rId370"/>
    <p:sldId id="546" r:id="rId371"/>
    <p:sldId id="547" r:id="rId372"/>
    <p:sldId id="548" r:id="rId373"/>
    <p:sldId id="549" r:id="rId374"/>
    <p:sldId id="550" r:id="rId375"/>
    <p:sldId id="551" r:id="rId376"/>
    <p:sldId id="552" r:id="rId377"/>
    <p:sldId id="553" r:id="rId378"/>
    <p:sldId id="554" r:id="rId379"/>
    <p:sldId id="572" r:id="rId380"/>
    <p:sldId id="573" r:id="rId381"/>
    <p:sldId id="574" r:id="rId382"/>
    <p:sldId id="575" r:id="rId383"/>
    <p:sldId id="576" r:id="rId384"/>
    <p:sldId id="577" r:id="rId385"/>
    <p:sldId id="578" r:id="rId386"/>
    <p:sldId id="579" r:id="rId387"/>
    <p:sldId id="732" r:id="rId388"/>
    <p:sldId id="620" r:id="rId389"/>
    <p:sldId id="621" r:id="rId390"/>
    <p:sldId id="622" r:id="rId391"/>
    <p:sldId id="623" r:id="rId392"/>
    <p:sldId id="624" r:id="rId393"/>
    <p:sldId id="625" r:id="rId394"/>
    <p:sldId id="626" r:id="rId395"/>
    <p:sldId id="627" r:id="rId396"/>
    <p:sldId id="628" r:id="rId397"/>
    <p:sldId id="629" r:id="rId398"/>
    <p:sldId id="630" r:id="rId399"/>
    <p:sldId id="631" r:id="rId400"/>
    <p:sldId id="632" r:id="rId401"/>
    <p:sldId id="633" r:id="rId402"/>
    <p:sldId id="634" r:id="rId403"/>
    <p:sldId id="635" r:id="rId404"/>
    <p:sldId id="636" r:id="rId405"/>
    <p:sldId id="637" r:id="rId406"/>
    <p:sldId id="806" r:id="rId407"/>
    <p:sldId id="596" r:id="rId408"/>
    <p:sldId id="597" r:id="rId409"/>
    <p:sldId id="598" r:id="rId410"/>
    <p:sldId id="599" r:id="rId411"/>
    <p:sldId id="600" r:id="rId412"/>
    <p:sldId id="601" r:id="rId413"/>
    <p:sldId id="602" r:id="rId414"/>
    <p:sldId id="733" r:id="rId415"/>
    <p:sldId id="807" r:id="rId416"/>
    <p:sldId id="808" r:id="rId417"/>
    <p:sldId id="809" r:id="rId418"/>
    <p:sldId id="810" r:id="rId419"/>
    <p:sldId id="805" r:id="rId420"/>
    <p:sldId id="604" r:id="rId421"/>
    <p:sldId id="605" r:id="rId422"/>
    <p:sldId id="606" r:id="rId423"/>
    <p:sldId id="607" r:id="rId424"/>
    <p:sldId id="608" r:id="rId425"/>
    <p:sldId id="609" r:id="rId426"/>
    <p:sldId id="610" r:id="rId427"/>
    <p:sldId id="611" r:id="rId428"/>
    <p:sldId id="612" r:id="rId429"/>
    <p:sldId id="613" r:id="rId430"/>
    <p:sldId id="614" r:id="rId431"/>
    <p:sldId id="615" r:id="rId432"/>
    <p:sldId id="616" r:id="rId433"/>
    <p:sldId id="617" r:id="rId434"/>
    <p:sldId id="618" r:id="rId435"/>
    <p:sldId id="619" r:id="rId436"/>
    <p:sldId id="638" r:id="rId437"/>
    <p:sldId id="639" r:id="rId438"/>
    <p:sldId id="640" r:id="rId439"/>
    <p:sldId id="641" r:id="rId440"/>
    <p:sldId id="642" r:id="rId441"/>
    <p:sldId id="643" r:id="rId442"/>
    <p:sldId id="644" r:id="rId443"/>
    <p:sldId id="734" r:id="rId444"/>
    <p:sldId id="646" r:id="rId445"/>
    <p:sldId id="647" r:id="rId446"/>
    <p:sldId id="648" r:id="rId447"/>
    <p:sldId id="649" r:id="rId448"/>
    <p:sldId id="650" r:id="rId449"/>
    <p:sldId id="651" r:id="rId450"/>
    <p:sldId id="652" r:id="rId451"/>
    <p:sldId id="653" r:id="rId452"/>
    <p:sldId id="735" r:id="rId453"/>
    <p:sldId id="655" r:id="rId454"/>
    <p:sldId id="656" r:id="rId455"/>
    <p:sldId id="657" r:id="rId456"/>
    <p:sldId id="658" r:id="rId457"/>
    <p:sldId id="744" r:id="rId458"/>
    <p:sldId id="745" r:id="rId459"/>
    <p:sldId id="746" r:id="rId460"/>
    <p:sldId id="747" r:id="rId461"/>
    <p:sldId id="748" r:id="rId462"/>
    <p:sldId id="749" r:id="rId463"/>
    <p:sldId id="750" r:id="rId464"/>
    <p:sldId id="751" r:id="rId465"/>
    <p:sldId id="521" r:id="rId466"/>
    <p:sldId id="752" r:id="rId467"/>
    <p:sldId id="753" r:id="rId468"/>
    <p:sldId id="754" r:id="rId469"/>
    <p:sldId id="755" r:id="rId470"/>
    <p:sldId id="535" r:id="rId471"/>
    <p:sldId id="764" r:id="rId472"/>
    <p:sldId id="765" r:id="rId473"/>
    <p:sldId id="766" r:id="rId474"/>
    <p:sldId id="767" r:id="rId475"/>
    <p:sldId id="768" r:id="rId476"/>
    <p:sldId id="769" r:id="rId477"/>
    <p:sldId id="770" r:id="rId478"/>
    <p:sldId id="771" r:id="rId479"/>
    <p:sldId id="772" r:id="rId480"/>
    <p:sldId id="773" r:id="rId481"/>
    <p:sldId id="774" r:id="rId482"/>
    <p:sldId id="775" r:id="rId483"/>
    <p:sldId id="776" r:id="rId484"/>
  </p:sldIdLst>
  <p:sldSz cx="9144000" cy="5143500" type="screen16x9"/>
  <p:notesSz cx="6858000" cy="9144000"/>
  <p:embeddedFontLst>
    <p:embeddedFont>
      <p:font typeface="Arial Black" panose="020B0A04020102020204" pitchFamily="34" charset="0"/>
      <p:bold r:id="rId486"/>
    </p:embeddedFont>
    <p:embeddedFont>
      <p:font typeface="Calibri" panose="020F0502020204030204" pitchFamily="34" charset="0"/>
      <p:regular r:id="rId487"/>
      <p:bold r:id="rId488"/>
      <p:italic r:id="rId489"/>
      <p:boldItalic r:id="rId490"/>
    </p:embeddedFont>
    <p:embeddedFont>
      <p:font typeface="Calibri Light" panose="020F0302020204030204" pitchFamily="34" charset="0"/>
      <p:regular r:id="rId491"/>
      <p:italic r:id="rId492"/>
    </p:embeddedFont>
    <p:embeddedFont>
      <p:font typeface="Gill Sans" panose="020B0604020202020204" charset="0"/>
      <p:regular r:id="rId493"/>
      <p:bold r:id="rId494"/>
    </p:embeddedFont>
    <p:embeddedFont>
      <p:font typeface="Lato" panose="020F0502020204030203" pitchFamily="34" charset="0"/>
      <p:regular r:id="rId495"/>
      <p:bold r:id="rId496"/>
      <p:italic r:id="rId497"/>
      <p:boldItalic r:id="rId498"/>
    </p:embeddedFont>
    <p:embeddedFont>
      <p:font typeface="Mangal Pro" panose="00000500000000000000" pitchFamily="2" charset="0"/>
      <p:regular r:id="rId499"/>
      <p:bold r:id="rId500"/>
    </p:embeddedFont>
    <p:embeddedFont>
      <p:font typeface="Montserrat" panose="00000500000000000000" pitchFamily="2" charset="0"/>
      <p:regular r:id="rId501"/>
      <p:bold r:id="rId502"/>
      <p:italic r:id="rId503"/>
      <p:boldItalic r:id="rId504"/>
    </p:embeddedFont>
    <p:embeddedFont>
      <p:font typeface="Nunito Sans" pitchFamily="2" charset="0"/>
      <p:regular r:id="rId505"/>
      <p:bold r:id="rId506"/>
      <p:italic r:id="rId507"/>
      <p:boldItalic r:id="rId508"/>
    </p:embeddedFont>
    <p:embeddedFont>
      <p:font typeface="Oi" panose="020B0604020202020204" charset="0"/>
      <p:regular r:id="rId509"/>
    </p:embeddedFont>
    <p:embeddedFont>
      <p:font typeface="Palatino Linotype" panose="02040502050505030304" pitchFamily="18" charset="0"/>
      <p:regular r:id="rId510"/>
      <p:bold r:id="rId511"/>
      <p:italic r:id="rId512"/>
      <p:boldItalic r:id="rId513"/>
    </p:embeddedFont>
    <p:embeddedFont>
      <p:font typeface="Roboto" panose="02000000000000000000" pitchFamily="2" charset="0"/>
      <p:regular r:id="rId514"/>
      <p:bold r:id="rId515"/>
      <p:italic r:id="rId516"/>
      <p:boldItalic r:id="rId517"/>
    </p:embeddedFont>
    <p:embeddedFont>
      <p:font typeface="Roboto Mono" panose="00000009000000000000" pitchFamily="49" charset="0"/>
      <p:regular r:id="rId518"/>
      <p:bold r:id="rId519"/>
      <p:italic r:id="rId520"/>
      <p:boldItalic r:id="rId521"/>
    </p:embeddedFont>
    <p:embeddedFont>
      <p:font typeface="Source Serif Pro" panose="02040603050405020204" pitchFamily="18" charset="0"/>
      <p:regular r:id="rId522"/>
      <p:bold r:id="rId523"/>
      <p:italic r:id="rId524"/>
      <p:boldItalic r:id="rId525"/>
    </p:embeddedFont>
    <p:embeddedFont>
      <p:font typeface="Work Sans" pitchFamily="2" charset="0"/>
      <p:regular r:id="rId526"/>
      <p:bold r:id="rId527"/>
      <p:italic r:id="rId528"/>
      <p:boldItalic r:id="rId5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3" roundtripDataSignature="AMtx7mix+6YyupKTzGV/gWPVe5S9z8T02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4811F-4EE7-4368-AFF6-87CA026ADCED}">
  <a:tblStyle styleId="{1F24811F-4EE7-4368-AFF6-87CA026ADCED}" styleName="Table_0">
    <a:wholeTbl>
      <a:tcTxStyle b="off" i="off">
        <a:font>
          <a:latin typeface="Palatino Linotype"/>
          <a:ea typeface="Palatino Linotype"/>
          <a:cs typeface="Palatino Linotype"/>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2">
              <a:alpha val="40000"/>
            </a:schemeClr>
          </a:solidFill>
        </a:fill>
      </a:tcStyle>
    </a:band1H>
    <a:band2H>
      <a:tcTxStyle b="off" i="off"/>
      <a:tcStyle>
        <a:tcBdr/>
      </a:tcStyle>
    </a:band2H>
    <a:band1V>
      <a:tcTxStyle b="off" i="off"/>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b="off" i="off"/>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Palatino Linotype"/>
          <a:ea typeface="Palatino Linotype"/>
          <a:cs typeface="Palatino Linotype"/>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105" autoAdjust="0"/>
  </p:normalViewPr>
  <p:slideViewPr>
    <p:cSldViewPr snapToGrid="0">
      <p:cViewPr varScale="1">
        <p:scale>
          <a:sx n="94" d="100"/>
          <a:sy n="94" d="100"/>
        </p:scale>
        <p:origin x="2094" y="78"/>
      </p:cViewPr>
      <p:guideLst>
        <p:guide orient="horz" pos="1643"/>
        <p:guide pos="290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font" Target="fonts/font1.fntdata"/><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font" Target="fonts/font26.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font" Target="fonts/font12.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font" Target="fonts/font37.fntdata"/><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customschemas.google.com/relationships/presentationmetadata" Target="metadata"/><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font" Target="fonts/font17.fntdata"/><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font" Target="fonts/font3.fntdata"/><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font" Target="fonts/font28.fntdata"/><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font" Target="fonts/font14.fntdata"/><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font" Target="fonts/font39.fntdata"/><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viewProps" Target="viewProps.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font" Target="fonts/font5.fntdata"/><Relationship Id="rId504" Type="http://schemas.openxmlformats.org/officeDocument/2006/relationships/font" Target="fonts/font19.fntdata"/><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font" Target="fonts/font30.fntdata"/><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font" Target="fonts/font41.fntdata"/><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537" Type="http://schemas.openxmlformats.org/officeDocument/2006/relationships/tableStyles" Target="tableStyles.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font" Target="fonts/font21.fntdata"/><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font" Target="fonts/font7.fntdata"/><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font" Target="fonts/font32.fntdata"/><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font" Target="fonts/font43.fntdata"/><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font" Target="fonts/font9.fntdata"/><Relationship Id="rId508" Type="http://schemas.openxmlformats.org/officeDocument/2006/relationships/font" Target="fonts/font23.fntdata"/><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font" Target="fonts/font34.fntdata"/><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303" Type="http://schemas.openxmlformats.org/officeDocument/2006/relationships/slide" Target="slides/slide301.xml"/><Relationship Id="rId485" Type="http://schemas.openxmlformats.org/officeDocument/2006/relationships/notesMaster" Target="notesMasters/notesMaster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font" Target="fonts/font25.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font" Target="fonts/font11.fntdata"/><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font" Target="fonts/font36.fntdata"/><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font" Target="fonts/font16.fntdata"/><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font" Target="fonts/font2.fntdata"/><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font" Target="fonts/font27.fntdata"/><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font" Target="fonts/font13.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font" Target="fonts/font38.fntdata"/><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presProps" Target="presProps.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font" Target="fonts/font18.fntdata"/><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font" Target="fonts/font4.fntdata"/><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font" Target="fonts/font29.fntdata"/><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font" Target="fonts/font40.fntdata"/><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theme" Target="theme/theme1.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font" Target="fonts/font6.fntdata"/><Relationship Id="rId505" Type="http://schemas.openxmlformats.org/officeDocument/2006/relationships/font" Target="fonts/font20.fntdata"/><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font" Target="fonts/font31.fntdata"/><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font" Target="fonts/font42.fntdata"/><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font" Target="fonts/font8.fntdata"/><Relationship Id="rId507" Type="http://schemas.openxmlformats.org/officeDocument/2006/relationships/font" Target="fonts/font22.fntdata"/><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font" Target="fonts/font33.fntdata"/><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font" Target="fonts/font44.fntdata"/><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72" Type="http://schemas.openxmlformats.org/officeDocument/2006/relationships/slide" Target="slides/slide70.xml"/><Relationship Id="rId375" Type="http://schemas.openxmlformats.org/officeDocument/2006/relationships/slide" Target="slides/slide373.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font" Target="fonts/font24.fntdata"/><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font" Target="fonts/font10.fntdata"/><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font" Target="fonts/font35.fntdata"/><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226" Type="http://schemas.openxmlformats.org/officeDocument/2006/relationships/slide" Target="slides/slide224.xml"/><Relationship Id="rId433" Type="http://schemas.openxmlformats.org/officeDocument/2006/relationships/slide" Target="slides/slide431.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font" Target="fonts/font15.fntdata"/><Relationship Id="rId5" Type="http://schemas.openxmlformats.org/officeDocument/2006/relationships/slide" Target="slides/slide3.xml"/><Relationship Id="rId237"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368598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www.paulboxley.com/blog/2011/06/git-caret-and-tilde"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subscription.packtpub.com/book/application_development/9781787120723/4"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dev.azure.com/"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scm.com/download/linux" TargetMode="External"/><Relationship Id="rId4" Type="http://schemas.openxmlformats.org/officeDocument/2006/relationships/hyperlink" Target="https://git-scm.com/download/mac" TargetMode="Externa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daringfireball.net/projects/markdown/"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howtogeek.com/235101/10-ways-to-open-the-command-prompt-in-windows-10/"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howtogeek.com/686955/how-to-launch-a-terminal-window-on-ubuntu-linux/" TargetMode="External"/><Relationship Id="rId4" Type="http://schemas.openxmlformats.org/officeDocument/2006/relationships/hyperlink" Target="https://www.howtogeek.com/682770/how-to-open-the-terminal-on-a-mac/" TargetMode="Externa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3" Type="http://schemas.openxmlformats.org/officeDocument/2006/relationships/hyperlink" Target="http://en.wikipedia.org/wiki/Extreme_programming"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8" Type="http://schemas.openxmlformats.org/officeDocument/2006/relationships/hyperlink" Target="https://docs.github.com/en/github/managing-your-work-on-github/linking-a-pull-request-to-an-issue" TargetMode="External"/><Relationship Id="rId3" Type="http://schemas.openxmlformats.org/officeDocument/2006/relationships/hyperlink" Target="https://docs.github.com/en/github/collaborating-with-issues-and-pull-requests/automatically-merging-a-pull-request" TargetMode="External"/><Relationship Id="rId7" Type="http://schemas.openxmlformats.org/officeDocument/2006/relationships/hyperlink" Target="https://docs.github.com/en/pull-requests/collaborating-with-pull-requests/incorporating-changes-from-a-pull-request/about-pull-request-merges" TargetMode="External"/><Relationship Id="rId2" Type="http://schemas.openxmlformats.org/officeDocument/2006/relationships/slide" Target="../slides/slide219.xml"/><Relationship Id="rId1" Type="http://schemas.openxmlformats.org/officeDocument/2006/relationships/notesMaster" Target="../notesMasters/notesMaster1.xml"/><Relationship Id="rId6" Type="http://schemas.openxmlformats.org/officeDocument/2006/relationships/hyperlink" Target="https://git-scm.com/docs/git-merge#_fast_forward_merge" TargetMode="External"/><Relationship Id="rId5" Type="http://schemas.openxmlformats.org/officeDocument/2006/relationships/hyperlink" Target="https://docs.github.com/en/articles/about-pull-requests#draft-pull-requests" TargetMode="External"/><Relationship Id="rId4" Type="http://schemas.openxmlformats.org/officeDocument/2006/relationships/hyperlink" Target="https://docs.github.com/en/github/collaborating-with-pull-requests/reviewing-changes-in-pull-requests/checking-out-pull-requests-locally" TargetMode="External"/><Relationship Id="rId9" Type="http://schemas.openxmlformats.org/officeDocument/2006/relationships/hyperlink" Target="https://docs.github.com/en/pull-requests/collaborating-with-pull-requests/incorporating-changes-from-a-pull-request/closing-a-pull-request" TargetMode="Externa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docs.github.com/en/articles/deleting-unused-branches"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git-scm.com/docs/git-add#git-add-ltpathspecgt82308203"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git-scm.com/docs/git-diff" TargetMode="External"/><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ubscription.packtpub.com/book/application_development/9781787120723/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3" Type="http://schemas.openxmlformats.org/officeDocument/2006/relationships/hyperlink" Target="https://www.fprintf.net/vimCheatSheet.html" TargetMode="External"/><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SHA-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3" Type="http://schemas.openxmlformats.org/officeDocument/2006/relationships/hyperlink" Target="https://opensource.org/about" TargetMode="External"/><Relationship Id="rId7" Type="http://schemas.openxmlformats.org/officeDocument/2006/relationships/hyperlink" Target="https://skills.github.com/" TargetMode="External"/><Relationship Id="rId2" Type="http://schemas.openxmlformats.org/officeDocument/2006/relationships/slide" Target="../slides/slide379.xml"/><Relationship Id="rId1" Type="http://schemas.openxmlformats.org/officeDocument/2006/relationships/notesMaster" Target="../notesMasters/notesMaster1.xml"/><Relationship Id="rId6" Type="http://schemas.openxmlformats.org/officeDocument/2006/relationships/hyperlink" Target="https://opensource.guide/" TargetMode="External"/><Relationship Id="rId5" Type="http://schemas.openxmlformats.org/officeDocument/2006/relationships/hyperlink" Target="https://choosealicense.com/" TargetMode="External"/><Relationship Id="rId4" Type="http://schemas.openxmlformats.org/officeDocument/2006/relationships/hyperlink" Target="https://resources.github.com/whitepapers/introduction-to-innersource/" TargetMode="External"/></Relationships>
</file>

<file path=ppt/notesSlides/_rels/notesSlide374.xml.rels><?xml version="1.0" encoding="UTF-8" standalone="yes"?>
<Relationships xmlns="http://schemas.openxmlformats.org/package/2006/relationships"><Relationship Id="rId3" Type="http://schemas.openxmlformats.org/officeDocument/2006/relationships/hyperlink" Target="https://github.com/octocat/Spoon-Knife" TargetMode="External"/><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slide" Target="../slides/slide393.xml"/><Relationship Id="rId1" Type="http://schemas.openxmlformats.org/officeDocument/2006/relationships/notesMaster" Target="../notesMasters/notesMaster1.xml"/><Relationship Id="rId4" Type="http://schemas.openxmlformats.org/officeDocument/2006/relationships/hyperlink" Target="https://github.com/nvie/gitflow" TargetMode="Externa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3" Type="http://schemas.openxmlformats.org/officeDocument/2006/relationships/hyperlink" Target="https://guides.github.com/introduction/flow/index.html" TargetMode="External"/><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3" Type="http://schemas.openxmlformats.org/officeDocument/2006/relationships/hyperlink" Target="http://www.extremeprogramming.org/" TargetMode="External"/><Relationship Id="rId2" Type="http://schemas.openxmlformats.org/officeDocument/2006/relationships/slide" Target="../slides/slide402.xml"/><Relationship Id="rId1" Type="http://schemas.openxmlformats.org/officeDocument/2006/relationships/notesMaster" Target="../notesMasters/notesMaster1.xml"/><Relationship Id="rId4" Type="http://schemas.openxmlformats.org/officeDocument/2006/relationships/hyperlink" Target="http://trunkbaseddevelopment.com/" TargetMode="Externa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3" Type="http://schemas.openxmlformats.org/officeDocument/2006/relationships/hyperlink" Target="https://cirillocompany.de/pages/pomodoro-technique" TargetMode="External"/><Relationship Id="rId2" Type="http://schemas.openxmlformats.org/officeDocument/2006/relationships/slide" Target="../slides/slide426.xml"/><Relationship Id="rId1" Type="http://schemas.openxmlformats.org/officeDocument/2006/relationships/notesMaster" Target="../notesMasters/notesMaster1.xml"/><Relationship Id="rId4" Type="http://schemas.openxmlformats.org/officeDocument/2006/relationships/hyperlink" Target="https://en.wikipedia.org/wiki/Pomodoro_Technique" TargetMode="External"/></Relationships>
</file>

<file path=ppt/notesSlides/_rels/notesSlide421.xml.rels><?xml version="1.0" encoding="UTF-8" standalone="yes"?>
<Relationships xmlns="http://schemas.openxmlformats.org/package/2006/relationships"><Relationship Id="rId3" Type="http://schemas.openxmlformats.org/officeDocument/2006/relationships/hyperlink" Target="https://arialdomartini.wordpress.com/2012/09/03/pre-emptive-commit-comments/" TargetMode="External"/><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3" Type="http://schemas.openxmlformats.org/officeDocument/2006/relationships/hyperlink" Target="http://www.commitlogsfromlastnight.com/" TargetMode="External"/><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3" Type="http://schemas.openxmlformats.org/officeDocument/2006/relationships/hyperlink" Target="https://github.com/octocat/linguist/compare/master...octocat:an-example-comparison-for-docs" TargetMode="External"/><Relationship Id="rId2" Type="http://schemas.openxmlformats.org/officeDocument/2006/relationships/slide" Target="../slides/slide453.xml"/><Relationship Id="rId1" Type="http://schemas.openxmlformats.org/officeDocument/2006/relationships/notesMaster" Target="../notesMasters/notesMaster1.xml"/><Relationship Id="rId5" Type="http://schemas.openxmlformats.org/officeDocument/2006/relationships/hyperlink" Target="https://github.com/octocat/linguist/compare/v2.2.0...octocat:v2.3.3" TargetMode="External"/><Relationship Id="rId4" Type="http://schemas.openxmlformats.org/officeDocument/2006/relationships/hyperlink" Target="https://docs.github.com/en/github/administering-a-repository/comparing-releases" TargetMode="Externa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3" Type="http://schemas.openxmlformats.org/officeDocument/2006/relationships/hyperlink" Target="http://git-scm.com/docs/git-config" TargetMode="External"/><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it.wiki.kernel.org/index.php/GitSvnCompars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sensorflo/git-draw"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github.com/GitAlias/gitalia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git-scm.com/docs/git-check-ref-format"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6" name="Google Shape;20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844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4239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What happens if we move back to the </a:t>
            </a:r>
            <a:r>
              <a:rPr lang="en-US">
                <a:solidFill>
                  <a:schemeClr val="dk1"/>
                </a:solidFill>
              </a:rPr>
              <a:t>master</a:t>
            </a:r>
            <a:r>
              <a:rPr lang="en-US" b="0" i="0">
                <a:solidFill>
                  <a:schemeClr val="dk1"/>
                </a:solidFill>
                <a:latin typeface="Lato"/>
                <a:ea typeface="Lato"/>
                <a:cs typeface="Lato"/>
                <a:sym typeface="Lato"/>
              </a:rPr>
              <a:t> branch? Let's see.</a:t>
            </a:r>
            <a:endParaRPr>
              <a:solidFill>
                <a:schemeClr val="dk1"/>
              </a:solidFill>
            </a:endParaRPr>
          </a:p>
        </p:txBody>
      </p:sp>
      <p:sp>
        <p:nvSpPr>
          <p:cNvPr id="888" name="Google Shape;888;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86678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But at this point someone could raise their hand and say: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1">
                <a:solidFill>
                  <a:schemeClr val="dk1"/>
                </a:solidFill>
                <a:latin typeface="Lato"/>
                <a:ea typeface="Lato"/>
                <a:cs typeface="Lato"/>
                <a:sym typeface="Lato"/>
              </a:rPr>
              <a:t>"That's weird! In Subversion, we usually have different folders for each different branch; here Git seems to always overwrite the content of the same folder, isn't 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Of course, it is. This is how Git works. When you switch a branch, Git goes to the commit the branch is pointing to, and following the parent relationship and analyzing trees and blobs, rebuilds the content on the </a:t>
            </a:r>
            <a:r>
              <a:rPr lang="en-US" b="1" i="0">
                <a:solidFill>
                  <a:schemeClr val="dk1"/>
                </a:solidFill>
                <a:latin typeface="Lato"/>
                <a:ea typeface="Lato"/>
                <a:cs typeface="Lato"/>
                <a:sym typeface="Lato"/>
              </a:rPr>
              <a:t>working directory</a:t>
            </a:r>
            <a:r>
              <a:rPr lang="en-US" b="0" i="0">
                <a:solidFill>
                  <a:schemeClr val="dk1"/>
                </a:solidFill>
                <a:latin typeface="Lato"/>
                <a:ea typeface="Lato"/>
                <a:cs typeface="Lato"/>
                <a:sym typeface="Lato"/>
              </a:rPr>
              <a:t> accordingly, getting hold of that files and folders (that is the same Subversion can do with the </a:t>
            </a:r>
            <a:r>
              <a:rPr lang="en-US" b="1" i="0">
                <a:solidFill>
                  <a:schemeClr val="dk1"/>
                </a:solidFill>
                <a:latin typeface="Lato"/>
                <a:ea typeface="Lato"/>
                <a:cs typeface="Lato"/>
                <a:sym typeface="Lato"/>
              </a:rPr>
              <a:t>switch branch</a:t>
            </a:r>
            <a:r>
              <a:rPr lang="en-US" b="0" i="0">
                <a:solidFill>
                  <a:schemeClr val="dk1"/>
                </a:solidFill>
                <a:latin typeface="Lato"/>
                <a:ea typeface="Lato"/>
                <a:cs typeface="Lato"/>
                <a:sym typeface="Lato"/>
              </a:rPr>
              <a:t> feature, actually).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a big difference between Git and Subversion (and other similar versioning systems); people used to Subversion often argue that in this manner you cannot easily compare branches file by file, or open in your favorite IDE two different </a:t>
            </a:r>
            <a:r>
              <a:rPr lang="en-US" b="1" i="0">
                <a:solidFill>
                  <a:schemeClr val="dk1"/>
                </a:solidFill>
                <a:latin typeface="Lato"/>
                <a:ea typeface="Lato"/>
                <a:cs typeface="Lato"/>
                <a:sym typeface="Lato"/>
              </a:rPr>
              <a:t>versions</a:t>
            </a:r>
            <a:r>
              <a:rPr lang="en-US" b="0" i="0">
                <a:solidFill>
                  <a:schemeClr val="dk1"/>
                </a:solidFill>
                <a:latin typeface="Lato"/>
                <a:ea typeface="Lato"/>
                <a:cs typeface="Lato"/>
                <a:sym typeface="Lato"/>
              </a:rPr>
              <a:t> of your in-development software. Yes, this is true, in Git you cannot do the same, but there are some tricks to work around this issue (if it is an issue for you).</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Another important thing to say is that in Git you cannot check out only a folder of the repository, as you can do in Subversion; when you check out a branch, you get all its content.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96" name="Google Shape;896;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56901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03" name="Google Shape;903;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70304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let's see: we are on the master branch, as the shell prompts and as HEAD remembers us, with that arrow that points to master; then there is a berries branch, with a commit more than master.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Reachability and undoing commits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let's imagine this scenario: we have a new commit on the berries branch, but we realized it is a wrong one, so we want the berries branch to go back where master is. We actually want to discard the last commit on the berries branch.</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911" name="Google Shape;911;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99308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New trick: using the dash (-), you actually are saying to Git: "Move me to the branch I was before switching"; and Git obeys, moving us to the berries branch.</a:t>
            </a:r>
            <a:endParaRPr/>
          </a:p>
          <a:p>
            <a:pPr marL="158750" lvl="0" indent="0" algn="l" rtl="0">
              <a:lnSpc>
                <a:spcPct val="100000"/>
              </a:lnSpc>
              <a:spcBef>
                <a:spcPts val="0"/>
              </a:spcBef>
              <a:spcAft>
                <a:spcPts val="0"/>
              </a:spcAft>
              <a:buSzPts val="1100"/>
              <a:buNone/>
            </a:pPr>
            <a:endParaRPr/>
          </a:p>
        </p:txBody>
      </p:sp>
      <p:sp>
        <p:nvSpPr>
          <p:cNvPr id="918" name="Google Shape;918;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4561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25" name="Google Shape;925;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21458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Same hash, same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 </a:t>
            </a:r>
            <a:r>
              <a:rPr lang="en-US" b="1" i="0">
                <a:solidFill>
                  <a:schemeClr val="dk1"/>
                </a:solidFill>
                <a:latin typeface="Lato"/>
                <a:ea typeface="Lato"/>
                <a:cs typeface="Lato"/>
                <a:sym typeface="Lato"/>
              </a:rPr>
              <a:t>side effect</a:t>
            </a:r>
            <a:r>
              <a:rPr lang="en-US" b="0" i="0">
                <a:solidFill>
                  <a:schemeClr val="dk1"/>
                </a:solidFill>
                <a:latin typeface="Lato"/>
                <a:ea typeface="Lato"/>
                <a:cs typeface="Lato"/>
                <a:sym typeface="Lato"/>
              </a:rPr>
              <a:t> of this operation is losing the last commit we did in berries, as we already said: but why? And how?</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due to the </a:t>
            </a:r>
            <a:r>
              <a:rPr lang="en-US" b="1" i="0">
                <a:solidFill>
                  <a:schemeClr val="dk1"/>
                </a:solidFill>
                <a:latin typeface="Lato"/>
                <a:ea typeface="Lato"/>
                <a:cs typeface="Lato"/>
                <a:sym typeface="Lato"/>
              </a:rPr>
              <a:t>reachability</a:t>
            </a:r>
            <a:r>
              <a:rPr lang="en-US" b="0" i="0">
                <a:solidFill>
                  <a:schemeClr val="dk1"/>
                </a:solidFill>
                <a:latin typeface="Lato"/>
                <a:ea typeface="Lato"/>
                <a:cs typeface="Lato"/>
                <a:sym typeface="Lato"/>
              </a:rPr>
              <a:t> of commits. A commit is not more reachable when no branches points to it directly, nor it figures as a parent of another commit in a branch. Our </a:t>
            </a:r>
            <a:r>
              <a:rPr lang="en-US" b="1" i="0">
                <a:solidFill>
                  <a:schemeClr val="dk1"/>
                </a:solidFill>
                <a:latin typeface="Lato"/>
                <a:ea typeface="Lato"/>
                <a:cs typeface="Lato"/>
                <a:sym typeface="Lato"/>
              </a:rPr>
              <a:t>blackberry commit</a:t>
            </a:r>
            <a:r>
              <a:rPr lang="en-US" b="0" i="0">
                <a:solidFill>
                  <a:schemeClr val="dk1"/>
                </a:solidFill>
                <a:latin typeface="Lato"/>
                <a:ea typeface="Lato"/>
                <a:cs typeface="Lato"/>
                <a:sym typeface="Lato"/>
              </a:rPr>
              <a:t> was the last commit on the berries branch, so moving the berries branch away from it, made it unreachable, and it </a:t>
            </a:r>
            <a:r>
              <a:rPr lang="en-US" b="1" i="0">
                <a:solidFill>
                  <a:schemeClr val="dk1"/>
                </a:solidFill>
                <a:latin typeface="Lato"/>
                <a:ea typeface="Lato"/>
                <a:cs typeface="Lato"/>
                <a:sym typeface="Lato"/>
              </a:rPr>
              <a:t>disappears</a:t>
            </a:r>
            <a:r>
              <a:rPr lang="en-US" b="0" i="0">
                <a:solidFill>
                  <a:schemeClr val="dk1"/>
                </a:solidFill>
                <a:latin typeface="Lato"/>
                <a:ea typeface="Lato"/>
                <a:cs typeface="Lato"/>
                <a:sym typeface="Lato"/>
              </a:rPr>
              <a:t> from our repository.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But are you sure it is gone? Want to make a bet?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932" name="Google Shape;932;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50576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39" name="Google Shape;939;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9496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magic! We actually recovered the lost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jokes aside, there's no magic in Git; it simply won't delete unreachable commits, at least not immediately. It makes some housekeeping automatically at a given time, as it has some powerful </a:t>
            </a:r>
            <a:r>
              <a:rPr lang="en-US" b="1" i="0">
                <a:solidFill>
                  <a:schemeClr val="dk1"/>
                </a:solidFill>
                <a:latin typeface="Lato"/>
                <a:ea typeface="Lato"/>
                <a:cs typeface="Lato"/>
                <a:sym typeface="Lato"/>
              </a:rPr>
              <a:t>garbage collection</a:t>
            </a:r>
            <a:r>
              <a:rPr lang="en-US" b="0" i="0">
                <a:solidFill>
                  <a:schemeClr val="dk1"/>
                </a:solidFill>
                <a:latin typeface="Lato"/>
                <a:ea typeface="Lato"/>
                <a:cs typeface="Lato"/>
                <a:sym typeface="Lato"/>
              </a:rPr>
              <a:t> features (look at the git gc command help page if you are curious; I want you to remember that any Git command, followed by the --help option, will open for you the internal man page for 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we have seen what reachability of commits means, and then learnt how to undo a commit using the git reset command, that is a thing to know to take advantage of Git features while working on a repository.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But let's continue experimenting with branches.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946" name="Google Shape;946;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07461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54" name="Google Shape;954;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535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indent="0">
              <a:buNone/>
            </a:pPr>
            <a:r>
              <a:rPr lang="en-US" b="1" dirty="0"/>
              <a:t>Git Flow</a:t>
            </a:r>
            <a:r>
              <a:rPr lang="en-US" dirty="0"/>
              <a:t> is a structured branching model designed for managing development and release processes in complex projects with well-defined release cycles. It was introduced by Vincent Driessen in 2010 and is widely used in large projects where multiple release branches are needed.</a:t>
            </a:r>
          </a:p>
          <a:p>
            <a:r>
              <a:rPr lang="en-US" dirty="0"/>
              <a:t>Key characteristics:</a:t>
            </a:r>
          </a:p>
          <a:p>
            <a:pPr>
              <a:buFont typeface="Arial" panose="020B0604020202020204" pitchFamily="34" charset="0"/>
              <a:buChar char="•"/>
            </a:pPr>
            <a:r>
              <a:rPr lang="en-US" b="1" dirty="0"/>
              <a:t>Main branches</a:t>
            </a:r>
            <a:r>
              <a:rPr lang="en-US" dirty="0"/>
              <a:t>:</a:t>
            </a:r>
          </a:p>
          <a:p>
            <a:pPr marL="742950" lvl="1" indent="-285750">
              <a:buFont typeface="Arial" panose="020B0604020202020204" pitchFamily="34" charset="0"/>
              <a:buChar char="•"/>
            </a:pPr>
            <a:r>
              <a:rPr lang="en-US" b="1" dirty="0"/>
              <a:t>Main (or master)</a:t>
            </a:r>
            <a:r>
              <a:rPr lang="en-US" dirty="0"/>
              <a:t>: Holds the production-ready code.</a:t>
            </a:r>
          </a:p>
          <a:p>
            <a:pPr marL="742950" lvl="1" indent="-285750">
              <a:buFont typeface="Arial" panose="020B0604020202020204" pitchFamily="34" charset="0"/>
              <a:buChar char="•"/>
            </a:pPr>
            <a:r>
              <a:rPr lang="en-US" b="1" dirty="0"/>
              <a:t>Develop</a:t>
            </a:r>
            <a:r>
              <a:rPr lang="en-US" dirty="0"/>
              <a:t>: Used as the main branch for development, integrating changes before they are ready to go into production.</a:t>
            </a:r>
          </a:p>
          <a:p>
            <a:pPr>
              <a:buFont typeface="Arial" panose="020B0604020202020204" pitchFamily="34" charset="0"/>
              <a:buChar char="•"/>
            </a:pPr>
            <a:r>
              <a:rPr lang="en-US" b="1" dirty="0"/>
              <a:t>Supporting branches</a:t>
            </a:r>
            <a:r>
              <a:rPr lang="en-US" dirty="0"/>
              <a:t>:</a:t>
            </a:r>
          </a:p>
          <a:p>
            <a:pPr marL="742950" lvl="1" indent="-285750">
              <a:buFont typeface="Arial" panose="020B0604020202020204" pitchFamily="34" charset="0"/>
              <a:buChar char="•"/>
            </a:pPr>
            <a:r>
              <a:rPr lang="en-US" b="1" dirty="0"/>
              <a:t>Feature branches</a:t>
            </a:r>
            <a:r>
              <a:rPr lang="en-US" dirty="0"/>
              <a:t>: Created off the develop branch, where new features are developed. They are merged back into develop after completion.</a:t>
            </a:r>
          </a:p>
          <a:p>
            <a:pPr marL="742950" lvl="1" indent="-285750">
              <a:buFont typeface="Arial" panose="020B0604020202020204" pitchFamily="34" charset="0"/>
              <a:buChar char="•"/>
            </a:pPr>
            <a:r>
              <a:rPr lang="en-US" b="1" dirty="0"/>
              <a:t>Release branches</a:t>
            </a:r>
            <a:r>
              <a:rPr lang="en-US" dirty="0"/>
              <a:t>: Created from develop when it’s time for a release. Allows for final testing and bug fixes before merging into main and tagging the release.</a:t>
            </a:r>
          </a:p>
          <a:p>
            <a:pPr marL="742950" lvl="1" indent="-285750">
              <a:buFont typeface="Arial" panose="020B0604020202020204" pitchFamily="34" charset="0"/>
              <a:buChar char="•"/>
            </a:pPr>
            <a:r>
              <a:rPr lang="en-US" b="1" dirty="0"/>
              <a:t>Hotfix branches</a:t>
            </a:r>
            <a:r>
              <a:rPr lang="en-US" dirty="0"/>
              <a:t>: Created from main to quickly address urgent issues in production and then merged back into both main and develop.</a:t>
            </a:r>
          </a:p>
          <a:p>
            <a:r>
              <a:rPr lang="en-US" b="1" dirty="0"/>
              <a:t>Use case</a:t>
            </a:r>
            <a:r>
              <a:rPr lang="en-US" dirty="0"/>
              <a:t>: Suitable for projects with structured, scheduled releases and long-lived development processes (e.g., enterprise software development). Git Flow's structure adds complexity but helps manage parallel development, testing, and release processes.</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54397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61" name="Google Shape;961;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0993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68" name="Google Shape;968;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94394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so now we have both berries and melons branches pointing to the watermelon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we can move the berries branch back to the previous commit; let's get advantage of the opportunity to learn something new.</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Git, you often have the need to point to a preceding commit, like in this case, the one before; for this scope, we can use HEAD reference, followed by one of two different special characters, the </a:t>
            </a:r>
            <a:r>
              <a:rPr lang="en-US" b="1" i="0">
                <a:solidFill>
                  <a:schemeClr val="dk1"/>
                </a:solidFill>
                <a:latin typeface="Lato"/>
                <a:ea typeface="Lato"/>
                <a:cs typeface="Lato"/>
                <a:sym typeface="Lato"/>
              </a:rPr>
              <a:t>tilde</a:t>
            </a:r>
            <a:r>
              <a:rPr lang="en-US" b="0" i="0">
                <a:solidFill>
                  <a:schemeClr val="dk1"/>
                </a:solidFill>
                <a:latin typeface="Lato"/>
                <a:ea typeface="Lato"/>
                <a:cs typeface="Lato"/>
                <a:sym typeface="Lato"/>
              </a:rPr>
              <a:t>~ and the </a:t>
            </a:r>
            <a:r>
              <a:rPr lang="en-US" b="1" i="0">
                <a:solidFill>
                  <a:schemeClr val="dk1"/>
                </a:solidFill>
                <a:latin typeface="Lato"/>
                <a:ea typeface="Lato"/>
                <a:cs typeface="Lato"/>
                <a:sym typeface="Lato"/>
              </a:rPr>
              <a:t>caret</a:t>
            </a:r>
            <a:r>
              <a:rPr lang="en-US" b="0" i="0">
                <a:solidFill>
                  <a:schemeClr val="dk1"/>
                </a:solidFill>
                <a:latin typeface="Lato"/>
                <a:ea typeface="Lato"/>
                <a:cs typeface="Lato"/>
                <a:sym typeface="Lato"/>
              </a:rPr>
              <a:t>^. A </a:t>
            </a:r>
            <a:r>
              <a:rPr lang="en-US" b="1" i="0">
                <a:solidFill>
                  <a:schemeClr val="dk1"/>
                </a:solidFill>
                <a:latin typeface="Lato"/>
                <a:ea typeface="Lato"/>
                <a:cs typeface="Lato"/>
                <a:sym typeface="Lato"/>
              </a:rPr>
              <a:t>caret</a:t>
            </a:r>
            <a:r>
              <a:rPr lang="en-US" b="0" i="0">
                <a:solidFill>
                  <a:schemeClr val="dk1"/>
                </a:solidFill>
                <a:latin typeface="Lato"/>
                <a:ea typeface="Lato"/>
                <a:cs typeface="Lato"/>
                <a:sym typeface="Lato"/>
              </a:rPr>
              <a:t> basically means </a:t>
            </a:r>
            <a:r>
              <a:rPr lang="en-US" b="1" i="0">
                <a:solidFill>
                  <a:schemeClr val="dk1"/>
                </a:solidFill>
                <a:latin typeface="Lato"/>
                <a:ea typeface="Lato"/>
                <a:cs typeface="Lato"/>
                <a:sym typeface="Lato"/>
              </a:rPr>
              <a:t>a back step</a:t>
            </a:r>
            <a:r>
              <a:rPr lang="en-US" b="0" i="0">
                <a:solidFill>
                  <a:schemeClr val="dk1"/>
                </a:solidFill>
                <a:latin typeface="Lato"/>
                <a:ea typeface="Lato"/>
                <a:cs typeface="Lato"/>
                <a:sym typeface="Lato"/>
              </a:rPr>
              <a:t>, while two carets means two steps back, and so on. As you probably don't want to type dozens of carets, when you need to step back a lot, you can use </a:t>
            </a:r>
            <a:r>
              <a:rPr lang="en-US" b="1" i="0">
                <a:solidFill>
                  <a:schemeClr val="dk1"/>
                </a:solidFill>
                <a:latin typeface="Lato"/>
                <a:ea typeface="Lato"/>
                <a:cs typeface="Lato"/>
                <a:sym typeface="Lato"/>
              </a:rPr>
              <a:t>tilde</a:t>
            </a:r>
            <a:r>
              <a:rPr lang="en-US" b="0" i="0">
                <a:solidFill>
                  <a:schemeClr val="dk1"/>
                </a:solidFill>
                <a:latin typeface="Lato"/>
                <a:ea typeface="Lato"/>
                <a:cs typeface="Lato"/>
                <a:sym typeface="Lato"/>
              </a:rPr>
              <a:t>: similarly, ~1 means </a:t>
            </a:r>
            <a:r>
              <a:rPr lang="en-US" b="1" i="0">
                <a:solidFill>
                  <a:schemeClr val="dk1"/>
                </a:solidFill>
                <a:latin typeface="Lato"/>
                <a:ea typeface="Lato"/>
                <a:cs typeface="Lato"/>
                <a:sym typeface="Lato"/>
              </a:rPr>
              <a:t>a back step</a:t>
            </a:r>
            <a:r>
              <a:rPr lang="en-US" b="0" i="0">
                <a:solidFill>
                  <a:schemeClr val="dk1"/>
                </a:solidFill>
                <a:latin typeface="Lato"/>
                <a:ea typeface="Lato"/>
                <a:cs typeface="Lato"/>
                <a:sym typeface="Lato"/>
              </a:rPr>
              <a:t>, while ~25 means 25 steps back, and so 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There's more to know about this mechanism, but it is enough for now; for all the details check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http://www.paulboxley.com/blog/2011/06/git-caret-and-tilde</a:t>
            </a:r>
            <a:r>
              <a:rPr lang="en-US" b="0" i="0">
                <a:solidFill>
                  <a:schemeClr val="dk1"/>
                </a:solidFill>
                <a:latin typeface="Lato"/>
                <a:ea typeface="Lato"/>
                <a:cs typeface="Lato"/>
                <a:sym typeface="Lato"/>
              </a:rPr>
              <a: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975" name="Google Shape;975;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85303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Well done! We successfully recovered the mistake, and learnt how to use the </a:t>
            </a:r>
            <a:r>
              <a:rPr lang="en-US">
                <a:solidFill>
                  <a:schemeClr val="dk1"/>
                </a:solidFill>
              </a:rPr>
              <a:t>HEAD</a:t>
            </a:r>
            <a:r>
              <a:rPr lang="en-US" b="0" i="0">
                <a:solidFill>
                  <a:schemeClr val="dk1"/>
                </a:solidFill>
                <a:latin typeface="Lato"/>
                <a:ea typeface="Lato"/>
                <a:cs typeface="Lato"/>
                <a:sym typeface="Lato"/>
              </a:rPr>
              <a:t> reference and </a:t>
            </a:r>
            <a:r>
              <a:rPr lang="en-US">
                <a:solidFill>
                  <a:schemeClr val="dk1"/>
                </a:solidFill>
              </a:rPr>
              <a:t>git reset</a:t>
            </a:r>
            <a:r>
              <a:rPr lang="en-US" b="0" i="0">
                <a:solidFill>
                  <a:schemeClr val="dk1"/>
                </a:solidFill>
                <a:latin typeface="Lato"/>
                <a:ea typeface="Lato"/>
                <a:cs typeface="Lato"/>
                <a:sym typeface="Lato"/>
              </a:rPr>
              <a:t> command to move branches from here to there.</a:t>
            </a:r>
            <a:endParaRPr>
              <a:solidFill>
                <a:schemeClr val="dk1"/>
              </a:solidFill>
            </a:endParaRPr>
          </a:p>
        </p:txBody>
      </p:sp>
      <p:sp>
        <p:nvSpPr>
          <p:cNvPr id="982" name="Google Shape;982;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78577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90" name="Google Shape;990;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06662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997" name="Google Shape;997;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03396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Fantastic! Here there is the watermelon, other than fruits previously added while in the berries and master branches.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Quick tip: while writing the branch name, use </a:t>
            </a:r>
            <a:r>
              <a:rPr lang="en-US" b="1" i="0">
                <a:solidFill>
                  <a:schemeClr val="dk1"/>
                </a:solidFill>
                <a:latin typeface="Lato"/>
                <a:ea typeface="Lato"/>
                <a:cs typeface="Lato"/>
                <a:sym typeface="Lato"/>
              </a:rPr>
              <a:t>Tab</a:t>
            </a:r>
            <a:r>
              <a:rPr lang="en-US" b="0" i="0">
                <a:solidFill>
                  <a:schemeClr val="dk1"/>
                </a:solidFill>
                <a:latin typeface="Lato"/>
                <a:ea typeface="Lato"/>
                <a:cs typeface="Lato"/>
                <a:sym typeface="Lato"/>
              </a:rPr>
              <a:t> to autocomplete: Git will write the complete branch name for you.</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004" name="Google Shape;1004;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10455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Detached HEAD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it's time to explore another important concept about Git and its references, the detached HEAD state.</a:t>
            </a:r>
            <a:endParaRPr>
              <a:solidFill>
                <a:schemeClr val="dk1"/>
              </a:solidFill>
            </a:endParaRPr>
          </a:p>
          <a:p>
            <a:pPr marL="158750" lvl="0" indent="0" algn="l" rtl="0">
              <a:lnSpc>
                <a:spcPct val="100000"/>
              </a:lnSpc>
              <a:spcBef>
                <a:spcPts val="0"/>
              </a:spcBef>
              <a:spcAft>
                <a:spcPts val="0"/>
              </a:spcAft>
              <a:buSzPts val="1100"/>
              <a:buNone/>
            </a:pPr>
            <a:endParaRPr b="0" i="0">
              <a:solidFill>
                <a:schemeClr val="dk1"/>
              </a:solidFill>
              <a:latin typeface="Lato"/>
              <a:ea typeface="Lato"/>
              <a:cs typeface="Lato"/>
              <a:sym typeface="Lato"/>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Wow, a lot of new things to see here. But don't be scared, it's not that complicated: let's take some baby steps into the long message Git showed us.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First, think about it: Git is very kind and often tells us loads of useful information in its output messages. Don't under evaluate this behavior: especially at the beginning, reading Git messages allows you to learn a lot, so read them carefully.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011" name="Google Shape;1011;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6134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019" name="Google Shape;1019;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732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Going on, Git says that in this state we can look around, make experiments, doing new commits if we like, and then discard them simply by checking out an existing branch, or save them if you like creating a new branch. Can you say why this is true?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Due to reachability of commits, of course. If we do some commits, then move HEAD to an existing branch, those commits become unreachable. They stay in a reachable state until HEAD is on top of the last of them, but when you move HEAD with a git checkout, they are gone. At the same time, if you create a new branch before moving HEAD, there will be a label, a pointer Git can use to reach those commits, so they are safe.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Want to try?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027" name="Google Shape;1027;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136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92500" lnSpcReduction="10000"/>
          </a:bodyPr>
          <a:lstStyle/>
          <a:p>
            <a:r>
              <a:rPr lang="en-US" b="1" dirty="0"/>
              <a:t>Git Flow</a:t>
            </a:r>
            <a:r>
              <a:rPr lang="en-US" dirty="0"/>
              <a:t> in Azure DevOps is a structured branching model designed to manage the development lifecycle of projects, ensuring stability, parallel development, and effective collaboration. It combines Git Flow’s principles with Azure DevOps' tools, such as Azure Repos, Pipelines, Boards, and Pull Requests, to streamline source code management and delivery.</a:t>
            </a:r>
          </a:p>
          <a:p>
            <a:r>
              <a:rPr lang="en-US" dirty="0"/>
              <a:t>Here’s a detailed breakdown of how Git Flow is applied when using Azure DevOps:</a:t>
            </a:r>
          </a:p>
          <a:p>
            <a:r>
              <a:rPr lang="en-US" b="1" dirty="0"/>
              <a:t>1. Key Branches in Git Flow with Azure DevOps</a:t>
            </a:r>
          </a:p>
          <a:p>
            <a:pPr>
              <a:buFont typeface="Arial" panose="020B0604020202020204" pitchFamily="34" charset="0"/>
              <a:buChar char="•"/>
            </a:pPr>
            <a:r>
              <a:rPr lang="en-US" b="1" dirty="0"/>
              <a:t>Main (Production) Branch</a:t>
            </a:r>
            <a:r>
              <a:rPr lang="en-US" dirty="0"/>
              <a:t>:</a:t>
            </a:r>
          </a:p>
          <a:p>
            <a:pPr marL="742950" lvl="1" indent="-285750">
              <a:buFont typeface="Arial" panose="020B0604020202020204" pitchFamily="34" charset="0"/>
              <a:buChar char="•"/>
            </a:pPr>
            <a:r>
              <a:rPr lang="en-US" dirty="0"/>
              <a:t>Represents the stable, production-ready code.</a:t>
            </a:r>
          </a:p>
          <a:p>
            <a:pPr marL="742950" lvl="1" indent="-285750">
              <a:buFont typeface="Arial" panose="020B0604020202020204" pitchFamily="34" charset="0"/>
              <a:buChar char="•"/>
            </a:pPr>
            <a:r>
              <a:rPr lang="en-US" dirty="0"/>
              <a:t>Only release and hotfix branches are merged into main.</a:t>
            </a:r>
          </a:p>
          <a:p>
            <a:pPr marL="742950" lvl="1" indent="-285750">
              <a:buFont typeface="Arial" panose="020B0604020202020204" pitchFamily="34" charset="0"/>
              <a:buChar char="•"/>
            </a:pPr>
            <a:r>
              <a:rPr lang="en-US" dirty="0"/>
              <a:t>Protected branch with policies requiring pull requests, successful builds, and approvals.</a:t>
            </a:r>
          </a:p>
          <a:p>
            <a:pPr>
              <a:buFont typeface="Arial" panose="020B0604020202020204" pitchFamily="34" charset="0"/>
              <a:buChar char="•"/>
            </a:pPr>
            <a:r>
              <a:rPr lang="en-US" b="1" dirty="0"/>
              <a:t>Develop Branch</a:t>
            </a:r>
            <a:r>
              <a:rPr lang="en-US" dirty="0"/>
              <a:t>:</a:t>
            </a:r>
          </a:p>
          <a:p>
            <a:pPr marL="742950" lvl="1" indent="-285750">
              <a:buFont typeface="Arial" panose="020B0604020202020204" pitchFamily="34" charset="0"/>
              <a:buChar char="•"/>
            </a:pPr>
            <a:r>
              <a:rPr lang="en-US" dirty="0"/>
              <a:t>Represents the latest working code that integrates completed features.</a:t>
            </a:r>
          </a:p>
          <a:p>
            <a:pPr marL="742950" lvl="1" indent="-285750">
              <a:buFont typeface="Arial" panose="020B0604020202020204" pitchFamily="34" charset="0"/>
              <a:buChar char="•"/>
            </a:pPr>
            <a:r>
              <a:rPr lang="en-US" dirty="0"/>
              <a:t>Features and release branches are merged into develop.</a:t>
            </a:r>
          </a:p>
          <a:p>
            <a:pPr marL="742950" lvl="1" indent="-285750">
              <a:buFont typeface="Arial" panose="020B0604020202020204" pitchFamily="34" charset="0"/>
              <a:buChar char="•"/>
            </a:pPr>
            <a:r>
              <a:rPr lang="en-US" dirty="0"/>
              <a:t>Used for continuous integration (CI) pipelines to test all changes before they’re released.</a:t>
            </a:r>
          </a:p>
          <a:p>
            <a:pPr>
              <a:buFont typeface="Arial" panose="020B0604020202020204" pitchFamily="34" charset="0"/>
              <a:buChar char="•"/>
            </a:pPr>
            <a:r>
              <a:rPr lang="en-US" b="1" dirty="0"/>
              <a:t>Feature Branches</a:t>
            </a:r>
            <a:r>
              <a:rPr lang="en-US" dirty="0"/>
              <a:t>:</a:t>
            </a:r>
          </a:p>
          <a:p>
            <a:pPr marL="742950" lvl="1" indent="-285750">
              <a:buFont typeface="Arial" panose="020B0604020202020204" pitchFamily="34" charset="0"/>
              <a:buChar char="•"/>
            </a:pPr>
            <a:r>
              <a:rPr lang="en-US" dirty="0"/>
              <a:t>Created from develop for new features or enhancements.</a:t>
            </a:r>
          </a:p>
          <a:p>
            <a:pPr marL="742950" lvl="1" indent="-285750">
              <a:buFont typeface="Arial" panose="020B0604020202020204" pitchFamily="34" charset="0"/>
              <a:buChar char="•"/>
            </a:pPr>
            <a:r>
              <a:rPr lang="en-US" dirty="0"/>
              <a:t>Merged back into develop after development and testing via pull requests.</a:t>
            </a:r>
          </a:p>
          <a:p>
            <a:pPr>
              <a:buFont typeface="Arial" panose="020B0604020202020204" pitchFamily="34" charset="0"/>
              <a:buChar char="•"/>
            </a:pPr>
            <a:r>
              <a:rPr lang="en-US" b="1" dirty="0"/>
              <a:t>Release Branches</a:t>
            </a:r>
            <a:r>
              <a:rPr lang="en-US" dirty="0"/>
              <a:t>:</a:t>
            </a:r>
          </a:p>
          <a:p>
            <a:pPr marL="742950" lvl="1" indent="-285750">
              <a:buFont typeface="Arial" panose="020B0604020202020204" pitchFamily="34" charset="0"/>
              <a:buChar char="•"/>
            </a:pPr>
            <a:r>
              <a:rPr lang="en-US" dirty="0"/>
              <a:t>Created from develop when preparing for a release.</a:t>
            </a:r>
          </a:p>
          <a:p>
            <a:pPr marL="742950" lvl="1" indent="-285750">
              <a:buFont typeface="Arial" panose="020B0604020202020204" pitchFamily="34" charset="0"/>
              <a:buChar char="•"/>
            </a:pPr>
            <a:r>
              <a:rPr lang="en-US" dirty="0"/>
              <a:t>Used for final testing, bug fixing, and versioning before merging into both main and develop.</a:t>
            </a:r>
          </a:p>
          <a:p>
            <a:pPr>
              <a:buFont typeface="Arial" panose="020B0604020202020204" pitchFamily="34" charset="0"/>
              <a:buChar char="•"/>
            </a:pPr>
            <a:r>
              <a:rPr lang="en-US" b="1" dirty="0"/>
              <a:t>Hotfix Branches</a:t>
            </a:r>
            <a:r>
              <a:rPr lang="en-US" dirty="0"/>
              <a:t>:</a:t>
            </a:r>
          </a:p>
          <a:p>
            <a:pPr marL="742950" lvl="1" indent="-285750">
              <a:buFont typeface="Arial" panose="020B0604020202020204" pitchFamily="34" charset="0"/>
              <a:buChar char="•"/>
            </a:pPr>
            <a:r>
              <a:rPr lang="en-US" dirty="0"/>
              <a:t>Created from main to address critical issues in production.</a:t>
            </a:r>
          </a:p>
          <a:p>
            <a:pPr marL="742950" lvl="1" indent="-285750">
              <a:buFont typeface="Arial" panose="020B0604020202020204" pitchFamily="34" charset="0"/>
              <a:buChar char="•"/>
            </a:pPr>
            <a:r>
              <a:rPr lang="en-US" dirty="0"/>
              <a:t>Merged back into both main and develop to ensure fixes are included in ongoing development.</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74834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034" name="Google Shape;1034;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70945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Nice! We have a new commit, the bug one, and we can see as </a:t>
            </a:r>
            <a:r>
              <a:rPr lang="en-US">
                <a:solidFill>
                  <a:schemeClr val="dk1"/>
                </a:solidFill>
              </a:rPr>
              <a:t>HEAD</a:t>
            </a:r>
            <a:r>
              <a:rPr lang="en-US" b="0" i="0">
                <a:solidFill>
                  <a:schemeClr val="dk1"/>
                </a:solidFill>
                <a:latin typeface="Lato"/>
                <a:ea typeface="Lato"/>
                <a:cs typeface="Lato"/>
                <a:sym typeface="Lato"/>
              </a:rPr>
              <a:t> followed us, so now it points to it. Then, the console drew two different </a:t>
            </a:r>
            <a:r>
              <a:rPr lang="en-US">
                <a:solidFill>
                  <a:schemeClr val="dk1"/>
                </a:solidFill>
              </a:rPr>
              <a:t>paths</a:t>
            </a:r>
            <a:r>
              <a:rPr lang="en-US" b="0" i="0">
                <a:solidFill>
                  <a:schemeClr val="dk1"/>
                </a:solidFill>
                <a:latin typeface="Lato"/>
                <a:ea typeface="Lato"/>
                <a:cs typeface="Lato"/>
                <a:sym typeface="Lato"/>
              </a:rPr>
              <a:t>, because starting from </a:t>
            </a:r>
            <a:r>
              <a:rPr lang="en-US">
                <a:solidFill>
                  <a:schemeClr val="dk1"/>
                </a:solidFill>
              </a:rPr>
              <a:t>apple commit</a:t>
            </a:r>
            <a:r>
              <a:rPr lang="en-US" b="0" i="0">
                <a:solidFill>
                  <a:schemeClr val="dk1"/>
                </a:solidFill>
                <a:latin typeface="Lato"/>
                <a:ea typeface="Lato"/>
                <a:cs typeface="Lato"/>
                <a:sym typeface="Lato"/>
              </a:rPr>
              <a:t>, we traced two routes: one that goes to the </a:t>
            </a:r>
            <a:r>
              <a:rPr lang="en-US">
                <a:solidFill>
                  <a:schemeClr val="dk1"/>
                </a:solidFill>
              </a:rPr>
              <a:t>master</a:t>
            </a:r>
            <a:r>
              <a:rPr lang="en-US" b="0" i="0">
                <a:solidFill>
                  <a:schemeClr val="dk1"/>
                </a:solidFill>
                <a:latin typeface="Lato"/>
                <a:ea typeface="Lato"/>
                <a:cs typeface="Lato"/>
                <a:sym typeface="Lato"/>
              </a:rPr>
              <a:t> branch (then to </a:t>
            </a:r>
            <a:r>
              <a:rPr lang="en-US">
                <a:solidFill>
                  <a:schemeClr val="dk1"/>
                </a:solidFill>
              </a:rPr>
              <a:t>berries</a:t>
            </a:r>
            <a:r>
              <a:rPr lang="en-US" b="0" i="0">
                <a:solidFill>
                  <a:schemeClr val="dk1"/>
                </a:solidFill>
                <a:latin typeface="Lato"/>
                <a:ea typeface="Lato"/>
                <a:cs typeface="Lato"/>
                <a:sym typeface="Lato"/>
              </a:rPr>
              <a:t> and </a:t>
            </a:r>
            <a:r>
              <a:rPr lang="en-US">
                <a:solidFill>
                  <a:schemeClr val="dk1"/>
                </a:solidFill>
              </a:rPr>
              <a:t>melons</a:t>
            </a:r>
            <a:r>
              <a:rPr lang="en-US" b="0" i="0">
                <a:solidFill>
                  <a:schemeClr val="dk1"/>
                </a:solidFill>
                <a:latin typeface="Lato"/>
                <a:ea typeface="Lato"/>
                <a:cs typeface="Lato"/>
                <a:sym typeface="Lato"/>
              </a:rPr>
              <a:t>), and one that goes to the </a:t>
            </a:r>
            <a:r>
              <a:rPr lang="en-US">
                <a:solidFill>
                  <a:schemeClr val="dk1"/>
                </a:solidFill>
              </a:rPr>
              <a:t>bug commit</a:t>
            </a:r>
            <a:r>
              <a:rPr lang="en-US" b="0" i="0">
                <a:solidFill>
                  <a:schemeClr val="dk1"/>
                </a:solidFill>
                <a:latin typeface="Lato"/>
                <a:ea typeface="Lato"/>
                <a:cs typeface="Lato"/>
                <a:sym typeface="Lato"/>
              </a:rPr>
              <a:t> we just made.</a:t>
            </a:r>
            <a:endParaRPr b="0" i="0">
              <a:solidFill>
                <a:schemeClr val="dk1"/>
              </a:solidFill>
              <a:latin typeface="Lato"/>
              <a:ea typeface="Lato"/>
              <a:cs typeface="Lato"/>
              <a:sym typeface="Lato"/>
            </a:endParaRPr>
          </a:p>
          <a:p>
            <a:pPr marL="158750" lvl="0" indent="0" algn="l" rtl="0">
              <a:lnSpc>
                <a:spcPct val="100000"/>
              </a:lnSpc>
              <a:spcBef>
                <a:spcPts val="0"/>
              </a:spcBef>
              <a:spcAft>
                <a:spcPts val="0"/>
              </a:spcAft>
              <a:buSzPts val="1100"/>
              <a:buNone/>
            </a:pP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[48] ~/grocery ((07b1858...))</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git log --oneline --graph --decorate --all</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 07b1858 (HEAD) Bug eats all the fruits!</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 * a8c6219 (melons) Add a watermelon</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 * ef6c382 (berries) Add a blackberry</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 * 0e8b5cf (master) Add an orange</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e4a5e7b Add an apple</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a57d783 Add a banana to the shopping list</a:t>
            </a:r>
            <a:endParaRPr>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a:t>
            </a:r>
            <a:endParaRPr>
              <a:solidFill>
                <a:schemeClr val="dk1"/>
              </a:solidFill>
              <a:latin typeface="Lato"/>
              <a:ea typeface="Lato"/>
              <a:cs typeface="Lato"/>
              <a:sym typeface="Lato"/>
            </a:endParaRPr>
          </a:p>
          <a:p>
            <a:pPr marL="0" lvl="0" indent="0" algn="l" rtl="0">
              <a:lnSpc>
                <a:spcPct val="100000"/>
              </a:lnSpc>
              <a:spcBef>
                <a:spcPts val="0"/>
              </a:spcBef>
              <a:spcAft>
                <a:spcPts val="0"/>
              </a:spcAft>
              <a:buSzPts val="1100"/>
              <a:buNone/>
            </a:pPr>
            <a:endParaRPr>
              <a:solidFill>
                <a:schemeClr val="dk1"/>
              </a:solidFill>
              <a:latin typeface="Lato"/>
              <a:ea typeface="Lato"/>
              <a:cs typeface="Lato"/>
              <a:sym typeface="Lato"/>
            </a:endParaRPr>
          </a:p>
        </p:txBody>
      </p:sp>
      <p:sp>
        <p:nvSpPr>
          <p:cNvPr id="1041" name="Google Shape;1041;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85679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we have already seen this message: Git is aware that we are leaving a commit behind; but in this case, it's not a problem for us, indeed it's actually what we really want.</a:t>
            </a:r>
            <a:endParaRPr>
              <a:solidFill>
                <a:schemeClr val="dk1"/>
              </a:solidFill>
            </a:endParaRPr>
          </a:p>
        </p:txBody>
      </p:sp>
      <p:sp>
        <p:nvSpPr>
          <p:cNvPr id="1048" name="Google Shape;1048;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19802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Yay! The bug commit is gone, so nothing is compromised. In the previous message, Git was kind enough to remind us how to recover that commit, just in case; the trick is to directly create a branch that points to that commit, and Git pinned us even the complete command.</a:t>
            </a:r>
            <a:endParaRPr>
              <a:solidFill>
                <a:schemeClr val="dk1"/>
              </a:solidFill>
            </a:endParaRPr>
          </a:p>
        </p:txBody>
      </p:sp>
      <p:sp>
        <p:nvSpPr>
          <p:cNvPr id="1056" name="Google Shape;1056;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09171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Wow, that's amazingly simple! The commit is here again, and now we have even a branch to check out if we like.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reflogs</a:t>
            </a:r>
            <a:endParaRPr b="0" i="0">
              <a:solidFill>
                <a:schemeClr val="dk1"/>
              </a:solidFill>
              <a:latin typeface="Montserrat"/>
              <a:ea typeface="Montserrat"/>
              <a:cs typeface="Montserrat"/>
              <a:sym typeface="Montserrat"/>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but what if we ignore the Git message the first time, then time goes and at the end, we can't remember the hash of the commit we want to retrieve?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 never forgets you. It has another powerful tool in its wrench box, and that is called the </a:t>
            </a:r>
            <a:r>
              <a:rPr lang="en-US" b="1" i="0">
                <a:solidFill>
                  <a:schemeClr val="dk1"/>
                </a:solidFill>
                <a:latin typeface="Lato"/>
                <a:ea typeface="Lato"/>
                <a:cs typeface="Lato"/>
                <a:sym typeface="Lato"/>
              </a:rPr>
              <a:t>reference log</a:t>
            </a:r>
            <a:r>
              <a:rPr lang="en-US" b="0" i="0">
                <a:solidFill>
                  <a:schemeClr val="dk1"/>
                </a:solidFill>
                <a:latin typeface="Lato"/>
                <a:ea typeface="Lato"/>
                <a:cs typeface="Lato"/>
                <a:sym typeface="Lato"/>
              </a:rPr>
              <a:t>, or reflog for short. Basically, the reflog (or better the reflogs, as there is one for every reference) records what happens in the repository while you commit, reset, check out, and so on. To be more precise, every reflog records all the times that tips of the branches and other references (such as HEAD) where updated.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064" name="Google Shape;1064;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68969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072" name="Google Shape;1072;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11587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Actually, this is the very last thing we did, apart from the creation on the bug branch. As we never moved into it, the HEAD reflog doesn't log anything about bug branch creation.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reflog is a quite complex topic to be discussed in depth, so here we only learn how to open and read it, and how to interpret information from 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only things I want you to know are that this log will be cleared at some point; the default retention is 90 days. Then, there is a reflog for every reference; what we are seeing now is the HEAD reflog (HEAD@ is a hint about this), but if you type git reflog show berries you will see the movements berries branch did in the past:</a:t>
            </a:r>
            <a:endParaRPr>
              <a:solidFill>
                <a:schemeClr val="dk1"/>
              </a:solidFill>
            </a:endParaRPr>
          </a:p>
        </p:txBody>
      </p:sp>
      <p:sp>
        <p:nvSpPr>
          <p:cNvPr id="1080" name="Google Shape;1080;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59039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go back to our problem, if we want to check out a currently unreachable commit, we can go to the HEAD reflog and look for a line where we did the commit (in this example, I would look for a commit: logline, searching the one where the commit message says something that helps me to remind, something like bug in this case).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Well done, that's enough for now; later we will use reflog again.</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087" name="Google Shape;1087;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30683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Tags are fixed labels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1" i="0">
                <a:solidFill>
                  <a:schemeClr val="dk1"/>
                </a:solidFill>
                <a:latin typeface="Lato"/>
                <a:ea typeface="Lato"/>
                <a:cs typeface="Lato"/>
                <a:sym typeface="Lato"/>
              </a:rPr>
              <a:t>Tags</a:t>
            </a:r>
            <a:r>
              <a:rPr lang="en-US" b="0" i="0">
                <a:solidFill>
                  <a:schemeClr val="dk1"/>
                </a:solidFill>
                <a:latin typeface="Lato"/>
                <a:ea typeface="Lato"/>
                <a:cs typeface="Lato"/>
                <a:sym typeface="Lato"/>
              </a:rPr>
              <a:t> are labels you can pin to a commit, but unlike branches, they will stay there.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094" name="Google Shape;1094;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39538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As you can see in the log, now on the tip of the </a:t>
            </a:r>
            <a:r>
              <a:rPr lang="en-US">
                <a:solidFill>
                  <a:schemeClr val="dk1"/>
                </a:solidFill>
              </a:rPr>
              <a:t>bug</a:t>
            </a:r>
            <a:r>
              <a:rPr lang="en-US" b="0" i="0">
                <a:solidFill>
                  <a:schemeClr val="dk1"/>
                </a:solidFill>
                <a:latin typeface="Lato"/>
                <a:ea typeface="Lato"/>
                <a:cs typeface="Lato"/>
                <a:sym typeface="Lato"/>
              </a:rPr>
              <a:t> branch there is even a tag named </a:t>
            </a:r>
            <a:r>
              <a:rPr lang="en-US">
                <a:solidFill>
                  <a:schemeClr val="dk1"/>
                </a:solidFill>
              </a:rPr>
              <a:t>bugTag</a:t>
            </a:r>
            <a:r>
              <a:rPr lang="en-US" b="0" i="0">
                <a:solidFill>
                  <a:schemeClr val="dk1"/>
                </a:solidFill>
                <a:latin typeface="Lato"/>
                <a:ea typeface="Lato"/>
                <a:cs typeface="Lato"/>
                <a:sym typeface="Lato"/>
              </a:rPr>
              <a:t>.</a:t>
            </a:r>
            <a:endParaRPr>
              <a:solidFill>
                <a:schemeClr val="dk1"/>
              </a:solidFill>
            </a:endParaRPr>
          </a:p>
        </p:txBody>
      </p:sp>
      <p:sp>
        <p:nvSpPr>
          <p:cNvPr id="1101" name="Google Shape;1101;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21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70000" lnSpcReduction="20000"/>
          </a:bodyPr>
          <a:lstStyle/>
          <a:p>
            <a:pPr marL="158750" indent="0">
              <a:buNone/>
            </a:pPr>
            <a:r>
              <a:rPr lang="en-US" b="1" dirty="0"/>
              <a:t>Main Steps in the Git Flow Process with Azure DevOps</a:t>
            </a:r>
          </a:p>
          <a:p>
            <a:r>
              <a:rPr lang="en-US" b="1" dirty="0"/>
              <a:t>Step 1: Setting Up the Repository and Branches</a:t>
            </a:r>
          </a:p>
          <a:p>
            <a:pPr>
              <a:buFont typeface="+mj-lt"/>
              <a:buAutoNum type="arabicPeriod"/>
            </a:pPr>
            <a:r>
              <a:rPr lang="en-US" b="1" dirty="0"/>
              <a:t>Main Branch</a:t>
            </a:r>
            <a:r>
              <a:rPr lang="en-US" dirty="0"/>
              <a:t>: Set up the main branch as the stable branch in Azure DevOps, representing production-ready code.</a:t>
            </a:r>
          </a:p>
          <a:p>
            <a:pPr>
              <a:buFont typeface="+mj-lt"/>
              <a:buAutoNum type="arabicPeriod"/>
            </a:pPr>
            <a:r>
              <a:rPr lang="en-US" b="1" dirty="0"/>
              <a:t>Develop Branch</a:t>
            </a:r>
            <a:r>
              <a:rPr lang="en-US" dirty="0"/>
              <a:t>: Create a develop branch from main. This branch will be used as the primary branch for integrating completed features.</a:t>
            </a:r>
          </a:p>
          <a:p>
            <a:pPr marL="158750" indent="0">
              <a:buNone/>
            </a:pPr>
            <a:endParaRPr lang="en-US" b="1" dirty="0"/>
          </a:p>
          <a:p>
            <a:pPr marL="158750" indent="0">
              <a:buNone/>
            </a:pPr>
            <a:r>
              <a:rPr lang="en-US" b="1" dirty="0"/>
              <a:t>Step 2: Creating Feature Branches</a:t>
            </a:r>
          </a:p>
          <a:p>
            <a:pPr>
              <a:buFont typeface="+mj-lt"/>
              <a:buAutoNum type="arabicPeriod"/>
            </a:pPr>
            <a:r>
              <a:rPr lang="en-US" b="1" dirty="0"/>
              <a:t>Create a Feature Branch</a:t>
            </a:r>
            <a:r>
              <a:rPr lang="en-US" dirty="0"/>
              <a:t>: For each new feature, create a separate branch off of the develop branch, naming it after the feature or task (e.g., feature/login-authentication).</a:t>
            </a:r>
          </a:p>
          <a:p>
            <a:pPr marL="742950" lvl="1" indent="-285750">
              <a:buFont typeface="+mj-lt"/>
              <a:buAutoNum type="arabicPeriod"/>
            </a:pPr>
            <a:r>
              <a:rPr lang="en-US" dirty="0"/>
              <a:t>In Azure DevOps, use the </a:t>
            </a:r>
            <a:r>
              <a:rPr lang="en-US" b="1" dirty="0"/>
              <a:t>Branches</a:t>
            </a:r>
            <a:r>
              <a:rPr lang="en-US" dirty="0"/>
              <a:t> section to create a new branch from develop.</a:t>
            </a:r>
          </a:p>
          <a:p>
            <a:pPr>
              <a:buFont typeface="+mj-lt"/>
              <a:buAutoNum type="arabicPeriod"/>
            </a:pPr>
            <a:r>
              <a:rPr lang="en-US" b="1" dirty="0"/>
              <a:t>Develop the Feature</a:t>
            </a:r>
            <a:r>
              <a:rPr lang="en-US" dirty="0"/>
              <a:t>: Make changes within the feature branch and commit as needed.</a:t>
            </a:r>
          </a:p>
          <a:p>
            <a:pPr>
              <a:buFont typeface="+mj-lt"/>
              <a:buAutoNum type="arabicPeriod"/>
            </a:pPr>
            <a:r>
              <a:rPr lang="en-US" b="1" dirty="0"/>
              <a:t>Pull Requests</a:t>
            </a:r>
            <a:r>
              <a:rPr lang="en-US" dirty="0"/>
              <a:t>: When the feature is ready, submit a pull request in Azure DevOps to merge the feature branch into develop. Use reviewers and code policies to ensure quality.</a:t>
            </a:r>
          </a:p>
          <a:p>
            <a:pPr>
              <a:buFont typeface="+mj-lt"/>
              <a:buAutoNum type="arabicPeriod"/>
            </a:pPr>
            <a:r>
              <a:rPr lang="en-US" b="1" dirty="0"/>
              <a:t>Merge and Delete</a:t>
            </a:r>
            <a:r>
              <a:rPr lang="en-US" dirty="0"/>
              <a:t>: Once reviewed and approved, merge the feature branch into develop and delete the feature branch to keep the repository clean.</a:t>
            </a:r>
          </a:p>
          <a:p>
            <a:pPr marL="158750" indent="0">
              <a:buNone/>
            </a:pPr>
            <a:endParaRPr lang="en-US" b="1" dirty="0"/>
          </a:p>
          <a:p>
            <a:pPr marL="158750" indent="0">
              <a:buNone/>
            </a:pPr>
            <a:r>
              <a:rPr lang="en-US" b="1" dirty="0"/>
              <a:t>Step 3: Creating Release Branches</a:t>
            </a:r>
          </a:p>
          <a:p>
            <a:pPr>
              <a:buFont typeface="+mj-lt"/>
              <a:buAutoNum type="arabicPeriod"/>
            </a:pPr>
            <a:r>
              <a:rPr lang="en-US" b="1" dirty="0"/>
              <a:t>Prepare for a Release</a:t>
            </a:r>
            <a:r>
              <a:rPr lang="en-US" dirty="0"/>
              <a:t>: When it’s time for a release, create a release branch from develop (e.g., release/v1.0).</a:t>
            </a:r>
          </a:p>
          <a:p>
            <a:pPr marL="742950" lvl="1" indent="-285750">
              <a:buFont typeface="+mj-lt"/>
              <a:buAutoNum type="arabicPeriod"/>
            </a:pPr>
            <a:r>
              <a:rPr lang="en-US" dirty="0"/>
              <a:t>This branch is used for final testing, bug fixes, and preparation for deployment.</a:t>
            </a:r>
          </a:p>
          <a:p>
            <a:pPr>
              <a:buFont typeface="+mj-lt"/>
              <a:buAutoNum type="arabicPeriod"/>
            </a:pPr>
            <a:r>
              <a:rPr lang="en-US" b="1" dirty="0"/>
              <a:t>Apply Final Adjustments</a:t>
            </a:r>
            <a:r>
              <a:rPr lang="en-US" dirty="0"/>
              <a:t>: Test the code and apply final adjustments, such as version number updates.</a:t>
            </a:r>
          </a:p>
          <a:p>
            <a:pPr>
              <a:buFont typeface="+mj-lt"/>
              <a:buAutoNum type="arabicPeriod"/>
            </a:pPr>
            <a:r>
              <a:rPr lang="en-US" b="1" dirty="0"/>
              <a:t>Review and Approve</a:t>
            </a:r>
            <a:r>
              <a:rPr lang="en-US" dirty="0"/>
              <a:t>: Use pull requests in Azure DevOps for any changes made in the release branch, allowing team members to review adjustments.</a:t>
            </a:r>
          </a:p>
          <a:p>
            <a:pPr>
              <a:buFont typeface="+mj-lt"/>
              <a:buAutoNum type="arabicPeriod"/>
            </a:pPr>
            <a:r>
              <a:rPr lang="en-US" b="1" dirty="0"/>
              <a:t>Merge into Main and Develop</a:t>
            </a:r>
            <a:r>
              <a:rPr lang="en-US" dirty="0"/>
              <a:t>: After final approval, merge the release branch into both main and develop:</a:t>
            </a:r>
          </a:p>
          <a:p>
            <a:pPr marL="742950" lvl="1" indent="-285750">
              <a:buFont typeface="+mj-lt"/>
              <a:buAutoNum type="arabicPeriod"/>
            </a:pPr>
            <a:r>
              <a:rPr lang="en-US" b="1" dirty="0"/>
              <a:t>Main</a:t>
            </a:r>
            <a:r>
              <a:rPr lang="en-US" dirty="0"/>
              <a:t>: To deploy the new release.</a:t>
            </a:r>
          </a:p>
          <a:p>
            <a:pPr marL="742950" lvl="1" indent="-285750">
              <a:buFont typeface="+mj-lt"/>
              <a:buAutoNum type="arabicPeriod"/>
            </a:pPr>
            <a:r>
              <a:rPr lang="en-US" b="1" dirty="0"/>
              <a:t>Develop</a:t>
            </a:r>
            <a:r>
              <a:rPr lang="en-US" dirty="0"/>
              <a:t>: To keep develop updated with the latest release state.</a:t>
            </a:r>
          </a:p>
          <a:p>
            <a:pPr>
              <a:buFont typeface="+mj-lt"/>
              <a:buAutoNum type="arabicPeriod"/>
            </a:pPr>
            <a:r>
              <a:rPr lang="en-US" b="1" dirty="0"/>
              <a:t>Tag the Release</a:t>
            </a:r>
            <a:r>
              <a:rPr lang="en-US" dirty="0"/>
              <a:t>: Tag the commit on main to mark the release version (e.g., v1.0). Azure DevOps can use this tag for deployments and tracking.</a:t>
            </a:r>
          </a:p>
          <a:p>
            <a:pPr marL="158750" indent="0">
              <a:buNone/>
            </a:pPr>
            <a:endParaRPr lang="en-US" b="1" dirty="0"/>
          </a:p>
          <a:p>
            <a:pPr marL="158750" indent="0">
              <a:buNone/>
            </a:pPr>
            <a:r>
              <a:rPr lang="en-US" b="1" dirty="0"/>
              <a:t>Step 4: Hotfix Branches</a:t>
            </a:r>
          </a:p>
          <a:p>
            <a:pPr>
              <a:buFont typeface="+mj-lt"/>
              <a:buAutoNum type="arabicPeriod"/>
            </a:pPr>
            <a:r>
              <a:rPr lang="en-US" b="1" dirty="0"/>
              <a:t>Create a Hotfix Branch</a:t>
            </a:r>
            <a:r>
              <a:rPr lang="en-US" dirty="0"/>
              <a:t>: If an urgent issue is found in production, create a hotfix branch from main (e.g., hotfix/critical-fix).</a:t>
            </a:r>
          </a:p>
          <a:p>
            <a:pPr>
              <a:buFont typeface="+mj-lt"/>
              <a:buAutoNum type="arabicPeriod"/>
            </a:pPr>
            <a:r>
              <a:rPr lang="en-US" b="1" dirty="0"/>
              <a:t>Apply and Test Fixes</a:t>
            </a:r>
            <a:r>
              <a:rPr lang="en-US" dirty="0"/>
              <a:t>: Make the necessary changes and test them thoroughly.</a:t>
            </a:r>
          </a:p>
          <a:p>
            <a:pPr>
              <a:buFont typeface="+mj-lt"/>
              <a:buAutoNum type="arabicPeriod"/>
            </a:pPr>
            <a:r>
              <a:rPr lang="en-US" b="1" dirty="0"/>
              <a:t>Merge into Main and Develop</a:t>
            </a:r>
            <a:r>
              <a:rPr lang="en-US" dirty="0"/>
              <a:t>: Once reviewed, merge the hotfix branch into both main and develop to ensure that the hotfix is reflected in the ongoing development.</a:t>
            </a:r>
          </a:p>
          <a:p>
            <a:pPr>
              <a:buFont typeface="+mj-lt"/>
              <a:buAutoNum type="arabicPeriod"/>
            </a:pPr>
            <a:r>
              <a:rPr lang="en-US" b="1" dirty="0"/>
              <a:t>Tag and Deploy</a:t>
            </a:r>
            <a:r>
              <a:rPr lang="en-US" dirty="0"/>
              <a:t>: Tag the commit on main to record the hotfix version and deploy the changes</a:t>
            </a:r>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969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109" name="Google Shape;1109;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8133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exactly what we predict.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Tags are useful to give a particular meaning to some particular commits; for instance, as a developer, you maybe want to tag every release of your software: in that case, this is all you need to know to do that job.</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16" name="Google Shape;1116;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77302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maybe have already predicted, it contains the hash of the commit it refers 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delete a tag, you have to simply append the -d option: git tag -d &lt;tag name&gt;.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can't move a tag, if you need to move it you have to delete the previous tag and then create a new one with the same name that points to the commit you want; you can create a tag that points a commit wherever you want, appending the hash of the commit as an argument, for example, git tag myTag 07b1858.</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24" name="Google Shape;1124;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26160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Annotated tags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 has two kinds of tags; this is because in some situations you may want to add a message to the tag, or because you like to have the author stick to 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already have seen the first type, the simpler one; tags containing this extra information load belong to the second type, the </a:t>
            </a:r>
            <a:r>
              <a:rPr lang="en-US" b="1" i="0">
                <a:solidFill>
                  <a:schemeClr val="dk1"/>
                </a:solidFill>
                <a:latin typeface="Lato"/>
                <a:ea typeface="Lato"/>
                <a:cs typeface="Lato"/>
                <a:sym typeface="Lato"/>
              </a:rPr>
              <a:t>annotated tag</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 annotated tag is both a </a:t>
            </a:r>
            <a:r>
              <a:rPr lang="en-US" b="1" i="0">
                <a:solidFill>
                  <a:schemeClr val="dk1"/>
                </a:solidFill>
                <a:latin typeface="Lato"/>
                <a:ea typeface="Lato"/>
                <a:cs typeface="Lato"/>
                <a:sym typeface="Lato"/>
              </a:rPr>
              <a:t>reference</a:t>
            </a:r>
            <a:r>
              <a:rPr lang="en-US" b="0" i="0">
                <a:solidFill>
                  <a:schemeClr val="dk1"/>
                </a:solidFill>
                <a:latin typeface="Lato"/>
                <a:ea typeface="Lato"/>
                <a:cs typeface="Lato"/>
                <a:sym typeface="Lato"/>
              </a:rPr>
              <a:t> and a </a:t>
            </a:r>
            <a:r>
              <a:rPr lang="en-US" b="1" i="0">
                <a:solidFill>
                  <a:schemeClr val="dk1"/>
                </a:solidFill>
                <a:latin typeface="Lato"/>
                <a:ea typeface="Lato"/>
                <a:cs typeface="Lato"/>
                <a:sym typeface="Lato"/>
              </a:rPr>
              <a:t>git object</a:t>
            </a:r>
            <a:r>
              <a:rPr lang="en-US" b="0" i="0">
                <a:solidFill>
                  <a:schemeClr val="dk1"/>
                </a:solidFill>
                <a:latin typeface="Lato"/>
                <a:ea typeface="Lato"/>
                <a:cs typeface="Lato"/>
                <a:sym typeface="Lato"/>
              </a:rPr>
              <a:t> such as commits, trees, and blobs.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31" name="Google Shape;1131;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2840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there are two tags now on the same commit.</a:t>
            </a:r>
            <a:endParaRPr>
              <a:solidFill>
                <a:schemeClr val="dk1"/>
              </a:solidFill>
            </a:endParaRPr>
          </a:p>
        </p:txBody>
      </p:sp>
      <p:sp>
        <p:nvSpPr>
          <p:cNvPr id="1139" name="Google Shape;113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7745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how an annotated tag looks like.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Obviously, the git tag command has many other options, but I only highlighted the ones I think are worth knowing at the moment.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If you want to look at all the options of a command, remember you can always do a git &lt;command&gt; --help to see the complete guide.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Time to spend some words on the staging area, as we have only scratched the surface.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47" name="Google Shape;1147;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30557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Yes, I know, probably there's a thought on your mind since we start playing with branches: </a:t>
            </a:r>
            <a:r>
              <a:rPr lang="en-US" b="1" i="0">
                <a:solidFill>
                  <a:schemeClr val="dk1"/>
                </a:solidFill>
                <a:latin typeface="Lato"/>
                <a:ea typeface="Lato"/>
                <a:cs typeface="Lato"/>
                <a:sym typeface="Lato"/>
              </a:rPr>
              <a:t>why he doesn't talk about merging?</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the moment has arrived.</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Lato"/>
                <a:ea typeface="Lato"/>
                <a:cs typeface="Lato"/>
                <a:sym typeface="Lato"/>
              </a:rPr>
              <a:t>In the first two cases, Git will guide us assembling a new commit, a so-called </a:t>
            </a:r>
            <a:r>
              <a:rPr lang="en-US" b="1" i="0">
                <a:solidFill>
                  <a:schemeClr val="dk1"/>
                </a:solidFill>
                <a:latin typeface="Lato"/>
                <a:ea typeface="Lato"/>
                <a:cs typeface="Lato"/>
                <a:sym typeface="Lato"/>
              </a:rPr>
              <a:t>merge commit</a:t>
            </a:r>
            <a:r>
              <a:rPr lang="en-US" b="0" i="0">
                <a:solidFill>
                  <a:schemeClr val="dk1"/>
                </a:solidFill>
                <a:latin typeface="Lato"/>
                <a:ea typeface="Lato"/>
                <a:cs typeface="Lato"/>
                <a:sym typeface="Lato"/>
              </a:rPr>
              <a:t>; in the fast-forward case instead, no new commit is needed: Git will simply move the target branch label to the tip commit of the branch we are merging.</a:t>
            </a:r>
            <a:endParaRPr>
              <a:solidFill>
                <a:schemeClr val="dk1"/>
              </a:solidFill>
            </a:endParaRPr>
          </a:p>
        </p:txBody>
      </p:sp>
      <p:sp>
        <p:nvSpPr>
          <p:cNvPr id="1609" name="Google Shape;1609;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40067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Uh-oh, conflicts here. Git always tries to auto-merge a file (it uses complex algorithms to reduce your manual work on files), but if you're in doubt, pretend you fix the issues by hand.</a:t>
            </a:r>
            <a:endParaRPr>
              <a:solidFill>
                <a:schemeClr val="dk1"/>
              </a:solidFill>
            </a:endParaRPr>
          </a:p>
        </p:txBody>
      </p:sp>
      <p:sp>
        <p:nvSpPr>
          <p:cNvPr id="1616" name="Google Shape;1616;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72452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it's clear that the fourth and fifth line of our shoppingList.txt diverged in the two branches: in master, they are occupied respectively by peach and grape, in the melons branch the place is taken by blackberry and watermelon.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Note the shell prompt: it has that MERGING word after the branch name to remind us that we are in the middle of a merge. Instead, don't mind the - grape ++grape part: it is a due line ending mismatch between my Windows computer and the GNU/Linux Git subsystem.</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resolve the merge, you have to edit the file accordingly, and then add and commit it; let's go.</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624" name="Google Shape;1624;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127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632" name="Google Shape;1632;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300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Setting up Branch Policies in Azure DevOps</a:t>
            </a:r>
          </a:p>
          <a:p>
            <a:r>
              <a:rPr lang="en-US" dirty="0"/>
              <a:t>To enforce Git Flow practices, Azure DevOps allows you to configure branch policies for main and develop, such as:</a:t>
            </a:r>
          </a:p>
          <a:p>
            <a:pPr>
              <a:buFont typeface="Arial" panose="020B0604020202020204" pitchFamily="34" charset="0"/>
              <a:buChar char="•"/>
            </a:pPr>
            <a:r>
              <a:rPr lang="en-US" b="1" dirty="0"/>
              <a:t>Require Pull Requests</a:t>
            </a:r>
            <a:r>
              <a:rPr lang="en-US" dirty="0"/>
              <a:t>: Enforce pull requests for merging changes into main and develop.</a:t>
            </a:r>
          </a:p>
          <a:p>
            <a:pPr>
              <a:buFont typeface="Arial" panose="020B0604020202020204" pitchFamily="34" charset="0"/>
              <a:buChar char="•"/>
            </a:pPr>
            <a:r>
              <a:rPr lang="en-US" b="1" dirty="0"/>
              <a:t>Code Reviewers</a:t>
            </a:r>
            <a:r>
              <a:rPr lang="en-US" dirty="0"/>
              <a:t>: Specify mandatory code reviewers for pull requests to ensure quality control.</a:t>
            </a:r>
          </a:p>
          <a:p>
            <a:pPr>
              <a:buFont typeface="Arial" panose="020B0604020202020204" pitchFamily="34" charset="0"/>
              <a:buChar char="•"/>
            </a:pPr>
            <a:r>
              <a:rPr lang="en-US" b="1" dirty="0"/>
              <a:t>Build Validation</a:t>
            </a:r>
            <a:r>
              <a:rPr lang="en-US" dirty="0"/>
              <a:t>: Require successful builds before changes can be merged to main or develop.</a:t>
            </a:r>
          </a:p>
          <a:p>
            <a:pPr>
              <a:buFont typeface="Arial" panose="020B0604020202020204" pitchFamily="34" charset="0"/>
              <a:buChar char="•"/>
            </a:pPr>
            <a:r>
              <a:rPr lang="en-US" b="1" dirty="0"/>
              <a:t>Status Checks</a:t>
            </a:r>
            <a:r>
              <a:rPr lang="en-US" dirty="0"/>
              <a:t>: Configure status checks, such as linting and testing, to run before allowing merges.</a:t>
            </a:r>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25129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commit is done, and the merge is finished. Perfect!</a:t>
            </a:r>
            <a:endParaRPr>
              <a:solidFill>
                <a:schemeClr val="dk1"/>
              </a:solidFill>
            </a:endParaRPr>
          </a:p>
        </p:txBody>
      </p:sp>
      <p:sp>
        <p:nvSpPr>
          <p:cNvPr id="1640" name="Google Shape;1640;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71362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Wow, that's cool!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Look at the green path, the one on the right: this is now the new history of the master branch. It starts from the beginning, the banana commit, goes to apple, orange, and then to peach, grape, blackberry, and the watermelon commit.</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The tip commit on the master branch is the merge commit, the result of the merge. Can you tell how Git is able to draw this graph?</a:t>
            </a:r>
            <a:endParaRPr dirty="0">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dirty="0">
              <a:solidFill>
                <a:schemeClr val="dk1"/>
              </a:solidFill>
            </a:endParaRPr>
          </a:p>
        </p:txBody>
      </p:sp>
      <p:sp>
        <p:nvSpPr>
          <p:cNvPr id="1647" name="Google Shape;1647;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92590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A-ha! This commit has </a:t>
            </a:r>
            <a:r>
              <a:rPr lang="en-US" b="1" i="0">
                <a:solidFill>
                  <a:schemeClr val="dk1"/>
                </a:solidFill>
                <a:latin typeface="Lato"/>
                <a:ea typeface="Lato"/>
                <a:cs typeface="Lato"/>
                <a:sym typeface="Lato"/>
              </a:rPr>
              <a:t>two parents</a:t>
            </a:r>
            <a:r>
              <a:rPr lang="en-US" b="0" i="0">
                <a:solidFill>
                  <a:schemeClr val="dk1"/>
                </a:solidFill>
                <a:latin typeface="Lato"/>
                <a:ea typeface="Lato"/>
                <a:cs typeface="Lato"/>
                <a:sym typeface="Lato"/>
              </a:rPr>
              <a:t>! In fact, this is the result of the merge of two previous commits, and this is how Git handles merges. Storing the two parents inside the commit, Git can keep track of the merge, and use the information to draw the graph and let you remember, even after years, when and how you merged two branches.</a:t>
            </a:r>
            <a:endParaRPr>
              <a:solidFill>
                <a:schemeClr val="dk1"/>
              </a:solidFill>
            </a:endParaRPr>
          </a:p>
        </p:txBody>
      </p:sp>
      <p:sp>
        <p:nvSpPr>
          <p:cNvPr id="1655" name="Google Shape;1655;p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61139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melons contained only a commit more than the berries branch, and as it changes between the two are not in conflict, doing a merge here is just a matter of a second: Git only needs to move the berries label to the same tip commit of the melons branch.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called </a:t>
            </a:r>
            <a:r>
              <a:rPr lang="en-US" b="1" i="0">
                <a:solidFill>
                  <a:schemeClr val="dk1"/>
                </a:solidFill>
                <a:latin typeface="Lato"/>
                <a:ea typeface="Lato"/>
                <a:cs typeface="Lato"/>
                <a:sym typeface="Lato"/>
              </a:rPr>
              <a:t>fast-forwarding</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time there's no merge commit, as it is not necessary; someone will argue that in this manner you lose the information that tells you when two branches have been merged. If you want to force Git always create a new merge commit, you can use the --no-ff (no fast-forward) option.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Wanna try? Okay, good chance to make another exercise.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663" name="Google Shape;1663;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873252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671" name="Google Shape;1671;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81729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679" name="Google Shape;1679;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9139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As you can see, when Git can automatically merge the changes, it does; it then asks you for a commit message, suggesting a default one.</a:t>
            </a:r>
            <a:endParaRPr>
              <a:solidFill>
                <a:schemeClr val="dk1"/>
              </a:solidFill>
            </a:endParaRPr>
          </a:p>
        </p:txBody>
      </p:sp>
      <p:sp>
        <p:nvSpPr>
          <p:cNvPr id="1687" name="Google Shape;1687;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77457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Merge done.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 tells us what merging strategy is adopted for the automatic merge, and then what changed in terms of files and changes to them (insertions or deletions).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695" name="Google Shape;1695;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616452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Okay, now the graph highlights the merge between the two branches. As you can see, the graph is a little bit more complicated now, and this is why doing a fast-forward merge is normally preferable: it ends with a more compact and simple repository structure.</a:t>
            </a:r>
            <a:endParaRPr>
              <a:solidFill>
                <a:schemeClr val="dk1"/>
              </a:solidFill>
            </a:endParaRPr>
          </a:p>
        </p:txBody>
      </p:sp>
      <p:sp>
        <p:nvSpPr>
          <p:cNvPr id="1702" name="Google Shape;1702;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94600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710" name="Google Shape;1710;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289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Managing the Workflow with Azure DevOps Pipelines (automation)</a:t>
            </a:r>
          </a:p>
          <a:p>
            <a:pPr>
              <a:buFont typeface="+mj-lt"/>
              <a:buAutoNum type="arabicPeriod"/>
            </a:pPr>
            <a:r>
              <a:rPr lang="en-US" b="1" dirty="0"/>
              <a:t>Continuous Integration (CI)</a:t>
            </a:r>
            <a:r>
              <a:rPr lang="en-US" dirty="0"/>
              <a:t>: Set up Azure Pipelines for continuous integration to automatically build and test changes in develop and feature branches.</a:t>
            </a:r>
          </a:p>
          <a:p>
            <a:pPr>
              <a:buFont typeface="+mj-lt"/>
              <a:buAutoNum type="arabicPeriod"/>
            </a:pPr>
            <a:r>
              <a:rPr lang="en-US" b="1" dirty="0"/>
              <a:t>Continuous Deployment (CD)</a:t>
            </a:r>
            <a:r>
              <a:rPr lang="en-US" dirty="0"/>
              <a:t>: Configure Azure Pipelines for continuous deployment to production when new commits are pushed to main, allowing for smooth, automated releases.</a:t>
            </a:r>
          </a:p>
          <a:p>
            <a:pPr>
              <a:buFont typeface="+mj-lt"/>
              <a:buAutoNum type="arabicPeriod"/>
            </a:pPr>
            <a:r>
              <a:rPr lang="en-US" b="1" dirty="0"/>
              <a:t>Release Pipelines</a:t>
            </a:r>
            <a:r>
              <a:rPr lang="en-US" dirty="0"/>
              <a:t>: Define release pipelines for more complex deployment strategies. For instance, you can set up pipelines to deploy the release branch to a staging environment and deploy main to production.</a:t>
            </a:r>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801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I'm sure you get the point now: undoing a merge in Git is easy. I wanted to show you this more and more because sometimes merging branches is scaring; after doing it, sometimes you realize you messed up your project, and you go out of mind. Instead, don't worry about it: recovering from this situation is simple.</a:t>
            </a:r>
            <a:endParaRPr>
              <a:solidFill>
                <a:schemeClr val="dk1"/>
              </a:solidFill>
            </a:endParaRPr>
          </a:p>
          <a:p>
            <a:pPr marL="158750" lvl="0" indent="0" algn="l" rtl="0">
              <a:lnSpc>
                <a:spcPct val="100000"/>
              </a:lnSpc>
              <a:spcBef>
                <a:spcPts val="0"/>
              </a:spcBef>
              <a:spcAft>
                <a:spcPts val="0"/>
              </a:spcAft>
              <a:buSzPts val="1100"/>
              <a:buNone/>
            </a:pPr>
            <a:endParaRPr b="0" i="0">
              <a:solidFill>
                <a:schemeClr val="dk1"/>
              </a:solidFill>
              <a:latin typeface="Lato"/>
              <a:ea typeface="Lato"/>
              <a:cs typeface="Lato"/>
              <a:sym typeface="Lato"/>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718" name="Google Shape;1718;p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96861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6" name="Google Shape;1786;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1463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In the previous lesson, we learned a lot about Git; we learned how it works internally and how to manage a local repository, but now it's time to learn how to share our goodies.</a:t>
            </a:r>
            <a:endParaRPr>
              <a:solidFill>
                <a:schemeClr val="dk1"/>
              </a:solidFill>
            </a:endParaRPr>
          </a:p>
        </p:txBody>
      </p:sp>
      <p:sp>
        <p:nvSpPr>
          <p:cNvPr id="1794" name="Google Shape;1794;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899357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i="0">
                <a:solidFill>
                  <a:schemeClr val="dk1"/>
                </a:solidFill>
                <a:latin typeface="Lato"/>
                <a:ea typeface="Lato"/>
                <a:cs typeface="Lato"/>
                <a:sym typeface="Lato"/>
              </a:rPr>
              <a:t>Basically, a Git remote is another "place" that has the same repository you have on your computer. As shown in the following image, you can think of it as different copies of the same repository that can exchange data between themselves:</a:t>
            </a:r>
            <a:endParaRPr i="0">
              <a:solidFill>
                <a:schemeClr val="dk1"/>
              </a:solidFill>
              <a:latin typeface="Lato"/>
              <a:ea typeface="Lato"/>
              <a:cs typeface="Lato"/>
              <a:sym typeface="Lato"/>
            </a:endParaRPr>
          </a:p>
          <a:p>
            <a:pPr marL="342900" lvl="0" indent="-266700" algn="l" rtl="0">
              <a:lnSpc>
                <a:spcPct val="100000"/>
              </a:lnSpc>
              <a:spcBef>
                <a:spcPts val="0"/>
              </a:spcBef>
              <a:spcAft>
                <a:spcPts val="0"/>
              </a:spcAft>
              <a:buClr>
                <a:schemeClr val="dk1"/>
              </a:buClr>
              <a:buSzPts val="1200"/>
              <a:buChar char="•"/>
            </a:pPr>
            <a:r>
              <a:rPr lang="en-US" sz="1200">
                <a:solidFill>
                  <a:schemeClr val="dk1"/>
                </a:solidFill>
              </a:rPr>
              <a:t>The pragmatism that guided its development gave us a very robust layer for sharing data among computers, without the need of a central server.</a:t>
            </a:r>
            <a:endParaRPr sz="100">
              <a:solidFill>
                <a:schemeClr val="dk1"/>
              </a:solidFill>
              <a:latin typeface="Lato"/>
              <a:ea typeface="Lato"/>
              <a:cs typeface="Lato"/>
              <a:sym typeface="Lato"/>
            </a:endParaRPr>
          </a:p>
        </p:txBody>
      </p:sp>
      <p:sp>
        <p:nvSpPr>
          <p:cNvPr id="1801" name="Google Shape;1801;p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54859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a remote Git repository is just a remote copy of the same Git repository we created locally; if you have access to that remote via common protocols such as SSH, the custom git:// protocol, or other protocols, you can keep in sync your modification with 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Even another folder in your computer can act as a remote: for Git, the filesystem is a </a:t>
            </a:r>
            <a:r>
              <a:rPr lang="en-US" b="1" i="0">
                <a:solidFill>
                  <a:schemeClr val="dk1"/>
                </a:solidFill>
                <a:latin typeface="Lato"/>
                <a:ea typeface="Lato"/>
                <a:cs typeface="Lato"/>
                <a:sym typeface="Lato"/>
              </a:rPr>
              <a:t>communication protocol</a:t>
            </a:r>
            <a:r>
              <a:rPr lang="en-US" b="0" i="0">
                <a:solidFill>
                  <a:schemeClr val="dk1"/>
                </a:solidFill>
                <a:latin typeface="Lato"/>
                <a:ea typeface="Lato"/>
                <a:cs typeface="Lato"/>
                <a:sym typeface="Lato"/>
              </a:rPr>
              <a:t> like any other, and you are allowed to use it if you like.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what we will do to grasp the basic concepts about remotes.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08" name="Google Shape;1808;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1778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Done.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dot . argument at the end of the command means </a:t>
            </a:r>
            <a:r>
              <a:rPr lang="en-US" b="1" i="0">
                <a:solidFill>
                  <a:schemeClr val="dk1"/>
                </a:solidFill>
                <a:latin typeface="Lato"/>
                <a:ea typeface="Lato"/>
                <a:cs typeface="Lato"/>
                <a:sym typeface="Lato"/>
              </a:rPr>
              <a:t>clone the repository in the current folder</a:t>
            </a:r>
            <a:r>
              <a:rPr lang="en-US" b="0" i="0">
                <a:solidFill>
                  <a:schemeClr val="dk1"/>
                </a:solidFill>
                <a:latin typeface="Lato"/>
                <a:ea typeface="Lato"/>
                <a:cs typeface="Lato"/>
                <a:sym typeface="Lato"/>
              </a:rPr>
              <a:t>, while the ~/grocery argument is actually the path where Git has to look for the repository.</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15" name="Google Shape;1815;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24944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As you can see, other than the green master branch label, we have some red origin</a:t>
            </a:r>
            <a:r>
              <a:rPr lang="en-US">
                <a:solidFill>
                  <a:schemeClr val="dk1"/>
                </a:solidFill>
              </a:rPr>
              <a:t>/&lt;branch&gt;</a:t>
            </a:r>
            <a:r>
              <a:rPr lang="en-US" b="0" i="0">
                <a:solidFill>
                  <a:schemeClr val="dk1"/>
                </a:solidFill>
                <a:latin typeface="Lato"/>
                <a:ea typeface="Lato"/>
                <a:cs typeface="Lato"/>
                <a:sym typeface="Lato"/>
              </a:rPr>
              <a:t> labels on our log output.</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b="0" i="0">
              <a:solidFill>
                <a:schemeClr val="dk1"/>
              </a:solidFill>
              <a:latin typeface="Lato"/>
              <a:ea typeface="Lato"/>
              <a:cs typeface="Lato"/>
              <a:sym typeface="Lato"/>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origin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What is the </a:t>
            </a:r>
            <a:r>
              <a:rPr lang="en-US" b="1" i="0">
                <a:solidFill>
                  <a:schemeClr val="dk1"/>
                </a:solidFill>
                <a:latin typeface="Lato"/>
                <a:ea typeface="Lato"/>
                <a:cs typeface="Lato"/>
                <a:sym typeface="Lato"/>
              </a:rPr>
              <a:t>origin</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 uses origin as the default name of a remote. Like with master for branches, origin is just a convention: you can call remotes whatever you want.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interesting thing to note here is that Git, thanks to the --all option in the git log command, shows us that there are some more branches in the remote repository, but as you can see, they do not appear in the locally cloned one. In the cloned repository, there is only master.</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23" name="Google Shape;1823;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3310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Look at the message, Git says that a </a:t>
            </a:r>
            <a:r>
              <a:rPr lang="en-US" b="1" i="0">
                <a:solidFill>
                  <a:schemeClr val="dk1"/>
                </a:solidFill>
                <a:latin typeface="Lato"/>
                <a:ea typeface="Lato"/>
                <a:cs typeface="Lato"/>
                <a:sym typeface="Lato"/>
              </a:rPr>
              <a:t>local branch has been set up to track the remote</a:t>
            </a:r>
            <a:r>
              <a:rPr lang="en-US" b="0" i="0">
                <a:solidFill>
                  <a:schemeClr val="dk1"/>
                </a:solidFill>
                <a:latin typeface="Lato"/>
                <a:ea typeface="Lato"/>
                <a:cs typeface="Lato"/>
                <a:sym typeface="Lato"/>
              </a:rPr>
              <a:t> one; this means that, from now on, Git will actively track differences between the local branch and the remote one, notifying you of differences while giving you output messages (for example, while using the git status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Having said that, if you do a commit in this branch, you can send it to the remote and it will be part of the remote origin/berries.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seems obvious, but, in Git, you can pair branches as you want; for example, you can track a remote origin/foo branch by a local bar branch, if you like. Alternatively, you can have local branches that simply don't exist on the remote. Later, we will look at how to work with remote branches.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31" name="Google Shape;1831;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90347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a green berries label appears, just near the red origin/berries one; this makes us aware that the local berries branch and remote origin/berries branch point to the same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What happens if I do a new commit?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38" name="Google Shape;183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028826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Your name and email address were configured automatically based on your </a:t>
            </a:r>
            <a:r>
              <a:rPr lang="en-US" b="1" i="0">
                <a:solidFill>
                  <a:schemeClr val="dk1"/>
                </a:solidFill>
                <a:latin typeface="Lato"/>
                <a:ea typeface="Lato"/>
                <a:cs typeface="Lato"/>
                <a:sym typeface="Lato"/>
              </a:rPr>
              <a:t>username</a:t>
            </a:r>
            <a:r>
              <a:rPr lang="en-US" b="0" i="0">
                <a:solidFill>
                  <a:schemeClr val="dk1"/>
                </a:solidFill>
                <a:latin typeface="Lato"/>
                <a:ea typeface="Lato"/>
                <a:cs typeface="Lato"/>
                <a:sym typeface="Lato"/>
              </a:rPr>
              <a:t> and </a:t>
            </a:r>
            <a:r>
              <a:rPr lang="en-US" b="1" i="0">
                <a:solidFill>
                  <a:schemeClr val="dk1"/>
                </a:solidFill>
                <a:latin typeface="Lato"/>
                <a:ea typeface="Lato"/>
                <a:cs typeface="Lato"/>
                <a:sym typeface="Lato"/>
              </a:rPr>
              <a:t>hostname</a:t>
            </a:r>
            <a:r>
              <a:rPr lang="en-US" b="0" i="0">
                <a:solidFill>
                  <a:schemeClr val="dk1"/>
                </a:solidFill>
                <a:latin typeface="Lato"/>
                <a:ea typeface="Lato"/>
                <a:cs typeface="Lato"/>
                <a:sym typeface="Lato"/>
              </a:rPr>
              <a:t>. Please check that they are accurate.</a:t>
            </a:r>
            <a:endParaRPr>
              <a:solidFill>
                <a:schemeClr val="dk1"/>
              </a:solidFill>
            </a:endParaRPr>
          </a:p>
        </p:txBody>
      </p:sp>
      <p:sp>
        <p:nvSpPr>
          <p:cNvPr id="1846" name="Google Shape;184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230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Visualizing and Monitoring Git Flow in Azure DevOps</a:t>
            </a:r>
          </a:p>
          <a:p>
            <a:r>
              <a:rPr lang="en-US" dirty="0"/>
              <a:t>Azure DevOps provides visualizations for your branches and pull requests, making it easy to track:</a:t>
            </a:r>
          </a:p>
          <a:p>
            <a:pPr>
              <a:buFont typeface="Arial" panose="020B0604020202020204" pitchFamily="34" charset="0"/>
              <a:buChar char="•"/>
            </a:pPr>
            <a:r>
              <a:rPr lang="en-US" b="1" dirty="0"/>
              <a:t>Active Branches</a:t>
            </a:r>
            <a:r>
              <a:rPr lang="en-US" dirty="0"/>
              <a:t>: View all active branches, including feature, release, and hotfix branches.</a:t>
            </a:r>
          </a:p>
          <a:p>
            <a:pPr>
              <a:buFont typeface="Arial" panose="020B0604020202020204" pitchFamily="34" charset="0"/>
              <a:buChar char="•"/>
            </a:pPr>
            <a:r>
              <a:rPr lang="en-US" b="1" dirty="0"/>
              <a:t>Pull Request Status</a:t>
            </a:r>
            <a:r>
              <a:rPr lang="en-US" dirty="0"/>
              <a:t>: Check the status of pull requests and whether they meet branch policies.</a:t>
            </a:r>
          </a:p>
          <a:p>
            <a:pPr>
              <a:buFont typeface="Arial" panose="020B0604020202020204" pitchFamily="34" charset="0"/>
              <a:buChar char="•"/>
            </a:pPr>
            <a:r>
              <a:rPr lang="en-US" b="1" dirty="0"/>
              <a:t>Tag History</a:t>
            </a:r>
            <a:r>
              <a:rPr lang="en-US" dirty="0"/>
              <a:t>: See tagged commits, which represent specific releases and hotfixes.</a:t>
            </a:r>
          </a:p>
          <a:p>
            <a:pPr>
              <a:buFont typeface="Arial" panose="020B0604020202020204" pitchFamily="34" charset="0"/>
              <a:buChar char="•"/>
            </a:pPr>
            <a:endParaRPr lang="en-US" dirty="0"/>
          </a:p>
          <a:p>
            <a:r>
              <a:rPr lang="en-US" b="1" dirty="0"/>
              <a:t>Benefits of Using Git Flow in Azure DevOps</a:t>
            </a:r>
          </a:p>
          <a:p>
            <a:pPr>
              <a:buFont typeface="Arial" panose="020B0604020202020204" pitchFamily="34" charset="0"/>
              <a:buChar char="•"/>
            </a:pPr>
            <a:r>
              <a:rPr lang="en-US" b="1" dirty="0"/>
              <a:t>Structure and Consistency</a:t>
            </a:r>
            <a:r>
              <a:rPr lang="en-US" dirty="0"/>
              <a:t>: Clearly defined branches make it easy to track the lifecycle of each feature, release, and hotfix.</a:t>
            </a:r>
          </a:p>
          <a:p>
            <a:pPr>
              <a:buFont typeface="Arial" panose="020B0604020202020204" pitchFamily="34" charset="0"/>
              <a:buChar char="•"/>
            </a:pPr>
            <a:r>
              <a:rPr lang="en-US" b="1" dirty="0"/>
              <a:t>Quality Control</a:t>
            </a:r>
            <a:r>
              <a:rPr lang="en-US" dirty="0"/>
              <a:t>: Azure DevOps' branch policies and pull requests help ensure that only reviewed and tested code is integrated into production.</a:t>
            </a:r>
          </a:p>
          <a:p>
            <a:pPr>
              <a:buFont typeface="Arial" panose="020B0604020202020204" pitchFamily="34" charset="0"/>
              <a:buChar char="•"/>
            </a:pPr>
            <a:r>
              <a:rPr lang="en-US" b="1" dirty="0"/>
              <a:t>Scalability</a:t>
            </a:r>
            <a:r>
              <a:rPr lang="en-US" dirty="0"/>
              <a:t>: Git Flow with Azure DevOps supports multiple developers working on parallel features, releases, and hotfixes.</a:t>
            </a:r>
          </a:p>
          <a:p>
            <a:pPr>
              <a:buFont typeface="Arial" panose="020B0604020202020204" pitchFamily="34" charset="0"/>
              <a:buChar char="•"/>
            </a:pPr>
            <a:r>
              <a:rPr lang="en-US" b="1" dirty="0"/>
              <a:t>Automated CI/CD</a:t>
            </a:r>
            <a:r>
              <a:rPr lang="en-US" dirty="0"/>
              <a:t>: By integrating Git Flow with Azure DevOps Pipelines, teams can streamline continuous integration and delivery processes.</a:t>
            </a:r>
          </a:p>
          <a:p>
            <a:r>
              <a:rPr lang="en-US" dirty="0"/>
              <a:t>In summary, using Git Flow in Azure DevOps combines the structured, organized workflow of Git Flow with Azure DevOps' collaborative and CI/CD features, enabling reliable development and streamlined releases for complex projects.</a:t>
            </a:r>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7364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As in the previous lesson, Git warns me about author and email; this time I will go with the suggested ones.</a:t>
            </a:r>
            <a:endParaRPr>
              <a:solidFill>
                <a:schemeClr val="dk1"/>
              </a:solidFill>
            </a:endParaRPr>
          </a:p>
        </p:txBody>
      </p:sp>
      <p:sp>
        <p:nvSpPr>
          <p:cNvPr id="1854" name="Google Shape;1854;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28687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Nice! The local berries branch moved forward, while origin/berries is still in the same place.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Sharing local commits with git push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may already know, Git works locally; there's no need for a remote server.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when you do a commit, it is available only locally; if you want to share it with a remote counterpart, you have to send it in some manner.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Git, this is called </a:t>
            </a:r>
            <a:r>
              <a:rPr lang="en-US" b="1" i="0">
                <a:solidFill>
                  <a:schemeClr val="dk1"/>
                </a:solidFill>
                <a:latin typeface="Lato"/>
                <a:ea typeface="Lato"/>
                <a:cs typeface="Lato"/>
                <a:sym typeface="Lato"/>
              </a:rPr>
              <a:t>push</a:t>
            </a:r>
            <a:r>
              <a:rPr lang="en-US" b="0" i="0">
                <a:solidFill>
                  <a:schemeClr val="dk1"/>
                </a:solidFill>
                <a:latin typeface="Lato"/>
                <a:ea typeface="Lato"/>
                <a:cs typeface="Lato"/>
                <a:sym typeface="Lato"/>
              </a:rPr>
              <a: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61" name="Google Shape;1861;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541300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Wow! There is a lot of things in this output message. Basically, Git informed us about the operations it does before and during the sending of commits to the remote.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Note that, as Git will send only the objects it knows are not present in the remote to the remote (three, in this case: a commit, a tree, and a blob), it will not send unreachable commits, nor other related unreachable objects (such as trees, blobs, or annotated that tighten only with unreachable commits).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Finally, Git tells us where it is sending objects, the destination, which in this case is just another folder on my computer: To C:/Users/san/Google Drive/fenago/PortableGit/home/grocery. It then tells the commit hash remote where the origin/berries originally was and the hash of the new tip commit, that is the same as the one in the local berries branch, ef6c382..ab9f231. Lastly, it gives the name of the two branches, the local and the remote branches, berries -&gt; berries.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69" name="Google Shape;1869;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00206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Yes, wonderful!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Just a little warning: usually, a remote repository copy is managed as a </a:t>
            </a:r>
            <a:r>
              <a:rPr lang="en-US" b="1" i="0">
                <a:solidFill>
                  <a:schemeClr val="dk1"/>
                </a:solidFill>
                <a:latin typeface="Lato"/>
                <a:ea typeface="Lato"/>
                <a:cs typeface="Lato"/>
                <a:sym typeface="Lato"/>
              </a:rPr>
              <a:t>bare repository</a:t>
            </a:r>
            <a:r>
              <a:rPr lang="en-US" b="0" i="0">
                <a:solidFill>
                  <a:schemeClr val="dk1"/>
                </a:solidFill>
                <a:latin typeface="Lato"/>
                <a:ea typeface="Lato"/>
                <a:cs typeface="Lato"/>
                <a:sym typeface="Lato"/>
              </a:rPr>
              <a:t>; in </a:t>
            </a:r>
            <a:r>
              <a:rPr lang="en-US" b="0" i="0" u="none" strike="noStrike">
                <a:solidFill>
                  <a:schemeClr val="dk1"/>
                </a:solidFill>
                <a:latin typeface="Lato"/>
                <a:ea typeface="Lato"/>
                <a:cs typeface="Lato"/>
                <a:sym typeface="Lato"/>
              </a:rPr>
              <a:t>lesson</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 4</a:t>
            </a:r>
            <a:r>
              <a:rPr lang="en-US" b="0" i="0">
                <a:solidFill>
                  <a:schemeClr val="dk1"/>
                </a:solidFill>
                <a:latin typeface="Lato"/>
                <a:ea typeface="Lato"/>
                <a:cs typeface="Lato"/>
                <a:sym typeface="Lato"/>
              </a:rPr>
              <a:t>, </a:t>
            </a:r>
            <a:r>
              <a:rPr lang="en-US" b="1" i="0">
                <a:solidFill>
                  <a:schemeClr val="dk1"/>
                </a:solidFill>
                <a:latin typeface="Lato"/>
                <a:ea typeface="Lato"/>
                <a:cs typeface="Lato"/>
                <a:sym typeface="Lato"/>
              </a:rPr>
              <a:t>Git Fundamentals - Niche Concepts, Configurations, and Commands</a:t>
            </a:r>
            <a:r>
              <a:rPr lang="en-US" b="0" i="0">
                <a:solidFill>
                  <a:schemeClr val="dk1"/>
                </a:solidFill>
                <a:latin typeface="Lato"/>
                <a:ea typeface="Lato"/>
                <a:cs typeface="Lato"/>
                <a:sym typeface="Lato"/>
              </a:rPr>
              <a:t>, we will spend some words on it. As you normally won't work directly on it, a bare repository contains only the .git folder; it doesn't have a checked out working tree nor a HEAD reference. Instead, we use a normal repository as a remote. This is not a problem; you have just to remember one thing: you cannot push changes to the actual checked out remote branch.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fact, in that grocery repository, we are actually on the master branch, and in the grocery-cloned repository, we push the berries branch. The reason for this is quite simple to understand: by pushing to a remote checked out branch, you will affect the work in progress on that repository, maybe destroying ongoing changes, and this is not fair.</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77" name="Google Shape;187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43670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885" name="Google Shape;1885;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107394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p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 now back to the grocery-cloned repository.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can retrieve objects from a remote with git pull.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truth, git pull is a </a:t>
            </a:r>
            <a:r>
              <a:rPr lang="en-US" b="1" i="0">
                <a:solidFill>
                  <a:schemeClr val="dk1"/>
                </a:solidFill>
                <a:latin typeface="Lato"/>
                <a:ea typeface="Lato"/>
                <a:cs typeface="Lato"/>
                <a:sym typeface="Lato"/>
              </a:rPr>
              <a:t>super command</a:t>
            </a:r>
            <a:r>
              <a:rPr lang="en-US" b="0" i="0">
                <a:solidFill>
                  <a:schemeClr val="dk1"/>
                </a:solidFill>
                <a:latin typeface="Lato"/>
                <a:ea typeface="Lato"/>
                <a:cs typeface="Lato"/>
                <a:sym typeface="Lato"/>
              </a:rPr>
              <a:t>; in fact, it is basically the sum of two other Git commands, git fetch and git merge. While obtaining objects from a remote, Git won't force you to merge them into a local branch; this can seem a little bit confusing at first, as in other versioning systems, such as Subversion, this is the default behavior.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Instead, Git is more conservative: it could happen that someone pushed a commit or more on top of a branch, but you realized those commits are not good for you, or simply they are just wrong. So, using git fetch, you can get and inspect them before applying them on your local branch with a git merge.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892" name="Google Shape;1892;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28760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Git says that our branch is up-to-date with </a:t>
            </a:r>
            <a:r>
              <a:rPr lang="en-US">
                <a:solidFill>
                  <a:schemeClr val="dk1"/>
                </a:solidFill>
              </a:rPr>
              <a:t>'origin/master'</a:t>
            </a:r>
            <a:r>
              <a:rPr lang="en-US" b="0" i="0">
                <a:solidFill>
                  <a:schemeClr val="dk1"/>
                </a:solidFill>
                <a:latin typeface="Lato"/>
                <a:ea typeface="Lato"/>
                <a:cs typeface="Lato"/>
                <a:sym typeface="Lato"/>
              </a:rPr>
              <a:t>, but this is not true, as we just did a new commit there. This is because, for Git, the only way to know if we are updated in respect a remote repository is to perform a </a:t>
            </a:r>
            <a:r>
              <a:rPr lang="en-US">
                <a:solidFill>
                  <a:schemeClr val="dk1"/>
                </a:solidFill>
              </a:rPr>
              <a:t>git fetch</a:t>
            </a:r>
            <a:r>
              <a:rPr lang="en-US" b="0" i="0">
                <a:solidFill>
                  <a:schemeClr val="dk1"/>
                </a:solidFill>
                <a:latin typeface="Lato"/>
                <a:ea typeface="Lato"/>
                <a:cs typeface="Lato"/>
                <a:sym typeface="Lato"/>
              </a:rPr>
              <a:t>, and we didn't. Later we will see this more clearly.</a:t>
            </a:r>
            <a:endParaRPr>
              <a:solidFill>
                <a:schemeClr val="dk1"/>
              </a:solidFill>
            </a:endParaRPr>
          </a:p>
        </p:txBody>
      </p:sp>
      <p:sp>
        <p:nvSpPr>
          <p:cNvPr id="1899" name="Google Shape;1899;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100615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Good! Git tells us that there are three new objects to fetch; after it has obtained them, it performs a merge on top of the local </a:t>
            </a:r>
            <a:r>
              <a:rPr lang="en-US">
                <a:solidFill>
                  <a:schemeClr val="dk1"/>
                </a:solidFill>
              </a:rPr>
              <a:t>master</a:t>
            </a:r>
            <a:r>
              <a:rPr lang="en-US" b="0" i="0">
                <a:solidFill>
                  <a:schemeClr val="dk1"/>
                </a:solidFill>
                <a:latin typeface="Lato"/>
                <a:ea typeface="Lato"/>
                <a:cs typeface="Lato"/>
                <a:sym typeface="Lato"/>
              </a:rPr>
              <a:t> branch, and in this case, it performs a fast-forward merge.</a:t>
            </a:r>
            <a:endParaRPr>
              <a:solidFill>
                <a:schemeClr val="dk1"/>
              </a:solidFill>
            </a:endParaRPr>
          </a:p>
        </p:txBody>
      </p:sp>
      <p:sp>
        <p:nvSpPr>
          <p:cNvPr id="1906" name="Google Shape;1906;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34835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p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914" name="Google Shape;1914;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8427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Git found new objects on the remote, and it downloaded them.</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Note that you can do a git fetch in whatever branch you are in, as it simply downloads remote objects; it won't merge them. Instead, while doing a git pull, you have to be sure to be in the right local target branch.</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922" name="Google Shape;1922;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6813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80400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OK, as you can see, when there is a remote, </a:t>
            </a:r>
            <a:r>
              <a:rPr lang="en-US">
                <a:solidFill>
                  <a:schemeClr val="dk1"/>
                </a:solidFill>
              </a:rPr>
              <a:t>git status</a:t>
            </a:r>
            <a:r>
              <a:rPr lang="en-US" b="0" i="0">
                <a:solidFill>
                  <a:schemeClr val="dk1"/>
                </a:solidFill>
                <a:latin typeface="Lato"/>
                <a:ea typeface="Lato"/>
                <a:cs typeface="Lato"/>
                <a:sym typeface="Lato"/>
              </a:rPr>
              <a:t> informs you even on the state of the </a:t>
            </a:r>
            <a:r>
              <a:rPr lang="en-US" b="1" i="0">
                <a:solidFill>
                  <a:schemeClr val="dk1"/>
                </a:solidFill>
                <a:latin typeface="Lato"/>
                <a:ea typeface="Lato"/>
                <a:cs typeface="Lato"/>
                <a:sym typeface="Lato"/>
              </a:rPr>
              <a:t>synchronization</a:t>
            </a:r>
            <a:r>
              <a:rPr lang="en-US" b="0" i="0">
                <a:solidFill>
                  <a:schemeClr val="dk1"/>
                </a:solidFill>
                <a:latin typeface="Lato"/>
                <a:ea typeface="Lato"/>
                <a:cs typeface="Lato"/>
                <a:sym typeface="Lato"/>
              </a:rPr>
              <a:t> between your local repository and the remote one; here it tells us we are behind the remote because it has because it has one commit more than us in the </a:t>
            </a:r>
            <a:r>
              <a:rPr lang="en-US">
                <a:solidFill>
                  <a:schemeClr val="dk1"/>
                </a:solidFill>
              </a:rPr>
              <a:t>master</a:t>
            </a:r>
            <a:r>
              <a:rPr lang="en-US" b="0" i="0">
                <a:solidFill>
                  <a:schemeClr val="dk1"/>
                </a:solidFill>
                <a:latin typeface="Lato"/>
                <a:ea typeface="Lato"/>
                <a:cs typeface="Lato"/>
                <a:sym typeface="Lato"/>
              </a:rPr>
              <a:t> branch, and that commit can be fast-forwarded.</a:t>
            </a:r>
            <a:endParaRPr>
              <a:solidFill>
                <a:schemeClr val="dk1"/>
              </a:solidFill>
            </a:endParaRPr>
          </a:p>
        </p:txBody>
      </p:sp>
      <p:sp>
        <p:nvSpPr>
          <p:cNvPr id="1930" name="Google Shape;1930;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53741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all!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basically what you need to know to work with remotes. Note that, if some changes on the remote are in conflict with the local ones, you will have to solve them as we did in the previous merge examples.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939" name="Google Shape;1939;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2386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command to deal with remotes is git remote; you can add, remove, rename, list, and do a lot of other things with them; there's no room here to see all the options. Please refer to the Git guide if you need to know more about the git remote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we will play a little bit with a remote on a public server; we will use free GitHub hosting for this purpose.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947" name="Google Shape;1947;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15790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671" name="Google Shape;2671;p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80170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indent="0">
              <a:buNone/>
            </a:pPr>
            <a:r>
              <a:rPr lang="en-US" dirty="0"/>
              <a:t>Azure DevOps allows you to edit files directly in the web interface of your repositories. This feature is especially useful for making quick changes, fixing small bugs, or editing documentation without needing to clone the repository locally. Here's a detailed breakdown of how to edit files on Azure DevOps, along with examples and best practices.</a:t>
            </a:r>
          </a:p>
        </p:txBody>
      </p:sp>
      <p:sp>
        <p:nvSpPr>
          <p:cNvPr id="1930" name="Google Shape;1930;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357778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lnSpcReduction="10000"/>
          </a:bodyPr>
          <a:lstStyle/>
          <a:p>
            <a:r>
              <a:rPr lang="en-US" b="1" dirty="0"/>
              <a:t>Steps to Edit Files in Azure DevOps</a:t>
            </a:r>
          </a:p>
          <a:p>
            <a:r>
              <a:rPr lang="en-US" b="1" dirty="0"/>
              <a:t>1. Navigate to the Repository</a:t>
            </a:r>
          </a:p>
          <a:p>
            <a:pPr>
              <a:buFont typeface="Arial" panose="020B0604020202020204" pitchFamily="34" charset="0"/>
              <a:buChar char="•"/>
            </a:pPr>
            <a:r>
              <a:rPr lang="en-US" b="1" dirty="0"/>
              <a:t>Login to Azure DevOps:</a:t>
            </a:r>
            <a:r>
              <a:rPr lang="en-US" dirty="0"/>
              <a:t> Access your project in Azure DevOps via </a:t>
            </a:r>
            <a:r>
              <a:rPr lang="en-US" dirty="0">
                <a:hlinkClick r:id="rId3"/>
              </a:rPr>
              <a:t>https://dev.azure.com</a:t>
            </a:r>
            <a:r>
              <a:rPr lang="en-US" dirty="0"/>
              <a:t>.</a:t>
            </a:r>
          </a:p>
          <a:p>
            <a:pPr>
              <a:buFont typeface="Arial" panose="020B0604020202020204" pitchFamily="34" charset="0"/>
              <a:buChar char="•"/>
            </a:pPr>
            <a:r>
              <a:rPr lang="en-US" b="1" dirty="0"/>
              <a:t>Select the Repository:</a:t>
            </a:r>
            <a:r>
              <a:rPr lang="en-US" dirty="0"/>
              <a:t> From the left navigation pane, go to </a:t>
            </a:r>
            <a:r>
              <a:rPr lang="en-US" b="1" dirty="0"/>
              <a:t>Repos</a:t>
            </a:r>
            <a:r>
              <a:rPr lang="en-US" dirty="0"/>
              <a:t> &gt; </a:t>
            </a:r>
            <a:r>
              <a:rPr lang="en-US" b="1" dirty="0"/>
              <a:t>Files</a:t>
            </a:r>
            <a:r>
              <a:rPr lang="en-US" dirty="0"/>
              <a:t> to see your repository.</a:t>
            </a:r>
          </a:p>
          <a:p>
            <a:r>
              <a:rPr lang="en-US" b="1" dirty="0"/>
              <a:t>2. Locate the File</a:t>
            </a:r>
          </a:p>
          <a:p>
            <a:pPr>
              <a:buFont typeface="Arial" panose="020B0604020202020204" pitchFamily="34" charset="0"/>
              <a:buChar char="•"/>
            </a:pPr>
            <a:r>
              <a:rPr lang="en-US" dirty="0"/>
              <a:t>Browse the repository tree to find the file you want to edit.</a:t>
            </a:r>
          </a:p>
          <a:p>
            <a:pPr>
              <a:buFont typeface="Arial" panose="020B0604020202020204" pitchFamily="34" charset="0"/>
              <a:buChar char="•"/>
            </a:pPr>
            <a:r>
              <a:rPr lang="en-US" dirty="0"/>
              <a:t>Use the search bar if you have many files and want to locate one quickly.</a:t>
            </a:r>
          </a:p>
          <a:p>
            <a:r>
              <a:rPr lang="en-US" b="1" dirty="0"/>
              <a:t>3. Open the File</a:t>
            </a:r>
          </a:p>
          <a:p>
            <a:pPr>
              <a:buFont typeface="Arial" panose="020B0604020202020204" pitchFamily="34" charset="0"/>
              <a:buChar char="•"/>
            </a:pPr>
            <a:r>
              <a:rPr lang="en-US" dirty="0"/>
              <a:t>Click on the file you want to modify. The file content will open in a text editor within the browser.</a:t>
            </a:r>
          </a:p>
          <a:p>
            <a:r>
              <a:rPr lang="en-US" b="1" dirty="0"/>
              <a:t>4. Edit the File</a:t>
            </a:r>
          </a:p>
          <a:p>
            <a:pPr>
              <a:buFont typeface="Arial" panose="020B0604020202020204" pitchFamily="34" charset="0"/>
              <a:buChar char="•"/>
            </a:pPr>
            <a:r>
              <a:rPr lang="en-US" dirty="0"/>
              <a:t>Modify the content directly in the editor.</a:t>
            </a:r>
          </a:p>
          <a:p>
            <a:pPr marL="742950" lvl="1" indent="-285750">
              <a:buFont typeface="Arial" panose="020B0604020202020204" pitchFamily="34" charset="0"/>
              <a:buChar char="•"/>
            </a:pPr>
            <a:r>
              <a:rPr lang="en-US" dirty="0"/>
              <a:t>For example, update a configuration setting in a .</a:t>
            </a:r>
            <a:r>
              <a:rPr lang="en-US" dirty="0" err="1"/>
              <a:t>yaml</a:t>
            </a:r>
            <a:r>
              <a:rPr lang="en-US" dirty="0"/>
              <a:t> file or fix a typo in the README.md file.</a:t>
            </a:r>
          </a:p>
          <a:p>
            <a:r>
              <a:rPr lang="en-US" b="1" dirty="0"/>
              <a:t>5. Commit the Changes</a:t>
            </a:r>
          </a:p>
          <a:p>
            <a:pPr>
              <a:buFont typeface="Arial" panose="020B0604020202020204" pitchFamily="34" charset="0"/>
              <a:buChar char="•"/>
            </a:pPr>
            <a:r>
              <a:rPr lang="en-US" dirty="0"/>
              <a:t>After editing, click the </a:t>
            </a:r>
            <a:r>
              <a:rPr lang="en-US" b="1" dirty="0"/>
              <a:t>Edit</a:t>
            </a:r>
            <a:r>
              <a:rPr lang="en-US" dirty="0"/>
              <a:t> button (if it's not already active).</a:t>
            </a:r>
          </a:p>
          <a:p>
            <a:pPr>
              <a:buFont typeface="Arial" panose="020B0604020202020204" pitchFamily="34" charset="0"/>
              <a:buChar char="•"/>
            </a:pPr>
            <a:r>
              <a:rPr lang="en-US" dirty="0"/>
              <a:t>Add a meaningful </a:t>
            </a:r>
            <a:r>
              <a:rPr lang="en-US" b="1" dirty="0"/>
              <a:t>commit message</a:t>
            </a:r>
            <a:r>
              <a:rPr lang="en-US" dirty="0"/>
              <a:t> in the text box (e.g., "Updated API endpoint in configuration").</a:t>
            </a:r>
          </a:p>
          <a:p>
            <a:pPr>
              <a:buFont typeface="Arial" panose="020B0604020202020204" pitchFamily="34" charset="0"/>
              <a:buChar char="•"/>
            </a:pPr>
            <a:r>
              <a:rPr lang="en-US" dirty="0"/>
              <a:t>Select the branch where the changes will be committed:</a:t>
            </a:r>
          </a:p>
          <a:p>
            <a:pPr marL="742950" lvl="1" indent="-285750">
              <a:buFont typeface="Arial" panose="020B0604020202020204" pitchFamily="34" charset="0"/>
              <a:buChar char="•"/>
            </a:pPr>
            <a:r>
              <a:rPr lang="en-US" dirty="0"/>
              <a:t>Commit directly to the current branch (e.g., main or develop).</a:t>
            </a:r>
          </a:p>
          <a:p>
            <a:pPr marL="742950" lvl="1" indent="-285750">
              <a:buFont typeface="Arial" panose="020B0604020202020204" pitchFamily="34" charset="0"/>
              <a:buChar char="•"/>
            </a:pPr>
            <a:r>
              <a:rPr lang="en-US" dirty="0"/>
              <a:t>Or create a new branch for the changes (recommended for collaborative environments).</a:t>
            </a:r>
          </a:p>
          <a:p>
            <a:pPr>
              <a:buFont typeface="Arial" panose="020B0604020202020204" pitchFamily="34" charset="0"/>
              <a:buChar char="•"/>
            </a:pPr>
            <a:r>
              <a:rPr lang="en-US" dirty="0"/>
              <a:t>Click </a:t>
            </a:r>
            <a:r>
              <a:rPr lang="en-US" b="1" dirty="0"/>
              <a:t>Commit</a:t>
            </a:r>
            <a:r>
              <a:rPr lang="en-US" dirty="0"/>
              <a:t> to save the changes.</a:t>
            </a:r>
          </a:p>
        </p:txBody>
      </p:sp>
      <p:sp>
        <p:nvSpPr>
          <p:cNvPr id="1930" name="Google Shape;1930;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8432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Best Practices for Editing on Azure DevOps</a:t>
            </a:r>
          </a:p>
          <a:p>
            <a:pPr>
              <a:buFont typeface="+mj-lt"/>
              <a:buAutoNum type="arabicPeriod"/>
            </a:pPr>
            <a:r>
              <a:rPr lang="en-US" b="1" dirty="0"/>
              <a:t>Use for Small Changes:</a:t>
            </a:r>
            <a:endParaRPr lang="en-US" dirty="0"/>
          </a:p>
          <a:p>
            <a:pPr marL="742950" lvl="1" indent="-285750">
              <a:buFont typeface="+mj-lt"/>
              <a:buAutoNum type="arabicPeriod"/>
            </a:pPr>
            <a:r>
              <a:rPr lang="en-US" dirty="0"/>
              <a:t>Ideal for documentation updates, fixing typos, or editing small configuration files.</a:t>
            </a:r>
          </a:p>
          <a:p>
            <a:pPr marL="742950" lvl="1" indent="-285750">
              <a:buFont typeface="+mj-lt"/>
              <a:buAutoNum type="arabicPeriod"/>
            </a:pPr>
            <a:r>
              <a:rPr lang="en-US" dirty="0"/>
              <a:t>Avoid making large code changes directly in the web interface.</a:t>
            </a:r>
          </a:p>
          <a:p>
            <a:pPr>
              <a:buFont typeface="+mj-lt"/>
              <a:buAutoNum type="arabicPeriod"/>
            </a:pPr>
            <a:r>
              <a:rPr lang="en-US" b="1" dirty="0"/>
              <a:t>Create a New Branch for Major Edits:</a:t>
            </a:r>
            <a:endParaRPr lang="en-US" dirty="0"/>
          </a:p>
          <a:p>
            <a:pPr marL="742950" lvl="1" indent="-285750">
              <a:buFont typeface="+mj-lt"/>
              <a:buAutoNum type="arabicPeriod"/>
            </a:pPr>
            <a:r>
              <a:rPr lang="en-US" dirty="0"/>
              <a:t>For changes requiring review or collaboration, commit to a new branch and open a pull request.</a:t>
            </a:r>
          </a:p>
          <a:p>
            <a:pPr>
              <a:buFont typeface="+mj-lt"/>
              <a:buAutoNum type="arabicPeriod"/>
            </a:pPr>
            <a:r>
              <a:rPr lang="en-US" b="1" dirty="0"/>
              <a:t>Leverage Commit Messages:</a:t>
            </a:r>
            <a:endParaRPr lang="en-US" dirty="0"/>
          </a:p>
          <a:p>
            <a:pPr marL="742950" lvl="1" indent="-285750">
              <a:buFont typeface="+mj-lt"/>
              <a:buAutoNum type="arabicPeriod"/>
            </a:pPr>
            <a:r>
              <a:rPr lang="en-US" dirty="0"/>
              <a:t>Write clear and concise commit messages that explain the purpose of the change.</a:t>
            </a:r>
          </a:p>
          <a:p>
            <a:pPr marL="742950" lvl="1" indent="-285750">
              <a:buFont typeface="+mj-lt"/>
              <a:buAutoNum type="arabicPeriod"/>
            </a:pPr>
            <a:r>
              <a:rPr lang="en-US" dirty="0"/>
              <a:t>Example: "Fix typo in README" or "Update CI/CD pipeline configuration."</a:t>
            </a:r>
          </a:p>
          <a:p>
            <a:pPr>
              <a:buFont typeface="+mj-lt"/>
              <a:buAutoNum type="arabicPeriod"/>
            </a:pPr>
            <a:r>
              <a:rPr lang="en-US" b="1" dirty="0"/>
              <a:t>Verify Syntax and Formatting:</a:t>
            </a:r>
            <a:endParaRPr lang="en-US" dirty="0"/>
          </a:p>
          <a:p>
            <a:pPr marL="742950" lvl="1" indent="-285750">
              <a:buFont typeface="+mj-lt"/>
              <a:buAutoNum type="arabicPeriod"/>
            </a:pPr>
            <a:r>
              <a:rPr lang="en-US" dirty="0"/>
              <a:t>If editing scripts or code, ensure the changes don’t introduce syntax errors. Azure DevOps won't validate code correctness in the editor.</a:t>
            </a:r>
          </a:p>
          <a:p>
            <a:pPr>
              <a:buFont typeface="+mj-lt"/>
              <a:buAutoNum type="arabicPeriod"/>
            </a:pPr>
            <a:r>
              <a:rPr lang="en-US" b="1" dirty="0"/>
              <a:t>Test Changes Locally if Possible:</a:t>
            </a:r>
            <a:endParaRPr lang="en-US" dirty="0"/>
          </a:p>
          <a:p>
            <a:pPr marL="742950" lvl="1" indent="-285750">
              <a:buFont typeface="+mj-lt"/>
              <a:buAutoNum type="arabicPeriod"/>
            </a:pPr>
            <a:r>
              <a:rPr lang="en-US" dirty="0"/>
              <a:t>For critical code, test the changes locally before editing directly in Azure DevOps.</a:t>
            </a:r>
          </a:p>
        </p:txBody>
      </p:sp>
      <p:sp>
        <p:nvSpPr>
          <p:cNvPr id="1930" name="Google Shape;1930;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023326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955" name="Google Shape;1955;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6618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Setting up a new GitHub account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GitHub offers unlimited free public repositories, so we can make use of it without investing a penny. In GitHub, you have to pay only if you need private repositories; for example, to store closed source code you base your business 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Creating a new account is simple: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Go to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https://github.com</a:t>
            </a:r>
            <a:r>
              <a:rPr lang="en-US" b="0" i="0">
                <a:solidFill>
                  <a:schemeClr val="dk1"/>
                </a:solidFill>
                <a:latin typeface="Lato"/>
                <a:ea typeface="Lato"/>
                <a:cs typeface="Lato"/>
                <a:sym typeface="Lato"/>
              </a:rPr>
              <a: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962" name="Google Shape;1962;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33702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969" name="Google Shape;1969;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890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Setting Up Git Locally</a:t>
            </a:r>
          </a:p>
          <a:p>
            <a:r>
              <a:rPr lang="en-US" b="1" dirty="0"/>
              <a:t>Install Git</a:t>
            </a:r>
          </a:p>
          <a:p>
            <a:pPr>
              <a:buFont typeface="Arial" panose="020B0604020202020204" pitchFamily="34" charset="0"/>
              <a:buChar char="•"/>
            </a:pPr>
            <a:r>
              <a:rPr lang="en-US" dirty="0"/>
              <a:t>Download and install Git for your operating system:</a:t>
            </a:r>
          </a:p>
          <a:p>
            <a:pPr marL="742950" lvl="1" indent="-285750">
              <a:buFont typeface="Arial" panose="020B0604020202020204" pitchFamily="34" charset="0"/>
              <a:buChar char="•"/>
            </a:pPr>
            <a:r>
              <a:rPr lang="en-US" dirty="0">
                <a:hlinkClick r:id="rId3"/>
              </a:rPr>
              <a:t>Git for Windows</a:t>
            </a:r>
            <a:endParaRPr lang="en-US" dirty="0"/>
          </a:p>
          <a:p>
            <a:pPr marL="742950" lvl="1" indent="-285750">
              <a:buFont typeface="Arial" panose="020B0604020202020204" pitchFamily="34" charset="0"/>
              <a:buChar char="•"/>
            </a:pPr>
            <a:r>
              <a:rPr lang="en-US" dirty="0">
                <a:hlinkClick r:id="rId4"/>
              </a:rPr>
              <a:t>Git for macOS</a:t>
            </a:r>
            <a:endParaRPr lang="en-US" dirty="0"/>
          </a:p>
          <a:p>
            <a:pPr marL="742950" lvl="1" indent="-285750">
              <a:buFont typeface="Arial" panose="020B0604020202020204" pitchFamily="34" charset="0"/>
              <a:buChar char="•"/>
            </a:pPr>
            <a:r>
              <a:rPr lang="en-US" dirty="0">
                <a:hlinkClick r:id="rId5"/>
              </a:rPr>
              <a:t>Git for Linux</a:t>
            </a:r>
            <a:endParaRPr lang="en-US" dirty="0"/>
          </a:p>
          <a:p>
            <a:r>
              <a:rPr lang="en-US" b="1" dirty="0"/>
              <a:t>Initial Git Configuration</a:t>
            </a:r>
          </a:p>
          <a:p>
            <a:r>
              <a:rPr lang="en-US" dirty="0"/>
              <a:t>After installation, configure Git with your username and email to associate commits with your identity:</a:t>
            </a:r>
          </a:p>
          <a:p>
            <a:pPr lvl="1" rtl="0"/>
            <a:r>
              <a:rPr lang="en-US" dirty="0"/>
              <a:t>git config --global user.name "Your Name" </a:t>
            </a:r>
          </a:p>
          <a:p>
            <a:pPr lvl="1" rtl="0"/>
            <a:r>
              <a:rPr lang="en-US" dirty="0"/>
              <a:t>git config --global </a:t>
            </a:r>
            <a:r>
              <a:rPr lang="en-US" dirty="0" err="1"/>
              <a:t>user.email</a:t>
            </a:r>
            <a:r>
              <a:rPr lang="en-US" dirty="0"/>
              <a:t> "your.email@example.com" </a:t>
            </a:r>
          </a:p>
          <a:p>
            <a:pPr rtl="0"/>
            <a:endParaRPr lang="en-US" dirty="0"/>
          </a:p>
          <a:p>
            <a:r>
              <a:rPr lang="en-US" dirty="0"/>
              <a:t>Optionally, configure a default editor (e.g., VS Code):</a:t>
            </a:r>
          </a:p>
          <a:p>
            <a:r>
              <a:rPr lang="en-US" dirty="0"/>
              <a:t>bash</a:t>
            </a:r>
          </a:p>
          <a:p>
            <a:r>
              <a:rPr lang="en-US" dirty="0"/>
              <a:t>Copy code</a:t>
            </a:r>
          </a:p>
          <a:p>
            <a:pPr rtl="0"/>
            <a:r>
              <a:rPr lang="en-US" dirty="0"/>
              <a:t>git config --global </a:t>
            </a:r>
            <a:r>
              <a:rPr lang="en-US" dirty="0" err="1"/>
              <a:t>core.editor</a:t>
            </a:r>
            <a:r>
              <a:rPr lang="en-US" dirty="0"/>
              <a:t> "code --wait"</a:t>
            </a:r>
          </a:p>
          <a:p>
            <a:pPr marL="158750" lvl="0" indent="0" algn="l" rtl="0">
              <a:lnSpc>
                <a:spcPct val="100000"/>
              </a:lnSpc>
              <a:spcBef>
                <a:spcPts val="0"/>
              </a:spcBef>
              <a:spcAft>
                <a:spcPts val="0"/>
              </a:spcAft>
              <a:buSzPts val="1100"/>
              <a:buNone/>
            </a:pPr>
            <a:endParaRPr lang="en-US" dirty="0"/>
          </a:p>
        </p:txBody>
      </p:sp>
      <p:sp>
        <p:nvSpPr>
          <p:cNvPr id="324" name="Google Shape;3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309177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When done, we are ready to create a brand new repository in which to push our work:</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1977" name="Google Shape;1977;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25824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Go to the </a:t>
            </a:r>
            <a:r>
              <a:rPr lang="en-US" b="1" i="0">
                <a:solidFill>
                  <a:schemeClr val="dk1"/>
                </a:solidFill>
                <a:latin typeface="Lato"/>
                <a:ea typeface="Lato"/>
                <a:cs typeface="Lato"/>
                <a:sym typeface="Lato"/>
              </a:rPr>
              <a:t>Repositories</a:t>
            </a:r>
            <a:r>
              <a:rPr lang="en-US" b="0" i="0">
                <a:solidFill>
                  <a:schemeClr val="dk1"/>
                </a:solidFill>
                <a:latin typeface="Lato"/>
                <a:ea typeface="Lato"/>
                <a:cs typeface="Lato"/>
                <a:sym typeface="Lato"/>
              </a:rPr>
              <a:t> tab, click the green </a:t>
            </a:r>
            <a:r>
              <a:rPr lang="en-US" b="1" i="0">
                <a:solidFill>
                  <a:schemeClr val="dk1"/>
                </a:solidFill>
                <a:latin typeface="Lato"/>
                <a:ea typeface="Lato"/>
                <a:cs typeface="Lato"/>
                <a:sym typeface="Lato"/>
              </a:rPr>
              <a:t>New</a:t>
            </a:r>
            <a:r>
              <a:rPr lang="en-US" b="0" i="0">
                <a:solidFill>
                  <a:schemeClr val="dk1"/>
                </a:solidFill>
                <a:latin typeface="Lato"/>
                <a:ea typeface="Lato"/>
                <a:cs typeface="Lato"/>
                <a:sym typeface="Lato"/>
              </a:rPr>
              <a:t> button, and choose a name for your repository, as you can see in the following screenshot:</a:t>
            </a:r>
            <a:endParaRPr>
              <a:solidFill>
                <a:schemeClr val="dk1"/>
              </a:solidFill>
            </a:endParaRPr>
          </a:p>
        </p:txBody>
      </p:sp>
      <p:sp>
        <p:nvSpPr>
          <p:cNvPr id="1984" name="Google Shape;1984;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78738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For the purpose of learning, I will create a simple repository for my personal recipes, written using the </a:t>
            </a:r>
            <a:r>
              <a:rPr lang="en-US" b="1" i="0">
                <a:solidFill>
                  <a:schemeClr val="dk1"/>
                </a:solidFill>
                <a:latin typeface="Lato"/>
                <a:ea typeface="Lato"/>
                <a:cs typeface="Lato"/>
                <a:sym typeface="Lato"/>
              </a:rPr>
              <a:t>markdown markup language</a:t>
            </a:r>
            <a:r>
              <a:rPr lang="en-US" b="0" i="0">
                <a:solidFill>
                  <a:schemeClr val="dk1"/>
                </a:solidFill>
                <a:latin typeface="Lato"/>
                <a:ea typeface="Lato"/>
                <a:cs typeface="Lato"/>
                <a:sym typeface="Lato"/>
              </a:rPr>
              <a:t>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http://daringfireball.net/projects/markdown/</a:t>
            </a:r>
            <a:r>
              <a:rPr lang="en-US" b="0" i="0">
                <a:solidFill>
                  <a:schemeClr val="dk1"/>
                </a:solidFill>
                <a:latin typeface="Lato"/>
                <a:ea typeface="Lato"/>
                <a:cs typeface="Lato"/>
                <a:sym typeface="Lato"/>
              </a:rPr>
              <a: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b="0" i="0">
              <a:solidFill>
                <a:schemeClr val="dk1"/>
              </a:solidFill>
              <a:latin typeface="Lato"/>
              <a:ea typeface="Lato"/>
              <a:cs typeface="Lato"/>
              <a:sym typeface="Lato"/>
            </a:endParaRPr>
          </a:p>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Then, you can write a description for your repository; this is useful for allowing people that come to visit your profile to better understand what your project is intended for. We create our repository as public because private repositories have a cost, as we said before, and then we initialize it with a </a:t>
            </a:r>
            <a:r>
              <a:rPr lang="en-US">
                <a:solidFill>
                  <a:schemeClr val="dk1"/>
                </a:solidFill>
              </a:rPr>
              <a:t>README</a:t>
            </a:r>
            <a:r>
              <a:rPr lang="en-US" b="0" i="0">
                <a:solidFill>
                  <a:schemeClr val="dk1"/>
                </a:solidFill>
                <a:latin typeface="Lato"/>
                <a:ea typeface="Lato"/>
                <a:cs typeface="Lato"/>
                <a:sym typeface="Lato"/>
              </a:rPr>
              <a:t> file; choosing this, GitHub makes a first commit for us, initializing the repository that now is ready to be cloned.</a:t>
            </a:r>
            <a:endParaRPr>
              <a:solidFill>
                <a:schemeClr val="dk1"/>
              </a:solidFill>
            </a:endParaRPr>
          </a:p>
        </p:txBody>
      </p:sp>
      <p:sp>
        <p:nvSpPr>
          <p:cNvPr id="1991" name="Google Shape;1991;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07349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Now that we have a remote repository, it's time to hook it locally. For this, Git provides the git clone command, as we have already seen.</a:t>
            </a:r>
            <a:endParaRPr dirty="0"/>
          </a:p>
          <a:p>
            <a:pPr marL="0" marR="0" lvl="0" indent="0" algn="l" rtl="0">
              <a:lnSpc>
                <a:spcPct val="100000"/>
              </a:lnSpc>
              <a:spcBef>
                <a:spcPts val="0"/>
              </a:spcBef>
              <a:spcAft>
                <a:spcPts val="0"/>
              </a:spcAft>
              <a:buClr>
                <a:srgbClr val="000000"/>
              </a:buClr>
              <a:buSzPts val="1100"/>
              <a:buFont typeface="Arial"/>
              <a:buNone/>
            </a:pPr>
            <a:endParaRPr dirty="0"/>
          </a:p>
          <a:p>
            <a:pPr marL="457200" lvl="0" indent="-298450" algn="l" rtl="0">
              <a:lnSpc>
                <a:spcPct val="100000"/>
              </a:lnSpc>
              <a:spcBef>
                <a:spcPts val="0"/>
              </a:spcBef>
              <a:spcAft>
                <a:spcPts val="0"/>
              </a:spcAft>
              <a:buSzPts val="1100"/>
              <a:buChar char="●"/>
            </a:pPr>
            <a:r>
              <a:rPr lang="en-US" b="0" i="0" dirty="0">
                <a:solidFill>
                  <a:srgbClr val="FFFFFF"/>
                </a:solidFill>
                <a:latin typeface="Lato"/>
                <a:ea typeface="Lato"/>
                <a:cs typeface="Lato"/>
                <a:sym typeface="Lato"/>
              </a:rPr>
              <a:t>To copy the URL, you can simply click the clipboard button at the right of the textbox.</a:t>
            </a:r>
            <a:endParaRPr dirty="0"/>
          </a:p>
          <a:p>
            <a:pPr marL="457200" lvl="0" indent="-298450" algn="l" rtl="0">
              <a:lnSpc>
                <a:spcPct val="100000"/>
              </a:lnSpc>
              <a:spcBef>
                <a:spcPts val="0"/>
              </a:spcBef>
              <a:spcAft>
                <a:spcPts val="0"/>
              </a:spcAft>
              <a:buSzPts val="1100"/>
              <a:buChar char="●"/>
            </a:pPr>
            <a:r>
              <a:rPr lang="en-US" b="0" i="0" dirty="0">
                <a:solidFill>
                  <a:srgbClr val="FFFFFF"/>
                </a:solidFill>
                <a:latin typeface="Lato"/>
                <a:ea typeface="Lato"/>
                <a:cs typeface="Lato"/>
                <a:sym typeface="Lato"/>
              </a:rPr>
              <a:t>So, let's try to follow these steps together:</a:t>
            </a:r>
            <a:endParaRPr dirty="0"/>
          </a:p>
          <a:p>
            <a:pPr marL="457200" lvl="0" indent="-298450" algn="l" rtl="0">
              <a:lnSpc>
                <a:spcPct val="100000"/>
              </a:lnSpc>
              <a:spcBef>
                <a:spcPts val="0"/>
              </a:spcBef>
              <a:spcAft>
                <a:spcPts val="0"/>
              </a:spcAft>
              <a:buSzPts val="1100"/>
              <a:buFont typeface="Arial"/>
              <a:buAutoNum type="arabicPeriod"/>
            </a:pPr>
            <a:r>
              <a:rPr lang="en-US" b="0" i="0" dirty="0">
                <a:solidFill>
                  <a:srgbClr val="FFFFFF"/>
                </a:solidFill>
                <a:latin typeface="Lato"/>
                <a:ea typeface="Lato"/>
                <a:cs typeface="Lato"/>
                <a:sym typeface="Lato"/>
              </a:rPr>
              <a:t>Go to a local root folder for the repositories.</a:t>
            </a:r>
            <a:endParaRPr dirty="0"/>
          </a:p>
          <a:p>
            <a:pPr marL="457200" lvl="0" indent="-298450" algn="l" rtl="0">
              <a:lnSpc>
                <a:spcPct val="100000"/>
              </a:lnSpc>
              <a:spcBef>
                <a:spcPts val="0"/>
              </a:spcBef>
              <a:spcAft>
                <a:spcPts val="0"/>
              </a:spcAft>
              <a:buSzPts val="1100"/>
              <a:buFont typeface="Arial"/>
              <a:buAutoNum type="arabicPeriod"/>
            </a:pPr>
            <a:r>
              <a:rPr lang="en-US" b="0" i="0" dirty="0">
                <a:solidFill>
                  <a:srgbClr val="FFFFFF"/>
                </a:solidFill>
                <a:latin typeface="Lato"/>
                <a:ea typeface="Lato"/>
                <a:cs typeface="Lato"/>
                <a:sym typeface="Lato"/>
              </a:rPr>
              <a:t>Open a Bash shell within it.</a:t>
            </a:r>
            <a:endParaRPr dirty="0"/>
          </a:p>
          <a:p>
            <a:pPr marL="457200" lvl="0" indent="-298450" algn="l" rtl="0">
              <a:lnSpc>
                <a:spcPct val="100000"/>
              </a:lnSpc>
              <a:spcBef>
                <a:spcPts val="0"/>
              </a:spcBef>
              <a:spcAft>
                <a:spcPts val="0"/>
              </a:spcAft>
              <a:buSzPts val="1100"/>
              <a:buFont typeface="Arial"/>
              <a:buAutoNum type="arabicPeriod"/>
            </a:pPr>
            <a:r>
              <a:rPr lang="en-US" b="0" i="0" dirty="0">
                <a:solidFill>
                  <a:srgbClr val="FFFFFF"/>
                </a:solidFill>
                <a:latin typeface="Lato"/>
                <a:ea typeface="Lato"/>
                <a:cs typeface="Lato"/>
                <a:sym typeface="Lato"/>
              </a:rPr>
              <a:t>Type git clone https://github.com/fsantacroce/Cookbook.git.</a:t>
            </a:r>
            <a:endParaRPr dirty="0"/>
          </a:p>
          <a:p>
            <a:pPr marL="0" marR="0" lvl="0" indent="0" algn="l" rtl="0">
              <a:lnSpc>
                <a:spcPct val="100000"/>
              </a:lnSpc>
              <a:spcBef>
                <a:spcPts val="0"/>
              </a:spcBef>
              <a:spcAft>
                <a:spcPts val="0"/>
              </a:spcAft>
              <a:buClr>
                <a:srgbClr val="000000"/>
              </a:buClr>
              <a:buSzPts val="1100"/>
              <a:buFont typeface="Arial"/>
              <a:buNone/>
            </a:pPr>
            <a:endParaRPr dirty="0"/>
          </a:p>
        </p:txBody>
      </p:sp>
      <p:sp>
        <p:nvSpPr>
          <p:cNvPr id="1998" name="Google Shape;1998;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508804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At this point, Git creates a new </a:t>
            </a:r>
            <a:r>
              <a:rPr lang="en-US">
                <a:solidFill>
                  <a:schemeClr val="dk1"/>
                </a:solidFill>
              </a:rPr>
              <a:t>Cookbook</a:t>
            </a:r>
            <a:r>
              <a:rPr lang="en-US" b="0" i="0">
                <a:solidFill>
                  <a:schemeClr val="dk1"/>
                </a:solidFill>
                <a:latin typeface="Lato"/>
                <a:ea typeface="Lato"/>
                <a:cs typeface="Lato"/>
                <a:sym typeface="Lato"/>
              </a:rPr>
              <a:t> folder containing the downloaded copy of our repository; inside, we will find a </a:t>
            </a:r>
            <a:r>
              <a:rPr lang="en-US">
                <a:solidFill>
                  <a:schemeClr val="dk1"/>
                </a:solidFill>
              </a:rPr>
              <a:t>README.md</a:t>
            </a:r>
            <a:r>
              <a:rPr lang="en-US" b="0" i="0">
                <a:solidFill>
                  <a:schemeClr val="dk1"/>
                </a:solidFill>
                <a:latin typeface="Lato"/>
                <a:ea typeface="Lato"/>
                <a:cs typeface="Lato"/>
                <a:sym typeface="Lato"/>
              </a:rPr>
              <a:t> file, a classical one for a GitHub repository. In that file, you can describe your repository using the common markdown markup language to users who will chance upon it.</a:t>
            </a:r>
            <a:endParaRPr>
              <a:solidFill>
                <a:schemeClr val="dk1"/>
              </a:solidFill>
            </a:endParaRPr>
          </a:p>
        </p:txBody>
      </p:sp>
      <p:sp>
        <p:nvSpPr>
          <p:cNvPr id="2006" name="Google Shape;2006;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76615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15" name="Google Shape;2015;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6208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22" name="Google Shape;2022;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69857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This is the </a:t>
            </a:r>
            <a:r>
              <a:rPr lang="en-US" b="1" i="0">
                <a:solidFill>
                  <a:schemeClr val="dk1"/>
                </a:solidFill>
                <a:latin typeface="Lato"/>
                <a:ea typeface="Lato"/>
                <a:cs typeface="Lato"/>
                <a:sym typeface="Lato"/>
              </a:rPr>
              <a:t>Git Credential Manager</a:t>
            </a:r>
            <a:r>
              <a:rPr lang="en-US" b="0" i="0">
                <a:solidFill>
                  <a:schemeClr val="dk1"/>
                </a:solidFill>
                <a:latin typeface="Lato"/>
                <a:ea typeface="Lato"/>
                <a:cs typeface="Lato"/>
                <a:sym typeface="Lato"/>
              </a:rPr>
              <a:t>; it allows you to set credentials on your Windows machine. If you are on Linux or macOS, the situation may be different, but the underlying concept is the same: we have to give Git the credentials in order to access the remote GitHub repository; they will then be stored to our system.</a:t>
            </a:r>
            <a:endParaRPr>
              <a:solidFill>
                <a:schemeClr val="dk1"/>
              </a:solidFill>
            </a:endParaRPr>
          </a:p>
        </p:txBody>
      </p:sp>
      <p:sp>
        <p:nvSpPr>
          <p:cNvPr id="2030" name="Google Shape;2030;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33677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he </a:t>
            </a:r>
            <a:r>
              <a:rPr lang="en-US">
                <a:solidFill>
                  <a:schemeClr val="dk1"/>
                </a:solidFill>
              </a:rPr>
              <a:t>git push</a:t>
            </a:r>
            <a:r>
              <a:rPr lang="en-US" b="0" i="0">
                <a:solidFill>
                  <a:schemeClr val="dk1"/>
                </a:solidFill>
                <a:latin typeface="Lato"/>
                <a:ea typeface="Lato"/>
                <a:cs typeface="Lato"/>
                <a:sym typeface="Lato"/>
              </a:rPr>
              <a:t> command allows you to </a:t>
            </a:r>
            <a:r>
              <a:rPr lang="en-US" b="1" i="0">
                <a:solidFill>
                  <a:schemeClr val="dk1"/>
                </a:solidFill>
                <a:latin typeface="Lato"/>
                <a:ea typeface="Lato"/>
                <a:cs typeface="Lato"/>
                <a:sym typeface="Lato"/>
              </a:rPr>
              <a:t>upload</a:t>
            </a:r>
            <a:r>
              <a:rPr lang="en-US" b="0" i="0">
                <a:solidFill>
                  <a:schemeClr val="dk1"/>
                </a:solidFill>
                <a:latin typeface="Lato"/>
                <a:ea typeface="Lato"/>
                <a:cs typeface="Lato"/>
                <a:sym typeface="Lato"/>
              </a:rPr>
              <a:t> local work to a configured remote location; in this case, a remote GitHub repository, as you can see in the following screenshot:</a:t>
            </a:r>
            <a:endParaRPr>
              <a:solidFill>
                <a:schemeClr val="dk1"/>
              </a:solidFill>
            </a:endParaRPr>
          </a:p>
        </p:txBody>
      </p:sp>
      <p:sp>
        <p:nvSpPr>
          <p:cNvPr id="2038" name="Google Shape;2038;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703581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There are a few more things we need know about pushing; we can begin to understand the message Git gave us just after we ran the git push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What do I send to the remote when I push?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When you give a git push without specifying anything else, Git sends all the </a:t>
            </a:r>
            <a:r>
              <a:rPr lang="en-US" b="1" i="0">
                <a:solidFill>
                  <a:schemeClr val="dk1"/>
                </a:solidFill>
                <a:latin typeface="Lato"/>
                <a:ea typeface="Lato"/>
                <a:cs typeface="Lato"/>
                <a:sym typeface="Lato"/>
              </a:rPr>
              <a:t>new commits</a:t>
            </a:r>
            <a:r>
              <a:rPr lang="en-US" b="0" i="0">
                <a:solidFill>
                  <a:schemeClr val="dk1"/>
                </a:solidFill>
                <a:latin typeface="Lato"/>
                <a:ea typeface="Lato"/>
                <a:cs typeface="Lato"/>
                <a:sym typeface="Lato"/>
              </a:rPr>
              <a:t> and all the related objects you did locally in your current branch to the remote; for </a:t>
            </a:r>
            <a:r>
              <a:rPr lang="en-US" b="1" i="0">
                <a:solidFill>
                  <a:schemeClr val="dk1"/>
                </a:solidFill>
                <a:latin typeface="Lato"/>
                <a:ea typeface="Lato"/>
                <a:cs typeface="Lato"/>
                <a:sym typeface="Lato"/>
              </a:rPr>
              <a:t>new commits</a:t>
            </a:r>
            <a:r>
              <a:rPr lang="en-US" b="0" i="0">
                <a:solidFill>
                  <a:schemeClr val="dk1"/>
                </a:solidFill>
                <a:latin typeface="Lato"/>
                <a:ea typeface="Lato"/>
                <a:cs typeface="Lato"/>
                <a:sym typeface="Lato"/>
              </a:rPr>
              <a:t>, it mean that we will send only local commits that have not been uploaded yet.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046" name="Google Shape;2046;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588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rgbClr val="404040"/>
                </a:solidFill>
                <a:latin typeface="Roboto"/>
                <a:ea typeface="Roboto"/>
                <a:cs typeface="Roboto"/>
                <a:sym typeface="Roboto"/>
              </a:rPr>
              <a:t>The command to check which version of Git you’re using is the same on both Windows and Mac. To check your Git version, open </a:t>
            </a:r>
            <a:r>
              <a:rPr lang="en-US" b="0" i="0" u="sng">
                <a:solidFill>
                  <a:srgbClr val="1D55A9"/>
                </a:solidFill>
                <a:latin typeface="Roboto"/>
                <a:ea typeface="Roboto"/>
                <a:cs typeface="Roboto"/>
                <a:sym typeface="Roboto"/>
                <a:hlinkClick r:id="rId3">
                  <a:extLst>
                    <a:ext uri="{A12FA001-AC4F-418D-AE19-62706E023703}">
                      <ahyp:hlinkClr xmlns:ahyp="http://schemas.microsoft.com/office/drawing/2018/hyperlinkcolor" val="tx"/>
                    </a:ext>
                  </a:extLst>
                </a:hlinkClick>
              </a:rPr>
              <a:t>Command Prompt (Windows)</a:t>
            </a:r>
            <a:r>
              <a:rPr lang="en-US" b="0" i="0">
                <a:solidFill>
                  <a:srgbClr val="404040"/>
                </a:solidFill>
                <a:latin typeface="Roboto"/>
                <a:ea typeface="Roboto"/>
                <a:cs typeface="Roboto"/>
                <a:sym typeface="Roboto"/>
              </a:rPr>
              <a:t>, </a:t>
            </a:r>
            <a:r>
              <a:rPr lang="en-US" b="0" i="0" u="sng">
                <a:solidFill>
                  <a:srgbClr val="1D55A9"/>
                </a:solidFill>
                <a:latin typeface="Roboto"/>
                <a:ea typeface="Roboto"/>
                <a:cs typeface="Roboto"/>
                <a:sym typeface="Roboto"/>
                <a:hlinkClick r:id="rId4">
                  <a:extLst>
                    <a:ext uri="{A12FA001-AC4F-418D-AE19-62706E023703}">
                      <ahyp:hlinkClr xmlns:ahyp="http://schemas.microsoft.com/office/drawing/2018/hyperlinkcolor" val="tx"/>
                    </a:ext>
                  </a:extLst>
                </a:hlinkClick>
              </a:rPr>
              <a:t>Terminal (Mac)</a:t>
            </a:r>
            <a:r>
              <a:rPr lang="en-US" b="0" i="0">
                <a:solidFill>
                  <a:srgbClr val="404040"/>
                </a:solidFill>
                <a:latin typeface="Roboto"/>
                <a:ea typeface="Roboto"/>
                <a:cs typeface="Roboto"/>
                <a:sym typeface="Roboto"/>
              </a:rPr>
              <a:t>, or </a:t>
            </a:r>
            <a:r>
              <a:rPr lang="en-US" b="0" i="0" u="sng">
                <a:solidFill>
                  <a:srgbClr val="1D55A9"/>
                </a:solidFill>
                <a:latin typeface="Roboto"/>
                <a:ea typeface="Roboto"/>
                <a:cs typeface="Roboto"/>
                <a:sym typeface="Roboto"/>
                <a:hlinkClick r:id="rId5">
                  <a:extLst>
                    <a:ext uri="{A12FA001-AC4F-418D-AE19-62706E023703}">
                      <ahyp:hlinkClr xmlns:ahyp="http://schemas.microsoft.com/office/drawing/2018/hyperlinkcolor" val="tx"/>
                    </a:ext>
                  </a:extLst>
                </a:hlinkClick>
              </a:rPr>
              <a:t>the Linux terminal</a:t>
            </a:r>
            <a:r>
              <a:rPr lang="en-US" b="0" i="0">
                <a:solidFill>
                  <a:srgbClr val="404040"/>
                </a:solidFill>
                <a:latin typeface="Roboto"/>
                <a:ea typeface="Roboto"/>
                <a:cs typeface="Roboto"/>
                <a:sym typeface="Roboto"/>
              </a:rPr>
              <a:t>.</a:t>
            </a:r>
            <a:endParaRPr/>
          </a:p>
        </p:txBody>
      </p:sp>
      <p:sp>
        <p:nvSpPr>
          <p:cNvPr id="502" name="Google Shape;50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21450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Obviously, we can create and push a new branch to the remote to make our work public and visible to other collaborators; for instance, I will create a new branch for a new recipe, then I will push to the remote GitHub server. Follow these simple steps:</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53" name="Google Shape;2053;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255384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Before continuing, we have to examine in depth some things that happened after this git push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origin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With the git push -u origin Risotti command, we told Git to upload our Risotti branch (and the commits within it) to the origin; with the -u option, we set the local branches to track the remote one.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know that origin is the default remote of a repository, just as master is the default branch name; when you clone a repository from a remote, that remote becomes your origin alias. When you tell Git to push or pull something, you often have to tell it the remote you want to use; using the alias origin, you say to Git you want to use your default remote.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060" name="Google Shape;2060;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204856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the details, you will see the full URL of the remote and discover that Git stores two different URLs: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Fetch URL, which is where we take updates from others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Push URL, which is where we send out updates to others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allows us to push and pull changes from different remotes, if you like, and underlines how Git can be considered a peer-to-peer versioning system.</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You can add, update, and delete remotes using the git remote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Tracking branches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Using the -u option, we told Git to </a:t>
            </a:r>
            <a:r>
              <a:rPr lang="en-US" b="1" i="0">
                <a:solidFill>
                  <a:schemeClr val="dk1"/>
                </a:solidFill>
                <a:latin typeface="Lato"/>
                <a:ea typeface="Lato"/>
                <a:cs typeface="Lato"/>
                <a:sym typeface="Lato"/>
              </a:rPr>
              <a:t>track</a:t>
            </a:r>
            <a:r>
              <a:rPr lang="en-US" b="0" i="0">
                <a:solidFill>
                  <a:schemeClr val="dk1"/>
                </a:solidFill>
                <a:latin typeface="Lato"/>
                <a:ea typeface="Lato"/>
                <a:cs typeface="Lato"/>
                <a:sym typeface="Lato"/>
              </a:rPr>
              <a:t> the remote branch. Tracking a remote branch is </a:t>
            </a:r>
            <a:r>
              <a:rPr lang="en-US" b="1" i="0">
                <a:solidFill>
                  <a:schemeClr val="dk1"/>
                </a:solidFill>
                <a:latin typeface="Lato"/>
                <a:ea typeface="Lato"/>
                <a:cs typeface="Lato"/>
                <a:sym typeface="Lato"/>
              </a:rPr>
              <a:t>the way to tie your local branch with the remote one</a:t>
            </a:r>
            <a:r>
              <a:rPr lang="en-US" b="0" i="0">
                <a:solidFill>
                  <a:schemeClr val="dk1"/>
                </a:solidFill>
                <a:latin typeface="Lato"/>
                <a:ea typeface="Lato"/>
                <a:cs typeface="Lato"/>
                <a:sym typeface="Lato"/>
              </a:rPr>
              <a:t>; please note that this behavior is not automatic, you have to set it if you want it. When a local branch tracks a remote branch, you actually have a local and a remote branch that can be kept easily in sync (please note that a local branch can track only one remote branch). This is very useful when you need to collaborate with some remote coworkers at the same branch, allowing all of them to keep their work in sync with other people's changes.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067" name="Google Shape;2067;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923338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the Pasta</a:t>
            </a:r>
            <a:r>
              <a:rPr lang="en-US" b="1" i="0">
                <a:solidFill>
                  <a:schemeClr val="dk1"/>
                </a:solidFill>
                <a:latin typeface="Lato"/>
                <a:ea typeface="Lato"/>
                <a:cs typeface="Lato"/>
                <a:sym typeface="Lato"/>
              </a:rPr>
              <a:t>,</a:t>
            </a:r>
            <a:r>
              <a:rPr lang="en-US" b="0" i="0">
                <a:solidFill>
                  <a:schemeClr val="dk1"/>
                </a:solidFill>
                <a:latin typeface="Lato"/>
                <a:ea typeface="Lato"/>
                <a:cs typeface="Lato"/>
                <a:sym typeface="Lato"/>
              </a:rPr>
              <a:t>Risotti, and master branches are all tracked.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You see also that your local branches are configured to push and pull to remote branches with the same name, but remember: it is not mandatory to have local and remote branches with the same name; the local branch, foo, can track the remote branch, bar, and vice versa; there's no restrictions.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Going backward – publishing a local repository to GitHub</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Commonly, you will find yourself needing to put your local repository on a shared place where someone else can look at your work; in this section, we will learn how to achieve this purpose.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074" name="Google Shape;2074;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7872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83" name="Google Shape;2083;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899772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90" name="Google Shape;2090;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708223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p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Now, create the GitHub repository as we did previously; this time leave it empty. Don't initialize it with a readme file; we already have one in our local repository. The following is a screenshot taken directly from the GitHub repository creation page:</a:t>
            </a:r>
            <a:endParaRPr>
              <a:solidFill>
                <a:schemeClr val="dk1"/>
              </a:solidFill>
            </a:endParaRPr>
          </a:p>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At this point, we are ready to publish our local repository on GitHub or, even better, to add a remote to it.</a:t>
            </a:r>
            <a:endParaRPr>
              <a:solidFill>
                <a:schemeClr val="dk1"/>
              </a:solidFill>
            </a:endParaRPr>
          </a:p>
        </p:txBody>
      </p:sp>
      <p:sp>
        <p:nvSpPr>
          <p:cNvPr id="2098" name="Google Shape;2098;p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92149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Adding a remote, like adding or modifying other configuration parameters, simply consists of editing some text files in the </a:t>
            </a:r>
            <a:r>
              <a:rPr lang="en-US">
                <a:solidFill>
                  <a:schemeClr val="dk1"/>
                </a:solidFill>
              </a:rPr>
              <a:t>.git</a:t>
            </a:r>
            <a:r>
              <a:rPr lang="en-US" b="0" i="0">
                <a:solidFill>
                  <a:schemeClr val="dk1"/>
                </a:solidFill>
                <a:latin typeface="Lato"/>
                <a:ea typeface="Lato"/>
                <a:cs typeface="Lato"/>
                <a:sym typeface="Lato"/>
              </a:rPr>
              <a:t> folder, so it is blazing fast</a:t>
            </a:r>
            <a:endParaRPr>
              <a:solidFill>
                <a:schemeClr val="dk1"/>
              </a:solidFill>
            </a:endParaRPr>
          </a:p>
        </p:txBody>
      </p:sp>
      <p:sp>
        <p:nvSpPr>
          <p:cNvPr id="2105" name="Google Shape;2105;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645332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p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all!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Social coding - collaborating using GitHub</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GitHub's trademark is the concept of so-called </a:t>
            </a:r>
            <a:r>
              <a:rPr lang="en-US" b="1" i="0">
                <a:solidFill>
                  <a:schemeClr val="dk1"/>
                </a:solidFill>
                <a:latin typeface="Lato"/>
                <a:ea typeface="Lato"/>
                <a:cs typeface="Lato"/>
                <a:sym typeface="Lato"/>
              </a:rPr>
              <a:t>social coding</a:t>
            </a:r>
            <a:r>
              <a:rPr lang="en-US" b="0" i="0">
                <a:solidFill>
                  <a:schemeClr val="dk1"/>
                </a:solidFill>
                <a:latin typeface="Lato"/>
                <a:ea typeface="Lato"/>
                <a:cs typeface="Lato"/>
                <a:sym typeface="Lato"/>
              </a:rPr>
              <a:t>; from its first steps, GitHub made it easy to share code, track other people's work, and collaborate using two basic concepts: </a:t>
            </a:r>
            <a:r>
              <a:rPr lang="en-US" b="1" i="0">
                <a:solidFill>
                  <a:schemeClr val="dk1"/>
                </a:solidFill>
                <a:latin typeface="Lato"/>
                <a:ea typeface="Lato"/>
                <a:cs typeface="Lato"/>
                <a:sym typeface="Lato"/>
              </a:rPr>
              <a:t>forks</a:t>
            </a:r>
            <a:r>
              <a:rPr lang="en-US" b="0" i="0">
                <a:solidFill>
                  <a:schemeClr val="dk1"/>
                </a:solidFill>
                <a:latin typeface="Lato"/>
                <a:ea typeface="Lato"/>
                <a:cs typeface="Lato"/>
                <a:sym typeface="Lato"/>
              </a:rPr>
              <a:t> and </a:t>
            </a:r>
            <a:r>
              <a:rPr lang="en-US" b="1" i="0">
                <a:solidFill>
                  <a:schemeClr val="dk1"/>
                </a:solidFill>
                <a:latin typeface="Lato"/>
                <a:ea typeface="Lato"/>
                <a:cs typeface="Lato"/>
                <a:sym typeface="Lato"/>
              </a:rPr>
              <a:t>pull requests</a:t>
            </a:r>
            <a:r>
              <a:rPr lang="en-US" b="0" i="0">
                <a:solidFill>
                  <a:schemeClr val="dk1"/>
                </a:solidFill>
                <a:latin typeface="Lato"/>
                <a:ea typeface="Lato"/>
                <a:cs typeface="Lato"/>
                <a:sym typeface="Lato"/>
              </a:rPr>
              <a:t>. In this section, I will illustrate them in brief.</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Forking a repository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Forking is a common concept for a developer; if you have already used a GNU-Linux based distribution, you know that there are some forefathers, such as Debian, and some derived distro, such as Ubuntu, also commonly called </a:t>
            </a:r>
            <a:r>
              <a:rPr lang="en-US" b="1" i="0">
                <a:solidFill>
                  <a:schemeClr val="dk1"/>
                </a:solidFill>
                <a:latin typeface="Lato"/>
                <a:ea typeface="Lato"/>
                <a:cs typeface="Lato"/>
                <a:sym typeface="Lato"/>
              </a:rPr>
              <a:t>forks</a:t>
            </a:r>
            <a:r>
              <a:rPr lang="en-US" b="0" i="0">
                <a:solidFill>
                  <a:schemeClr val="dk1"/>
                </a:solidFill>
                <a:latin typeface="Lato"/>
                <a:ea typeface="Lato"/>
                <a:cs typeface="Lato"/>
                <a:sym typeface="Lato"/>
              </a:rPr>
              <a:t> of the original distribution.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GitHub things are similar. At some point, you find an interesting open-source project you want to modify slight to perfectly fit your needs; at the same time, you want to benefit from bug fixes and new features from the original project, keeping your work in touch. The right thing to do in this situation is to </a:t>
            </a:r>
            <a:r>
              <a:rPr lang="en-US" b="1" i="0">
                <a:solidFill>
                  <a:schemeClr val="dk1"/>
                </a:solidFill>
                <a:latin typeface="Lato"/>
                <a:ea typeface="Lato"/>
                <a:cs typeface="Lato"/>
                <a:sym typeface="Lato"/>
              </a:rPr>
              <a:t>fork</a:t>
            </a:r>
            <a:r>
              <a:rPr lang="en-US" b="0" i="0">
                <a:solidFill>
                  <a:schemeClr val="dk1"/>
                </a:solidFill>
                <a:latin typeface="Lato"/>
                <a:ea typeface="Lato"/>
                <a:cs typeface="Lato"/>
                <a:sym typeface="Lato"/>
              </a:rPr>
              <a:t> the project. But first, remember: </a:t>
            </a:r>
            <a:r>
              <a:rPr lang="en-US" b="1" i="0">
                <a:solidFill>
                  <a:schemeClr val="dk1"/>
                </a:solidFill>
                <a:latin typeface="Lato"/>
                <a:ea typeface="Lato"/>
                <a:cs typeface="Lato"/>
                <a:sym typeface="Lato"/>
              </a:rPr>
              <a:t>fork is not a Git term</a:t>
            </a:r>
            <a:r>
              <a:rPr lang="en-US" b="0" i="0">
                <a:solidFill>
                  <a:schemeClr val="dk1"/>
                </a:solidFill>
                <a:latin typeface="Lato"/>
                <a:ea typeface="Lato"/>
                <a:cs typeface="Lato"/>
                <a:sym typeface="Lato"/>
              </a:rPr>
              <a:t>, but GitHub terminology.</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113" name="Google Shape;2113;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221035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p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21" name="Google Shape;2121;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125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25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511" name="Google Shape;51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153372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 better understand this feature, go to your GitHub account and try to fork a common GitHub repository called Spoon-Knife, made by GitHub mascot user octocat; so:</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Log in to your GitHub account</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Look for spoon-knife using the search textbox located up on the left of the page: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Click on the first result, </a:t>
            </a:r>
            <a:r>
              <a:rPr lang="en-US" b="1" i="0">
                <a:solidFill>
                  <a:schemeClr val="dk1"/>
                </a:solidFill>
                <a:latin typeface="Lato"/>
                <a:ea typeface="Lato"/>
                <a:cs typeface="Lato"/>
                <a:sym typeface="Lato"/>
              </a:rPr>
              <a:t>octocat/Spoon-Knife</a:t>
            </a:r>
            <a:r>
              <a:rPr lang="en-US" b="0" i="0">
                <a:solidFill>
                  <a:schemeClr val="dk1"/>
                </a:solidFill>
                <a:latin typeface="Lato"/>
                <a:ea typeface="Lato"/>
                <a:cs typeface="Lato"/>
                <a:sym typeface="Lato"/>
              </a:rPr>
              <a:t> repository</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128" name="Google Shape;2128;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520275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35" name="Google Shape;2135;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065378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44" name="Google Shape;2144;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62566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Now, you can keep your local repository in sync with the changes in your remote, the origin, and you can also get those ones coming from the upstream remote, the original repository you forked. At this point. you are probably wondering how to deal with two different remotes; well, it is easy: simply pull from the upstream remote and merge those modifications in your local repository, then push them into your origin remote in a bundle with your changes. If someone else clones your repository, he or she will receive your work merged with the work done by someone else on the original repository.</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Montserrat"/>
                <a:ea typeface="Montserrat"/>
                <a:cs typeface="Montserrat"/>
                <a:sym typeface="Montserrat"/>
              </a:rPr>
              <a:t>Submitting pull requests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If you created a fork of a repository, it is because you are not a direct contributor of the original project, or simply you don't want to make a mess in other people's work before becoming familiar with the code.</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However, at a certain point, you realize your work can be useful even for the original project: you realize a better implementation of a previous piece of code, you add a missing feature, and so on.</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So, you find yourself needing to notify the original author that you did something interesting, asking him if he wants to take a look and, maybe, integrate your work. This is the moment when </a:t>
            </a:r>
            <a:r>
              <a:rPr lang="en-US" sz="1017" b="1" i="0">
                <a:solidFill>
                  <a:schemeClr val="dk1"/>
                </a:solidFill>
                <a:latin typeface="Lato"/>
                <a:ea typeface="Lato"/>
                <a:cs typeface="Lato"/>
                <a:sym typeface="Lato"/>
              </a:rPr>
              <a:t>pull requests</a:t>
            </a:r>
            <a:r>
              <a:rPr lang="en-US" sz="1017" b="0" i="0">
                <a:solidFill>
                  <a:schemeClr val="dk1"/>
                </a:solidFill>
                <a:latin typeface="Lato"/>
                <a:ea typeface="Lato"/>
                <a:cs typeface="Lato"/>
                <a:sym typeface="Lato"/>
              </a:rPr>
              <a:t> come in handy.</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A pull request is a way to tell the original author </a:t>
            </a:r>
            <a:r>
              <a:rPr lang="en-US" sz="1017" b="1" i="0">
                <a:solidFill>
                  <a:schemeClr val="dk1"/>
                </a:solidFill>
                <a:latin typeface="Lato"/>
                <a:ea typeface="Lato"/>
                <a:cs typeface="Lato"/>
                <a:sym typeface="Lato"/>
              </a:rPr>
              <a:t>Hey! I did something interesting using your original code, do you want to take a look and integrate my work, if you find it good enough?</a:t>
            </a:r>
            <a:r>
              <a:rPr lang="en-US" sz="1017" b="0" i="0">
                <a:solidFill>
                  <a:schemeClr val="dk1"/>
                </a:solidFill>
                <a:latin typeface="Lato"/>
                <a:ea typeface="Lato"/>
                <a:cs typeface="Lato"/>
                <a:sym typeface="Lato"/>
              </a:rPr>
              <a:t> This is not only a technical way to achieve the purpose of integrating work, but it is even a powerful practice for promoting </a:t>
            </a:r>
            <a:r>
              <a:rPr lang="en-US" sz="1017" b="1" i="0">
                <a:solidFill>
                  <a:schemeClr val="dk1"/>
                </a:solidFill>
                <a:latin typeface="Lato"/>
                <a:ea typeface="Lato"/>
                <a:cs typeface="Lato"/>
                <a:sym typeface="Lato"/>
              </a:rPr>
              <a:t>code reviews</a:t>
            </a:r>
            <a:r>
              <a:rPr lang="en-US" sz="1017" b="0" i="0">
                <a:solidFill>
                  <a:schemeClr val="dk1"/>
                </a:solidFill>
                <a:latin typeface="Lato"/>
                <a:ea typeface="Lato"/>
                <a:cs typeface="Lato"/>
                <a:sym typeface="Lato"/>
              </a:rPr>
              <a:t> (and then the so-called </a:t>
            </a:r>
            <a:r>
              <a:rPr lang="en-US" sz="1017" b="1" i="0">
                <a:solidFill>
                  <a:schemeClr val="dk1"/>
                </a:solidFill>
                <a:latin typeface="Lato"/>
                <a:ea typeface="Lato"/>
                <a:cs typeface="Lato"/>
                <a:sym typeface="Lato"/>
              </a:rPr>
              <a:t>social coding</a:t>
            </a:r>
            <a:r>
              <a:rPr lang="en-US" sz="1017" b="0" i="0">
                <a:solidFill>
                  <a:schemeClr val="dk1"/>
                </a:solidFill>
                <a:latin typeface="Lato"/>
                <a:ea typeface="Lato"/>
                <a:cs typeface="Lato"/>
                <a:sym typeface="Lato"/>
              </a:rPr>
              <a:t>) as recommended by </a:t>
            </a:r>
            <a:r>
              <a:rPr lang="en-US" sz="1017" b="1" i="0">
                <a:solidFill>
                  <a:schemeClr val="dk1"/>
                </a:solidFill>
                <a:latin typeface="Lato"/>
                <a:ea typeface="Lato"/>
                <a:cs typeface="Lato"/>
                <a:sym typeface="Lato"/>
              </a:rPr>
              <a:t>eXtreme Programming</a:t>
            </a:r>
            <a:r>
              <a:rPr lang="en-US" sz="1017" b="0" i="0">
                <a:solidFill>
                  <a:schemeClr val="dk1"/>
                </a:solidFill>
                <a:latin typeface="Lato"/>
                <a:ea typeface="Lato"/>
                <a:cs typeface="Lato"/>
                <a:sym typeface="Lato"/>
              </a:rPr>
              <a:t> fellows (for more information, visit: </a:t>
            </a:r>
            <a:r>
              <a:rPr lang="en-US" sz="1017"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http://en.wikipedia.org/wiki/Extreme_programming</a:t>
            </a:r>
            <a:r>
              <a:rPr lang="en-US" sz="1017" b="0" i="0">
                <a:solidFill>
                  <a:schemeClr val="dk1"/>
                </a:solidFill>
                <a:latin typeface="Lato"/>
                <a:ea typeface="Lato"/>
                <a:cs typeface="Lato"/>
                <a:sym typeface="Lato"/>
              </a:rPr>
              <a:t>).</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Another reason to use a pull request is that </a:t>
            </a:r>
            <a:r>
              <a:rPr lang="en-US" sz="1017" b="1" i="0">
                <a:solidFill>
                  <a:schemeClr val="dk1"/>
                </a:solidFill>
                <a:latin typeface="Lato"/>
                <a:ea typeface="Lato"/>
                <a:cs typeface="Lato"/>
                <a:sym typeface="Lato"/>
              </a:rPr>
              <a:t>you cannot push directly</a:t>
            </a:r>
            <a:r>
              <a:rPr lang="en-US" sz="1017" b="0" i="0">
                <a:solidFill>
                  <a:schemeClr val="dk1"/>
                </a:solidFill>
                <a:latin typeface="Lato"/>
                <a:ea typeface="Lato"/>
                <a:cs typeface="Lato"/>
                <a:sym typeface="Lato"/>
              </a:rPr>
              <a:t> to the upstream remote </a:t>
            </a:r>
            <a:r>
              <a:rPr lang="en-US" sz="1017" b="1" i="0">
                <a:solidFill>
                  <a:schemeClr val="dk1"/>
                </a:solidFill>
                <a:latin typeface="Lato"/>
                <a:ea typeface="Lato"/>
                <a:cs typeface="Lato"/>
                <a:sym typeface="Lato"/>
              </a:rPr>
              <a:t>if you are not a contributor</a:t>
            </a:r>
            <a:r>
              <a:rPr lang="en-US" sz="1017" b="0" i="0">
                <a:solidFill>
                  <a:schemeClr val="dk1"/>
                </a:solidFill>
                <a:latin typeface="Lato"/>
                <a:ea typeface="Lato"/>
                <a:cs typeface="Lato"/>
                <a:sym typeface="Lato"/>
              </a:rPr>
              <a:t> of the original project: pull requests are the only way. In small scenarios (such as a team of two or three developers that works in the same room) probably the </a:t>
            </a:r>
            <a:r>
              <a:rPr lang="en-US" sz="1017" b="1" i="0">
                <a:solidFill>
                  <a:schemeClr val="dk1"/>
                </a:solidFill>
                <a:latin typeface="Lato"/>
                <a:ea typeface="Lato"/>
                <a:cs typeface="Lato"/>
                <a:sym typeface="Lato"/>
              </a:rPr>
              <a:t>fork and pull</a:t>
            </a:r>
            <a:r>
              <a:rPr lang="en-US" sz="1017" b="0" i="0">
                <a:solidFill>
                  <a:schemeClr val="dk1"/>
                </a:solidFill>
                <a:latin typeface="Lato"/>
                <a:ea typeface="Lato"/>
                <a:cs typeface="Lato"/>
                <a:sym typeface="Lato"/>
              </a:rPr>
              <a:t> model represents an overhead, so it is more common to directly share the original repository with all the contributors, skipping the fork and pull ceremony.</a:t>
            </a:r>
            <a:endParaRPr>
              <a:solidFill>
                <a:schemeClr val="dk1"/>
              </a:solidFill>
            </a:endParaRPr>
          </a:p>
          <a:p>
            <a:pPr marL="342900" marR="0" lvl="0" indent="-278320" algn="l" rtl="0">
              <a:lnSpc>
                <a:spcPct val="80000"/>
              </a:lnSpc>
              <a:spcBef>
                <a:spcPts val="0"/>
              </a:spcBef>
              <a:spcAft>
                <a:spcPts val="0"/>
              </a:spcAft>
              <a:buClr>
                <a:srgbClr val="000000"/>
              </a:buClr>
              <a:buSzPts val="1017"/>
              <a:buFont typeface="Arial"/>
              <a:buNone/>
            </a:pPr>
            <a:endParaRPr sz="1017">
              <a:solidFill>
                <a:schemeClr val="dk1"/>
              </a:solidFill>
            </a:endParaRPr>
          </a:p>
        </p:txBody>
      </p:sp>
      <p:sp>
        <p:nvSpPr>
          <p:cNvPr id="2152" name="Google Shape;2152;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578954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60" name="Google Shape;2160;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29633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67" name="Google Shape;2167;p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445345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p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If you take a look at your account, you will find a surprise: in your </a:t>
            </a:r>
            <a:r>
              <a:rPr lang="en-US">
                <a:solidFill>
                  <a:schemeClr val="dk1"/>
                </a:solidFill>
              </a:rPr>
              <a:t>Spoon-Knife</a:t>
            </a:r>
            <a:r>
              <a:rPr lang="en-US" b="0" i="0">
                <a:solidFill>
                  <a:schemeClr val="dk1"/>
                </a:solidFill>
                <a:latin typeface="Lato"/>
                <a:ea typeface="Lato"/>
                <a:cs typeface="Lato"/>
                <a:sym typeface="Lato"/>
              </a:rPr>
              <a:t> repository, there is now a </a:t>
            </a:r>
            <a:r>
              <a:rPr lang="en-US" b="1" i="0">
                <a:solidFill>
                  <a:schemeClr val="dk1"/>
                </a:solidFill>
                <a:latin typeface="Lato"/>
                <a:ea typeface="Lato"/>
                <a:cs typeface="Lato"/>
                <a:sym typeface="Lato"/>
              </a:rPr>
              <a:t>New pull request</a:t>
            </a:r>
            <a:r>
              <a:rPr lang="en-US" b="0" i="0">
                <a:solidFill>
                  <a:schemeClr val="dk1"/>
                </a:solidFill>
                <a:latin typeface="Lato"/>
                <a:ea typeface="Lato"/>
                <a:cs typeface="Lato"/>
                <a:sym typeface="Lato"/>
              </a:rPr>
              <a:t> button made for the purpose of starting a pull request, as you can see in the following screenshot:</a:t>
            </a:r>
            <a:endParaRPr>
              <a:solidFill>
                <a:schemeClr val="dk1"/>
              </a:solidFill>
            </a:endParaRPr>
          </a:p>
        </p:txBody>
      </p:sp>
      <p:sp>
        <p:nvSpPr>
          <p:cNvPr id="2175" name="Google Shape;2175;p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6189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p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Clicking that button makes GitHub open a new page; you now have to select the branch you want to compare to the original repository; look at the following screenshot:</a:t>
            </a:r>
            <a:endParaRPr>
              <a:solidFill>
                <a:schemeClr val="dk1"/>
              </a:solidFill>
            </a:endParaRPr>
          </a:p>
        </p:txBody>
      </p:sp>
      <p:sp>
        <p:nvSpPr>
          <p:cNvPr id="2182" name="Google Shape;2182;p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48869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p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a report, where you can see what you are going to propose: a commit containing a new file.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But let me analyze the page.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189" name="Google Shape;2189;p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159865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97" name="Google Shape;2197;p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7636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8" name="Google Shape;51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421933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05" name="Google Shape;2205;p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659739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p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the central part of the page, you can describe the work you did in your branch. A green </a:t>
            </a:r>
            <a:r>
              <a:rPr lang="en-US" b="1" i="0">
                <a:solidFill>
                  <a:schemeClr val="dk1"/>
                </a:solidFill>
                <a:latin typeface="Lato"/>
                <a:ea typeface="Lato"/>
                <a:cs typeface="Lato"/>
                <a:sym typeface="Lato"/>
              </a:rPr>
              <a:t>Able to merge</a:t>
            </a:r>
            <a:r>
              <a:rPr lang="en-US" b="0" i="0">
                <a:solidFill>
                  <a:schemeClr val="dk1"/>
                </a:solidFill>
                <a:latin typeface="Lato"/>
                <a:ea typeface="Lato"/>
                <a:cs typeface="Lato"/>
                <a:sym typeface="Lato"/>
              </a:rPr>
              <a:t> text on the top left informs you that these two branches can be automatically merged (there are no unresolved conflicts; that is always good if you want to see your work considered).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And now the last step: click the </a:t>
            </a:r>
            <a:r>
              <a:rPr lang="en-US" b="1" i="0">
                <a:solidFill>
                  <a:schemeClr val="dk1"/>
                </a:solidFill>
                <a:latin typeface="Lato"/>
                <a:ea typeface="Lato"/>
                <a:cs typeface="Lato"/>
                <a:sym typeface="Lato"/>
              </a:rPr>
              <a:t>Create pull request</a:t>
            </a:r>
            <a:r>
              <a:rPr lang="en-US" b="0" i="0">
                <a:solidFill>
                  <a:schemeClr val="dk1"/>
                </a:solidFill>
                <a:latin typeface="Lato"/>
                <a:ea typeface="Lato"/>
                <a:cs typeface="Lato"/>
                <a:sym typeface="Lato"/>
              </a:rPr>
              <a:t> button to send your request to the original author, letting him get your work and analyze it before accepting the pull request.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a new conversation begins, where you and the project collaborators can start to discuss your work; during this period, you and other collaborators can change the code to better fit common needs, until an original repository collaborator decides to accept your request or discard it, closing the pull request.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br>
              <a:rPr lang="en-US">
                <a:solidFill>
                  <a:schemeClr val="dk1"/>
                </a:solidFill>
              </a:rPr>
            </a:br>
            <a:endParaRPr>
              <a:solidFill>
                <a:schemeClr val="dk1"/>
              </a:solidFill>
            </a:endParaRPr>
          </a:p>
        </p:txBody>
      </p:sp>
      <p:sp>
        <p:nvSpPr>
          <p:cNvPr id="2213" name="Google Shape;2213;p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672563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p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This will make you a more secure and proficient Git user, allowing you to resolve some common issues that occur in a developer's life with ease.</a:t>
            </a:r>
            <a:endParaRPr/>
          </a:p>
        </p:txBody>
      </p:sp>
      <p:sp>
        <p:nvSpPr>
          <p:cNvPr id="2221" name="Google Shape;2221;p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07595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p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2228" name="Google Shape;2228;p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85817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5" name="Google Shape;2235;p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241252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p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90000"/>
              </a:lnSpc>
              <a:spcBef>
                <a:spcPts val="0"/>
              </a:spcBef>
              <a:spcAft>
                <a:spcPts val="0"/>
              </a:spcAft>
              <a:buSzPts val="1100"/>
              <a:buNone/>
            </a:pPr>
            <a:r>
              <a:rPr lang="en-US" b="0" i="0" dirty="0">
                <a:solidFill>
                  <a:schemeClr val="dk1"/>
                </a:solidFill>
                <a:latin typeface="Arial"/>
                <a:ea typeface="Arial"/>
                <a:cs typeface="Arial"/>
                <a:sym typeface="Arial"/>
              </a:rPr>
              <a:t>In a pull request, you propose that changes you've made on a head branch should be merged into a base branch. By default, any pull request can be merged at any time, unless the head branch is in conflict with the base branch. However, there may be restrictions on when you can merge a pull request into a specific branch. For example, you may only be able to merge a pull request into the default branch if required status checks are passing.</a:t>
            </a:r>
            <a:endParaRPr dirty="0">
              <a:solidFill>
                <a:schemeClr val="dk1"/>
              </a:solidFill>
            </a:endParaRPr>
          </a:p>
          <a:p>
            <a:pPr marL="158750" lvl="0" indent="0" algn="l" rtl="0">
              <a:lnSpc>
                <a:spcPct val="90000"/>
              </a:lnSpc>
              <a:spcBef>
                <a:spcPts val="0"/>
              </a:spcBef>
              <a:spcAft>
                <a:spcPts val="0"/>
              </a:spcAft>
              <a:buSzPts val="1100"/>
              <a:buNone/>
            </a:pPr>
            <a:endParaRPr b="0" i="0" dirty="0">
              <a:solidFill>
                <a:schemeClr val="dk1"/>
              </a:solidFill>
              <a:latin typeface="Arial"/>
              <a:ea typeface="Arial"/>
              <a:cs typeface="Arial"/>
              <a:sym typeface="Aria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You can configure a pull request to merge automatically when all merge requirements are met. For more information, see "</a:t>
            </a:r>
            <a:r>
              <a:rPr lang="en-US" b="0" i="0" u="sng"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Automatically merging a pull request</a:t>
            </a:r>
            <a:r>
              <a:rPr lang="en-US" b="0" i="0" dirty="0">
                <a:solidFill>
                  <a:schemeClr val="dk1"/>
                </a:solidFill>
                <a:latin typeface="Arial"/>
                <a:ea typeface="Arial"/>
                <a:cs typeface="Arial"/>
                <a:sym typeface="Arial"/>
              </a:rPr>
              <a:t>."</a:t>
            </a:r>
            <a:endParaRPr dirty="0">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If the pull request has merge conflicts, or if you'd like to test the changes before merging, you can </a:t>
            </a:r>
            <a:r>
              <a:rPr lang="en-US" b="0" i="0" u="sng"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check out the pull request locally</a:t>
            </a:r>
            <a:r>
              <a:rPr lang="en-US" b="0" i="0" dirty="0">
                <a:solidFill>
                  <a:schemeClr val="dk1"/>
                </a:solidFill>
                <a:latin typeface="Arial"/>
                <a:ea typeface="Arial"/>
                <a:cs typeface="Arial"/>
                <a:sym typeface="Arial"/>
              </a:rPr>
              <a:t> and merge it using the command line.</a:t>
            </a:r>
            <a:endParaRPr dirty="0">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You can't merge a draft pull request. For more information about draft pull requests, see "</a:t>
            </a:r>
            <a:r>
              <a:rPr lang="en-US" b="0" i="0" u="sng" dirty="0">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About pull requests</a:t>
            </a:r>
            <a:r>
              <a:rPr lang="en-US" b="0" i="0" dirty="0">
                <a:solidFill>
                  <a:schemeClr val="dk1"/>
                </a:solidFill>
                <a:latin typeface="Arial"/>
                <a:ea typeface="Arial"/>
                <a:cs typeface="Arial"/>
                <a:sym typeface="Arial"/>
              </a:rPr>
              <a:t>."</a:t>
            </a:r>
            <a:endParaRPr dirty="0">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repository may be configured so that the head branch for a pull request is automatically deleted when you merge a pull request. </a:t>
            </a:r>
            <a:endParaRPr dirty="0">
              <a:solidFill>
                <a:schemeClr val="dk1"/>
              </a:solidFill>
            </a:endParaRPr>
          </a:p>
          <a:p>
            <a:pPr marL="457200" lvl="0" indent="-228600" algn="l" rtl="0">
              <a:lnSpc>
                <a:spcPct val="90000"/>
              </a:lnSpc>
              <a:spcBef>
                <a:spcPts val="0"/>
              </a:spcBef>
              <a:spcAft>
                <a:spcPts val="0"/>
              </a:spcAft>
              <a:buSzPts val="1100"/>
              <a:buNone/>
            </a:pPr>
            <a:endParaRPr b="0" i="0" dirty="0">
              <a:solidFill>
                <a:schemeClr val="dk1"/>
              </a:solidFill>
              <a:latin typeface="Arial"/>
              <a:ea typeface="Arial"/>
              <a:cs typeface="Arial"/>
              <a:sym typeface="Aria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Pull requests are merged using </a:t>
            </a:r>
            <a:r>
              <a:rPr lang="en-US" b="0" i="0" u="sng"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the --no-ff option</a:t>
            </a:r>
            <a:r>
              <a:rPr lang="en-US" b="0" i="0" dirty="0">
                <a:solidFill>
                  <a:schemeClr val="dk1"/>
                </a:solidFill>
                <a:latin typeface="Arial"/>
                <a:ea typeface="Arial"/>
                <a:cs typeface="Arial"/>
                <a:sym typeface="Arial"/>
              </a:rPr>
              <a:t>, except for </a:t>
            </a:r>
            <a:r>
              <a:rPr lang="en-US" b="0" i="0" u="sng" dirty="0">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pull requests with squashed or rebased commits</a:t>
            </a:r>
            <a:r>
              <a:rPr lang="en-US" b="0" i="0" dirty="0">
                <a:solidFill>
                  <a:schemeClr val="dk1"/>
                </a:solidFill>
                <a:latin typeface="Arial"/>
                <a:ea typeface="Arial"/>
                <a:cs typeface="Arial"/>
                <a:sym typeface="Arial"/>
              </a:rPr>
              <a:t>, which are merged using the fast-forward option.</a:t>
            </a:r>
            <a:endParaRPr dirty="0">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You can link a pull request to an issue to show that a fix is in progress and to automatically close the issue when someone merges the pull request. For more information, see "</a:t>
            </a:r>
            <a:r>
              <a:rPr lang="en-US" b="0" i="0" u="sng" dirty="0">
                <a:solidFill>
                  <a:schemeClr val="dk1"/>
                </a:solidFill>
                <a:latin typeface="Arial"/>
                <a:ea typeface="Arial"/>
                <a:cs typeface="Arial"/>
                <a:sym typeface="Arial"/>
                <a:hlinkClick r:id="rId8">
                  <a:extLst>
                    <a:ext uri="{A12FA001-AC4F-418D-AE19-62706E023703}">
                      <ahyp:hlinkClr xmlns:ahyp="http://schemas.microsoft.com/office/drawing/2018/hyperlinkcolor" val="tx"/>
                    </a:ext>
                  </a:extLst>
                </a:hlinkClick>
              </a:rPr>
              <a:t>Linking a pull request to an issue</a:t>
            </a:r>
            <a:r>
              <a:rPr lang="en-US" b="0" i="0" dirty="0">
                <a:solidFill>
                  <a:schemeClr val="dk1"/>
                </a:solidFill>
                <a:latin typeface="Arial"/>
                <a:ea typeface="Arial"/>
                <a:cs typeface="Arial"/>
                <a:sym typeface="Arial"/>
              </a:rPr>
              <a:t>."</a:t>
            </a:r>
            <a:endParaRPr dirty="0">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If you decide you don't want the changes in a topic branch to be merged to the upstream branch, you can </a:t>
            </a:r>
            <a:r>
              <a:rPr lang="en-US" b="0" i="0" u="sng" dirty="0">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close the pull request</a:t>
            </a:r>
            <a:r>
              <a:rPr lang="en-US" b="0" i="0" dirty="0">
                <a:solidFill>
                  <a:schemeClr val="dk1"/>
                </a:solidFill>
                <a:latin typeface="Arial"/>
                <a:ea typeface="Arial"/>
                <a:cs typeface="Arial"/>
                <a:sym typeface="Arial"/>
              </a:rPr>
              <a:t> without merging.</a:t>
            </a:r>
            <a:endParaRPr dirty="0">
              <a:solidFill>
                <a:schemeClr val="dk1"/>
              </a:solidFill>
            </a:endParaRPr>
          </a:p>
          <a:p>
            <a:pPr marL="457200" lvl="0" indent="-228600" algn="l" rtl="0">
              <a:lnSpc>
                <a:spcPct val="90000"/>
              </a:lnSpc>
              <a:spcBef>
                <a:spcPts val="0"/>
              </a:spcBef>
              <a:spcAft>
                <a:spcPts val="0"/>
              </a:spcAft>
              <a:buSzPts val="1100"/>
              <a:buNone/>
            </a:pPr>
            <a:endParaRPr dirty="0">
              <a:solidFill>
                <a:schemeClr val="dk1"/>
              </a:solidFill>
            </a:endParaRPr>
          </a:p>
        </p:txBody>
      </p:sp>
      <p:sp>
        <p:nvSpPr>
          <p:cNvPr id="2243" name="Google Shape;2243;p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600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br>
              <a:rPr lang="en-US"/>
            </a:br>
            <a:endParaRPr/>
          </a:p>
        </p:txBody>
      </p:sp>
      <p:sp>
        <p:nvSpPr>
          <p:cNvPr id="2250" name="Google Shape;2250;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59829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1100"/>
              <a:buFont typeface="Arial"/>
              <a:buChar char="•"/>
            </a:pPr>
            <a:br>
              <a:rPr lang="en-US"/>
            </a:br>
            <a:r>
              <a:rPr lang="en-US" sz="2200" b="0" i="0" u="none" strike="noStrike" cap="none">
                <a:solidFill>
                  <a:srgbClr val="000000"/>
                </a:solidFill>
                <a:latin typeface="Arial"/>
                <a:ea typeface="Arial"/>
                <a:cs typeface="Arial"/>
                <a:sym typeface="Arial"/>
              </a:rPr>
              <a:t>In the "Pull Requests" list, click the pull request you'd like to merge.</a:t>
            </a:r>
            <a:endParaRPr/>
          </a:p>
          <a:p>
            <a:pPr marL="158750" lvl="0" indent="0" algn="l" rtl="0">
              <a:lnSpc>
                <a:spcPct val="100000"/>
              </a:lnSpc>
              <a:spcBef>
                <a:spcPts val="0"/>
              </a:spcBef>
              <a:spcAft>
                <a:spcPts val="0"/>
              </a:spcAft>
              <a:buSzPts val="1100"/>
              <a:buNone/>
            </a:pPr>
            <a:endParaRPr/>
          </a:p>
        </p:txBody>
      </p:sp>
      <p:sp>
        <p:nvSpPr>
          <p:cNvPr id="2259" name="Google Shape;2259;p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390120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p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br>
              <a:rPr lang="en-US"/>
            </a:br>
            <a:endParaRPr/>
          </a:p>
        </p:txBody>
      </p:sp>
      <p:sp>
        <p:nvSpPr>
          <p:cNvPr id="2267" name="Google Shape;226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784124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p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br>
              <a:rPr lang="en-US"/>
            </a:br>
            <a:endParaRPr/>
          </a:p>
        </p:txBody>
      </p:sp>
      <p:sp>
        <p:nvSpPr>
          <p:cNvPr id="2275" name="Google Shape;2275;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5288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525" name="Google Shape;52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05735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p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br>
              <a:rPr lang="en-US" dirty="0"/>
            </a:br>
            <a:endParaRPr dirty="0"/>
          </a:p>
        </p:txBody>
      </p:sp>
      <p:sp>
        <p:nvSpPr>
          <p:cNvPr id="2283" name="Google Shape;2283;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314729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p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Font typeface="Arial"/>
              <a:buAutoNum type="arabicPeriod"/>
            </a:pPr>
            <a:r>
              <a:rPr lang="en-US" b="0" i="0" dirty="0">
                <a:solidFill>
                  <a:schemeClr val="dk1"/>
                </a:solidFill>
                <a:latin typeface="Arial"/>
                <a:ea typeface="Arial"/>
                <a:cs typeface="Arial"/>
                <a:sym typeface="Arial"/>
              </a:rPr>
              <a:t>Click </a:t>
            </a:r>
            <a:r>
              <a:rPr lang="en-US" b="1" i="0" dirty="0">
                <a:solidFill>
                  <a:schemeClr val="dk1"/>
                </a:solidFill>
                <a:latin typeface="Arial"/>
                <a:ea typeface="Arial"/>
                <a:cs typeface="Arial"/>
                <a:sym typeface="Arial"/>
              </a:rPr>
              <a:t>Confirm merge</a:t>
            </a:r>
            <a:r>
              <a:rPr lang="en-US" b="0" i="0" dirty="0">
                <a:solidFill>
                  <a:schemeClr val="dk1"/>
                </a:solidFill>
                <a:latin typeface="Arial"/>
                <a:ea typeface="Arial"/>
                <a:cs typeface="Arial"/>
                <a:sym typeface="Arial"/>
              </a:rPr>
              <a:t>, </a:t>
            </a:r>
            <a:r>
              <a:rPr lang="en-US" b="1" i="0" dirty="0">
                <a:solidFill>
                  <a:schemeClr val="dk1"/>
                </a:solidFill>
                <a:latin typeface="Arial"/>
                <a:ea typeface="Arial"/>
                <a:cs typeface="Arial"/>
                <a:sym typeface="Arial"/>
              </a:rPr>
              <a:t>Confirm squash and merge</a:t>
            </a:r>
            <a:r>
              <a:rPr lang="en-US" b="0" i="0" dirty="0">
                <a:solidFill>
                  <a:schemeClr val="dk1"/>
                </a:solidFill>
                <a:latin typeface="Arial"/>
                <a:ea typeface="Arial"/>
                <a:cs typeface="Arial"/>
                <a:sym typeface="Arial"/>
              </a:rPr>
              <a:t>, or </a:t>
            </a:r>
            <a:r>
              <a:rPr lang="en-US" b="1" i="0" dirty="0">
                <a:solidFill>
                  <a:schemeClr val="dk1"/>
                </a:solidFill>
                <a:latin typeface="Arial"/>
                <a:ea typeface="Arial"/>
                <a:cs typeface="Arial"/>
                <a:sym typeface="Arial"/>
              </a:rPr>
              <a:t>Confirm rebase and merge</a:t>
            </a:r>
            <a:r>
              <a:rPr lang="en-US" b="0" i="0" dirty="0">
                <a:solidFill>
                  <a:schemeClr val="dk1"/>
                </a:solidFill>
                <a:latin typeface="Arial"/>
                <a:ea typeface="Arial"/>
                <a:cs typeface="Arial"/>
                <a:sym typeface="Arial"/>
              </a:rPr>
              <a:t>.</a:t>
            </a:r>
            <a:endParaRPr dirty="0">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dirty="0">
                <a:solidFill>
                  <a:schemeClr val="dk1"/>
                </a:solidFill>
                <a:latin typeface="Arial"/>
                <a:ea typeface="Arial"/>
                <a:cs typeface="Arial"/>
                <a:sym typeface="Arial"/>
              </a:rPr>
              <a:t>Optionally, </a:t>
            </a:r>
            <a:r>
              <a:rPr lang="en-US" b="0" i="0" u="sng"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delete the branch</a:t>
            </a:r>
            <a:r>
              <a:rPr lang="en-US" b="0" i="0" dirty="0">
                <a:solidFill>
                  <a:schemeClr val="dk1"/>
                </a:solidFill>
                <a:latin typeface="Arial"/>
                <a:ea typeface="Arial"/>
                <a:cs typeface="Arial"/>
                <a:sym typeface="Arial"/>
              </a:rPr>
              <a:t>. This keeps the list of branches in your repository tidy.</a:t>
            </a:r>
            <a:endParaRPr dirty="0">
              <a:solidFill>
                <a:schemeClr val="dk1"/>
              </a:solidFill>
            </a:endParaRPr>
          </a:p>
          <a:p>
            <a:pPr marL="158750" lvl="0" indent="0" algn="l" rtl="0">
              <a:lnSpc>
                <a:spcPct val="100000"/>
              </a:lnSpc>
              <a:spcBef>
                <a:spcPts val="0"/>
              </a:spcBef>
              <a:spcAft>
                <a:spcPts val="0"/>
              </a:spcAft>
              <a:buSzPts val="1100"/>
              <a:buNone/>
            </a:pPr>
            <a:endParaRPr dirty="0">
              <a:solidFill>
                <a:schemeClr val="dk1"/>
              </a:solidFill>
            </a:endParaRPr>
          </a:p>
        </p:txBody>
      </p:sp>
      <p:sp>
        <p:nvSpPr>
          <p:cNvPr id="2291" name="Google Shape;2291;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635620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Create a pull request to ask collaborators for feedback on your changes. Pull request review is so valuable that some repositories require an approving review before pull requests can be merged. If you want early feedback or advice before you complete your changes, you can mark your pull request as a draft. </a:t>
            </a:r>
            <a:endParaRPr>
              <a:solidFill>
                <a:schemeClr val="dk1"/>
              </a:solidFil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When you create a pull request, include a summary of the changes and what problem they solve. You can include images, links, and tables to help convey this information. If your pull request addresses an issue, link the issue so that issue stakeholders are aware of the pull request and vice versa. If you link with a keyword, the issue will close automatically when the pull request merges. </a:t>
            </a:r>
            <a:endParaRPr>
              <a:solidFill>
                <a:schemeClr val="dk1"/>
              </a:solidFill>
            </a:endParaRPr>
          </a:p>
        </p:txBody>
      </p:sp>
      <p:sp>
        <p:nvSpPr>
          <p:cNvPr id="345" name="Google Shape;3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269782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Your repository may be configured to automatically request a review from specific teams or users when a pull request is created. You can also manually @mention or request a review from specific people or teams.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If your repository has checks configured to run on pull requests, you will see any checks that failed on your pull request. This helps you catch errors before merging your branch.</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352" name="Google Shape;3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349730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r>
              <a:rPr lang="en-US" sz="1100"/>
              <a:t>You can continue to commit and push changes in response to the reviews, Your pull request will update automatically.</a:t>
            </a:r>
            <a:endParaRPr/>
          </a:p>
          <a:p>
            <a:pPr marL="158750" lvl="0" indent="0" algn="l" rtl="0">
              <a:lnSpc>
                <a:spcPct val="100000"/>
              </a:lnSpc>
              <a:spcBef>
                <a:spcPts val="0"/>
              </a:spcBef>
              <a:spcAft>
                <a:spcPts val="0"/>
              </a:spcAft>
              <a:buSzPts val="1100"/>
              <a:buNone/>
            </a:pPr>
            <a:endParaRPr/>
          </a:p>
        </p:txBody>
      </p:sp>
      <p:sp>
        <p:nvSpPr>
          <p:cNvPr id="360" name="Google Shape;3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57841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lvl="0" indent="-273050" algn="l" rtl="0">
              <a:lnSpc>
                <a:spcPct val="100000"/>
              </a:lnSpc>
              <a:spcBef>
                <a:spcPts val="0"/>
              </a:spcBef>
              <a:spcAft>
                <a:spcPts val="0"/>
              </a:spcAft>
              <a:buSzPts val="1100"/>
              <a:buFont typeface="Arial"/>
              <a:buNone/>
            </a:pPr>
            <a:endParaRPr sz="1100"/>
          </a:p>
          <a:p>
            <a:pPr marL="342900" lvl="0" indent="-342900" algn="l" rtl="0">
              <a:lnSpc>
                <a:spcPct val="100000"/>
              </a:lnSpc>
              <a:spcBef>
                <a:spcPts val="0"/>
              </a:spcBef>
              <a:spcAft>
                <a:spcPts val="0"/>
              </a:spcAft>
              <a:buSzPts val="1100"/>
              <a:buFont typeface="Arial"/>
              <a:buChar char="•"/>
            </a:pPr>
            <a:r>
              <a:rPr lang="en-US" sz="1100"/>
              <a:t>Branch protection settings may block merging if your pull request does not meet certain requirements. For example, you need a certain number of approving reviews or an approving review from a specific team</a:t>
            </a:r>
            <a:endParaRPr/>
          </a:p>
          <a:p>
            <a:pPr marL="15875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b="1" i="0">
                <a:solidFill>
                  <a:srgbClr val="C9D1D9"/>
                </a:solidFill>
                <a:latin typeface="Arial"/>
                <a:ea typeface="Arial"/>
                <a:cs typeface="Arial"/>
                <a:sym typeface="Arial"/>
              </a:rPr>
              <a:t>Delete your branch</a:t>
            </a:r>
            <a:endParaRPr/>
          </a:p>
          <a:p>
            <a:pPr marL="457200" lvl="0" indent="-298450" algn="l" rtl="0">
              <a:lnSpc>
                <a:spcPct val="100000"/>
              </a:lnSpc>
              <a:spcBef>
                <a:spcPts val="0"/>
              </a:spcBef>
              <a:spcAft>
                <a:spcPts val="0"/>
              </a:spcAft>
              <a:buSzPts val="1100"/>
              <a:buChar char="●"/>
            </a:pPr>
            <a:r>
              <a:rPr lang="en-US" b="0" i="0">
                <a:solidFill>
                  <a:srgbClr val="C9D1D9"/>
                </a:solidFill>
                <a:latin typeface="Arial"/>
                <a:ea typeface="Arial"/>
                <a:cs typeface="Arial"/>
                <a:sym typeface="Arial"/>
              </a:rPr>
              <a:t>After you merge your pull request, delete your branch. This indicates that the work on the branch is complete and prevents you or others from accidentally using old branches. </a:t>
            </a:r>
            <a:endParaRPr/>
          </a:p>
          <a:p>
            <a:pPr marL="457200" lvl="0" indent="-298450" algn="l" rtl="0">
              <a:lnSpc>
                <a:spcPct val="100000"/>
              </a:lnSpc>
              <a:spcBef>
                <a:spcPts val="0"/>
              </a:spcBef>
              <a:spcAft>
                <a:spcPts val="0"/>
              </a:spcAft>
              <a:buSzPts val="1100"/>
              <a:buChar char="●"/>
            </a:pPr>
            <a:r>
              <a:rPr lang="en-US" b="0" i="0">
                <a:solidFill>
                  <a:srgbClr val="C9D1D9"/>
                </a:solidFill>
                <a:latin typeface="Arial"/>
                <a:ea typeface="Arial"/>
                <a:cs typeface="Arial"/>
                <a:sym typeface="Arial"/>
              </a:rPr>
              <a:t>Don't worry about losing information. Your pull request and commit history will not be deleted. You can always restore your deleted branch or revert your pull request if needed.</a:t>
            </a:r>
            <a:endParaRPr/>
          </a:p>
          <a:p>
            <a:pPr marL="158750" lvl="0" indent="0" algn="l" rtl="0">
              <a:lnSpc>
                <a:spcPct val="100000"/>
              </a:lnSpc>
              <a:spcBef>
                <a:spcPts val="0"/>
              </a:spcBef>
              <a:spcAft>
                <a:spcPts val="0"/>
              </a:spcAft>
              <a:buSzPts val="1100"/>
              <a:buNone/>
            </a:pPr>
            <a:endParaRPr/>
          </a:p>
        </p:txBody>
      </p:sp>
      <p:sp>
        <p:nvSpPr>
          <p:cNvPr id="367" name="Google Shape;3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0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779" name="Google Shape;1779;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10507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1" name="Google Shape;2671;p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966716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p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indent="0">
              <a:buNone/>
            </a:pPr>
            <a:r>
              <a:rPr lang="en-US" b="1" dirty="0"/>
              <a:t>Why Merge Conflicts Happen</a:t>
            </a:r>
          </a:p>
          <a:p>
            <a:r>
              <a:rPr lang="en-US" dirty="0"/>
              <a:t>Merge conflicts occur when Git is unable to automatically reconcile differences between two sets of changes being merged. This happens because Git is unsure how to combine changes from different branches or commits without potentially losing data. </a:t>
            </a:r>
          </a:p>
          <a:p>
            <a:pPr marL="158750" indent="0">
              <a:buNone/>
            </a:pPr>
            <a:endParaRPr lang="en-US" b="0" dirty="0"/>
          </a:p>
          <a:p>
            <a:pPr marL="158750" indent="0">
              <a:buNone/>
            </a:pPr>
            <a:r>
              <a:rPr lang="en-US" b="1" dirty="0"/>
              <a:t>What is a Merge Conflict?</a:t>
            </a:r>
          </a:p>
          <a:p>
            <a:r>
              <a:rPr lang="en-US" dirty="0"/>
              <a:t>A merge conflict happens when:</a:t>
            </a:r>
          </a:p>
          <a:p>
            <a:pPr>
              <a:buFont typeface="+mj-lt"/>
              <a:buAutoNum type="arabicPeriod"/>
            </a:pPr>
            <a:r>
              <a:rPr lang="en-US" b="1" dirty="0"/>
              <a:t>Two or more branches make changes to the same line of code.</a:t>
            </a:r>
            <a:endParaRPr lang="en-US" dirty="0"/>
          </a:p>
          <a:p>
            <a:pPr>
              <a:buFont typeface="+mj-lt"/>
              <a:buAutoNum type="arabicPeriod"/>
            </a:pPr>
            <a:r>
              <a:rPr lang="en-US" b="1" dirty="0"/>
              <a:t>Changes overlap in a way that Git cannot resolve automatically.</a:t>
            </a:r>
          </a:p>
          <a:p>
            <a:pPr marL="158750" indent="0">
              <a:buFont typeface="+mj-lt"/>
              <a:buNone/>
            </a:pPr>
            <a:endParaRPr lang="en-US" b="1" dirty="0"/>
          </a:p>
          <a:p>
            <a:pPr marL="158750" indent="0">
              <a:buFont typeface="+mj-lt"/>
              <a:buNone/>
            </a:pPr>
            <a:endParaRPr lang="en-US" dirty="0"/>
          </a:p>
          <a:p>
            <a:pPr marL="0" marR="0" lvl="0" indent="0" algn="l" rtl="0">
              <a:lnSpc>
                <a:spcPct val="100000"/>
              </a:lnSpc>
              <a:spcBef>
                <a:spcPts val="0"/>
              </a:spcBef>
              <a:spcAft>
                <a:spcPts val="0"/>
              </a:spcAft>
              <a:buClr>
                <a:srgbClr val="000000"/>
              </a:buClr>
              <a:buSzPts val="1100"/>
              <a:buFont typeface="Arial"/>
              <a:buNone/>
            </a:pPr>
            <a:endParaRPr dirty="0"/>
          </a:p>
        </p:txBody>
      </p:sp>
      <p:sp>
        <p:nvSpPr>
          <p:cNvPr id="2679" name="Google Shape;2679;p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457840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p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686" name="Google Shape;2686;p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59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dirty="0"/>
              <a:t>I slightly changed my approach in explaining how Git works; instead of explaining with words and figures, this time </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I want to show you how Git works internally with only the help of the shell, allowing you to follow all the steps on your computer and hoping that these will be clear enough for you to understand.</a:t>
            </a:r>
          </a:p>
          <a:p>
            <a:pPr marL="158750" lvl="0" indent="0" algn="l" rtl="0">
              <a:lnSpc>
                <a:spcPct val="100000"/>
              </a:lnSpc>
              <a:spcBef>
                <a:spcPts val="0"/>
              </a:spcBef>
              <a:spcAft>
                <a:spcPts val="0"/>
              </a:spcAft>
              <a:buSzPts val="1100"/>
              <a:buNone/>
            </a:pPr>
            <a:endParaRPr dirty="0"/>
          </a:p>
        </p:txBody>
      </p:sp>
      <p:sp>
        <p:nvSpPr>
          <p:cNvPr id="541" name="Google Shape;54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823933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p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Generate a list of the files affected by the merge conflict. In this example, the file styleguide.md has a merge conflict.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Arial"/>
                <a:ea typeface="Arial"/>
                <a:cs typeface="Arial"/>
                <a:sym typeface="Arial"/>
              </a:rPr>
              <a:t>Open your favorite text editor, such as </a:t>
            </a:r>
            <a:r>
              <a:rPr lang="en-US" b="0" i="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Visual Studio Code</a:t>
            </a:r>
            <a:r>
              <a:rPr lang="en-US" b="0" i="0">
                <a:solidFill>
                  <a:schemeClr val="dk1"/>
                </a:solidFill>
                <a:latin typeface="Arial"/>
                <a:ea typeface="Arial"/>
                <a:cs typeface="Arial"/>
                <a:sym typeface="Arial"/>
              </a:rPr>
              <a:t>, and navigate to the file that has merge conflicts.</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693" name="Google Shape;2693;p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395236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p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see the beginning of the merge conflict in your file, search the file for the conflict marker &lt;&lt;&lt;&lt;&lt;&lt;&lt;. When you open the file in your text editor, you'll see the changes from the HEAD or base branch after the line &lt;&lt;&lt;&lt;&lt;&lt;&lt; HEAD. Next, you'll see =======, which divides your changes from the changes in the other branch, followed by &gt;&gt;&gt;&gt;&gt;&gt;&gt; BRANCH-NAME. </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b="0" i="0">
                <a:solidFill>
                  <a:srgbClr val="C9D1D9"/>
                </a:solidFill>
                <a:latin typeface="Arial"/>
                <a:ea typeface="Arial"/>
                <a:cs typeface="Arial"/>
                <a:sym typeface="Arial"/>
              </a:rPr>
              <a:t>decide if you want to keep only your branch's changes, keep only the other branch's changes, or make a brand new change, which may incorporate changes from both branches. Delete the conflict markers &lt;&lt;&lt;&lt;&lt;&lt;&lt;, =======, &gt;&gt;&gt;&gt;&gt;&gt;&gt; and make the changes you want in the final merge. In this example, both changes are incorporated into the final merge:</a:t>
            </a:r>
            <a:endParaRPr/>
          </a:p>
          <a:p>
            <a:pPr marL="457200" lvl="0" indent="-298450" algn="l" rtl="0">
              <a:lnSpc>
                <a:spcPct val="100000"/>
              </a:lnSpc>
              <a:spcBef>
                <a:spcPts val="0"/>
              </a:spcBef>
              <a:spcAft>
                <a:spcPts val="0"/>
              </a:spcAft>
              <a:buSzPts val="1100"/>
              <a:buChar char="●"/>
            </a:pPr>
            <a:r>
              <a:rPr lang="en-US"/>
              <a:t>If you have questions, please open an issue or ask in our IRC channel if it's more urgent.</a:t>
            </a:r>
            <a:endParaRPr/>
          </a:p>
        </p:txBody>
      </p:sp>
      <p:sp>
        <p:nvSpPr>
          <p:cNvPr id="2700" name="Google Shape;2700;p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834238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p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You can now merge the branches on the command line or push your changes to your remote repository on GitHub and merge your changes in a pull request.</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2707" name="Google Shape;2707;p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61154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4" name="Google Shape;2714;p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93521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p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62500" lnSpcReduction="20000"/>
          </a:bodyPr>
          <a:lstStyle/>
          <a:p>
            <a:pPr marL="158750" indent="0">
              <a:buNone/>
            </a:pPr>
            <a:r>
              <a:rPr lang="en-US" b="1" dirty="0"/>
              <a:t>Types of Merge Conflicts in Azure DevOps</a:t>
            </a:r>
          </a:p>
          <a:p>
            <a:pPr marL="158750" indent="0">
              <a:buNone/>
            </a:pPr>
            <a:endParaRPr lang="en-US" b="1" dirty="0"/>
          </a:p>
          <a:p>
            <a:pPr marL="158750" indent="0">
              <a:buNone/>
            </a:pPr>
            <a:r>
              <a:rPr lang="en-US" dirty="0"/>
              <a:t>Azure DevOps allows resolution of:</a:t>
            </a:r>
          </a:p>
          <a:p>
            <a:pPr>
              <a:buFont typeface="+mj-lt"/>
              <a:buAutoNum type="arabicPeriod"/>
            </a:pPr>
            <a:r>
              <a:rPr lang="en-US" b="1" dirty="0"/>
              <a:t>Competing Line Changes:</a:t>
            </a:r>
            <a:endParaRPr lang="en-US" dirty="0"/>
          </a:p>
          <a:p>
            <a:pPr marL="742950" lvl="1" indent="-285750">
              <a:buFont typeface="+mj-lt"/>
              <a:buAutoNum type="arabicPeriod"/>
            </a:pPr>
            <a:r>
              <a:rPr lang="en-US" dirty="0"/>
              <a:t>Two branches edit the same line of a file differently.</a:t>
            </a:r>
          </a:p>
          <a:p>
            <a:pPr marL="742950" lvl="1" indent="-285750">
              <a:buFont typeface="+mj-lt"/>
              <a:buAutoNum type="arabicPeriod"/>
            </a:pPr>
            <a:r>
              <a:rPr lang="en-US" dirty="0"/>
              <a:t>Example: One branch updates a title in README.md to "Project Overview," while another branch changes it to "About the Project."</a:t>
            </a:r>
          </a:p>
          <a:p>
            <a:pPr>
              <a:buFont typeface="+mj-lt"/>
              <a:buAutoNum type="arabicPeriod"/>
            </a:pPr>
            <a:r>
              <a:rPr lang="en-US" b="1" dirty="0"/>
              <a:t>Overlapping Additions:</a:t>
            </a:r>
            <a:endParaRPr lang="en-US" dirty="0"/>
          </a:p>
          <a:p>
            <a:pPr marL="742950" lvl="1" indent="-285750">
              <a:buFont typeface="+mj-lt"/>
              <a:buAutoNum type="arabicPeriod"/>
            </a:pPr>
            <a:r>
              <a:rPr lang="en-US" dirty="0"/>
              <a:t>Two branches add content at the same location in a file.</a:t>
            </a:r>
          </a:p>
          <a:p>
            <a:pPr>
              <a:buFont typeface="+mj-lt"/>
              <a:buAutoNum type="arabicPeriod"/>
            </a:pPr>
            <a:r>
              <a:rPr lang="en-US" b="1" dirty="0"/>
              <a:t>File Deletion vs. Modification Conflicts:</a:t>
            </a:r>
            <a:endParaRPr lang="en-US" dirty="0"/>
          </a:p>
          <a:p>
            <a:pPr marL="742950" lvl="1" indent="-285750">
              <a:buFont typeface="+mj-lt"/>
              <a:buAutoNum type="arabicPeriod"/>
            </a:pPr>
            <a:r>
              <a:rPr lang="en-US" dirty="0"/>
              <a:t>One branch deletes a file that another branch edits.</a:t>
            </a:r>
          </a:p>
          <a:p>
            <a:pPr marL="158750" indent="0">
              <a:buNone/>
            </a:pPr>
            <a:endParaRPr lang="en-US" b="0" dirty="0"/>
          </a:p>
          <a:p>
            <a:pPr marL="158750" indent="0">
              <a:buNone/>
            </a:pPr>
            <a:r>
              <a:rPr lang="en-US" b="1" dirty="0"/>
              <a:t>Conflict Resolution Methods in Azure DevOps</a:t>
            </a:r>
          </a:p>
          <a:p>
            <a:r>
              <a:rPr lang="en-US" dirty="0"/>
              <a:t>Azure DevOps provides tools to resolve conflicts in </a:t>
            </a:r>
            <a:r>
              <a:rPr lang="en-US" b="1" dirty="0"/>
              <a:t>Pull Requests (PRs)</a:t>
            </a:r>
            <a:r>
              <a:rPr lang="en-US" dirty="0"/>
              <a:t> or during </a:t>
            </a:r>
            <a:r>
              <a:rPr lang="en-US" b="1" dirty="0"/>
              <a:t>manual merges</a:t>
            </a:r>
            <a:r>
              <a:rPr lang="en-US" dirty="0"/>
              <a:t>:</a:t>
            </a:r>
          </a:p>
          <a:p>
            <a:pPr marL="158750" indent="0">
              <a:buNone/>
            </a:pPr>
            <a:endParaRPr lang="en-US" b="1" dirty="0"/>
          </a:p>
          <a:p>
            <a:pPr marL="158750" indent="0">
              <a:buNone/>
            </a:pPr>
            <a:r>
              <a:rPr lang="en-US" b="1" dirty="0"/>
              <a:t>Resolving Conflicts via the Azure DevOps Web Interface</a:t>
            </a:r>
          </a:p>
          <a:p>
            <a:pPr>
              <a:buFont typeface="Arial" panose="020B0604020202020204" pitchFamily="34" charset="0"/>
              <a:buChar char="•"/>
            </a:pPr>
            <a:r>
              <a:rPr lang="en-US" b="1" dirty="0"/>
              <a:t>Applicable Conflicts:</a:t>
            </a:r>
            <a:r>
              <a:rPr lang="en-US" dirty="0"/>
              <a:t> Only competing line changes.</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Navigate to the </a:t>
            </a:r>
            <a:r>
              <a:rPr lang="en-US" b="1" dirty="0"/>
              <a:t>Pull Request</a:t>
            </a:r>
            <a:r>
              <a:rPr lang="en-US" dirty="0"/>
              <a:t> where the conflict occurs.</a:t>
            </a:r>
          </a:p>
          <a:p>
            <a:pPr marL="742950" lvl="1" indent="-285750">
              <a:buFont typeface="Arial" panose="020B0604020202020204" pitchFamily="34" charset="0"/>
              <a:buChar char="•"/>
            </a:pPr>
            <a:r>
              <a:rPr lang="en-US" dirty="0"/>
              <a:t>Open the </a:t>
            </a:r>
            <a:r>
              <a:rPr lang="en-US" b="1" dirty="0"/>
              <a:t>Conflicts</a:t>
            </a:r>
            <a:r>
              <a:rPr lang="en-US" dirty="0"/>
              <a:t> tab.</a:t>
            </a:r>
          </a:p>
          <a:p>
            <a:pPr marL="742950" lvl="1" indent="-285750">
              <a:buFont typeface="Arial" panose="020B0604020202020204" pitchFamily="34" charset="0"/>
              <a:buChar char="•"/>
            </a:pPr>
            <a:r>
              <a:rPr lang="en-US" dirty="0"/>
              <a:t>Review the conflicting changes using the side-by-side or inline diff view.</a:t>
            </a:r>
          </a:p>
          <a:p>
            <a:pPr marL="742950" lvl="1" indent="-285750">
              <a:buFont typeface="Arial" panose="020B0604020202020204" pitchFamily="34" charset="0"/>
              <a:buChar char="•"/>
            </a:pPr>
            <a:r>
              <a:rPr lang="en-US" dirty="0"/>
              <a:t>Choose how to resolve:</a:t>
            </a:r>
          </a:p>
          <a:p>
            <a:pPr marL="1143000" lvl="2" indent="-228600">
              <a:buFont typeface="Arial" panose="020B0604020202020204" pitchFamily="34" charset="0"/>
              <a:buChar char="•"/>
            </a:pPr>
            <a:r>
              <a:rPr lang="en-US" dirty="0"/>
              <a:t>Accept incoming change (from the source branch).</a:t>
            </a:r>
          </a:p>
          <a:p>
            <a:pPr marL="1143000" lvl="2" indent="-228600">
              <a:buFont typeface="Arial" panose="020B0604020202020204" pitchFamily="34" charset="0"/>
              <a:buChar char="•"/>
            </a:pPr>
            <a:r>
              <a:rPr lang="en-US" dirty="0"/>
              <a:t>Accept current change (from the target branch).</a:t>
            </a:r>
          </a:p>
          <a:p>
            <a:pPr marL="1143000" lvl="2" indent="-228600">
              <a:buFont typeface="Arial" panose="020B0604020202020204" pitchFamily="34" charset="0"/>
              <a:buChar char="•"/>
            </a:pPr>
            <a:r>
              <a:rPr lang="en-US" dirty="0"/>
              <a:t>Manually merge both changes.</a:t>
            </a:r>
          </a:p>
          <a:p>
            <a:pPr marL="742950" lvl="1" indent="-285750">
              <a:buFont typeface="Arial" panose="020B0604020202020204" pitchFamily="34" charset="0"/>
              <a:buChar char="•"/>
            </a:pPr>
            <a:r>
              <a:rPr lang="en-US" dirty="0"/>
              <a:t>Save the resolution and commit the changes.</a:t>
            </a:r>
          </a:p>
          <a:p>
            <a:pPr marL="158750" indent="0">
              <a:buNone/>
            </a:pPr>
            <a:r>
              <a:rPr lang="en-US" b="1" dirty="0"/>
              <a:t>Resolving Conflicts Locally</a:t>
            </a:r>
          </a:p>
          <a:p>
            <a:pPr>
              <a:buFont typeface="Arial" panose="020B0604020202020204" pitchFamily="34" charset="0"/>
              <a:buChar char="•"/>
            </a:pPr>
            <a:r>
              <a:rPr lang="en-US" dirty="0"/>
              <a:t>If the conflict involves complex scenarios (e.g., binary files, large changes), Azure DevOps requires you to clone the repository and resolve the conflict using local tools like:</a:t>
            </a:r>
          </a:p>
          <a:p>
            <a:pPr marL="742950" lvl="1" indent="-285750" rtl="0">
              <a:buFont typeface="Arial" panose="020B0604020202020204" pitchFamily="34" charset="0"/>
              <a:buChar char="•"/>
            </a:pPr>
            <a:r>
              <a:rPr lang="en-US" dirty="0"/>
              <a:t>git merge &lt;branch&gt; # Resolve conflicts in editor git add &lt;</a:t>
            </a:r>
            <a:r>
              <a:rPr lang="en-US" dirty="0" err="1"/>
              <a:t>resolved_file</a:t>
            </a:r>
            <a:r>
              <a:rPr lang="en-US" dirty="0"/>
              <a:t>&gt; git commit </a:t>
            </a:r>
          </a:p>
          <a:p>
            <a:pPr marL="742950" lvl="1" indent="-285750">
              <a:buFont typeface="Arial" panose="020B0604020202020204" pitchFamily="34" charset="0"/>
              <a:buChar char="•"/>
            </a:pPr>
            <a:r>
              <a:rPr lang="en-US" b="1" dirty="0"/>
              <a:t>Visual Studio or Visual Studio Code:</a:t>
            </a:r>
            <a:endParaRPr lang="en-US" dirty="0"/>
          </a:p>
          <a:p>
            <a:pPr marL="1143000" lvl="2" indent="-228600">
              <a:buFont typeface="Arial" panose="020B0604020202020204" pitchFamily="34" charset="0"/>
              <a:buChar char="•"/>
            </a:pPr>
            <a:r>
              <a:rPr lang="en-US" dirty="0"/>
              <a:t>Use integrated merge tools to resolve conflicts visually.</a:t>
            </a:r>
          </a:p>
          <a:p>
            <a:pPr marL="158750" indent="0">
              <a:buNone/>
            </a:pPr>
            <a:r>
              <a:rPr lang="en-US" b="1" dirty="0"/>
              <a:t>Limitations of Azure DevOps for Conflict Resolution</a:t>
            </a:r>
          </a:p>
          <a:p>
            <a:r>
              <a:rPr lang="en-US" dirty="0"/>
              <a:t>Like GitHub:</a:t>
            </a:r>
          </a:p>
          <a:p>
            <a:pPr>
              <a:buFont typeface="+mj-lt"/>
              <a:buAutoNum type="arabicPeriod"/>
            </a:pPr>
            <a:r>
              <a:rPr lang="en-US" b="1" dirty="0"/>
              <a:t>Only Simple Conflicts Can Be Resolved Online:</a:t>
            </a:r>
            <a:endParaRPr lang="en-US" dirty="0"/>
          </a:p>
          <a:p>
            <a:pPr marL="742950" lvl="1" indent="-285750">
              <a:buFont typeface="+mj-lt"/>
              <a:buAutoNum type="arabicPeriod"/>
            </a:pPr>
            <a:r>
              <a:rPr lang="en-US" dirty="0"/>
              <a:t>Azure DevOps web tools can only resolve conflicts involving </a:t>
            </a:r>
            <a:r>
              <a:rPr lang="en-US" b="1" dirty="0"/>
              <a:t>text files</a:t>
            </a:r>
            <a:r>
              <a:rPr lang="en-US" dirty="0"/>
              <a:t> with competing line changes.</a:t>
            </a:r>
          </a:p>
          <a:p>
            <a:pPr marL="742950" lvl="1" indent="-285750">
              <a:buFont typeface="+mj-lt"/>
              <a:buAutoNum type="arabicPeriod"/>
            </a:pPr>
            <a:r>
              <a:rPr lang="en-US" dirty="0"/>
              <a:t>Complex conflicts (e.g., binary files or large changes) require local resolution.</a:t>
            </a:r>
          </a:p>
          <a:p>
            <a:pPr>
              <a:buFont typeface="+mj-lt"/>
              <a:buAutoNum type="arabicPeriod"/>
            </a:pPr>
            <a:r>
              <a:rPr lang="en-US" b="1" dirty="0"/>
              <a:t>Manual Resolution for Structural Changes:</a:t>
            </a:r>
            <a:endParaRPr lang="en-US" dirty="0"/>
          </a:p>
          <a:p>
            <a:pPr marL="742950" lvl="1" indent="-285750">
              <a:buFont typeface="+mj-lt"/>
              <a:buAutoNum type="arabicPeriod"/>
            </a:pPr>
            <a:r>
              <a:rPr lang="en-US" dirty="0"/>
              <a:t>If the conflict involves renaming, moving files, or changes in directory structure, it must be resolved locally.</a:t>
            </a:r>
          </a:p>
          <a:p>
            <a:pPr marL="158750" indent="0">
              <a:buNone/>
            </a:pPr>
            <a:endParaRPr lang="en-US" b="1" dirty="0"/>
          </a:p>
          <a:p>
            <a:pPr marL="158750" indent="0">
              <a:buNone/>
            </a:pPr>
            <a:r>
              <a:rPr lang="en-US" b="1" dirty="0"/>
              <a:t>Conclusion</a:t>
            </a:r>
          </a:p>
          <a:p>
            <a:r>
              <a:rPr lang="en-US" dirty="0"/>
              <a:t>Yes, Azure DevOps allows resolving merge conflicts caused by </a:t>
            </a:r>
            <a:r>
              <a:rPr lang="en-US" b="1" dirty="0"/>
              <a:t>competing line changes</a:t>
            </a:r>
            <a:r>
              <a:rPr lang="en-US" dirty="0"/>
              <a:t> directly in the web interface, similar to GitHub. For more complex scenarios, local resolution is required using tools like Git or IDEs. This workflow ensures flexibility while handling different levels of conflict complexity.</a:t>
            </a:r>
          </a:p>
          <a:p>
            <a:pPr marL="0" marR="0" lvl="0" indent="0" algn="l" rtl="0">
              <a:lnSpc>
                <a:spcPct val="100000"/>
              </a:lnSpc>
              <a:spcBef>
                <a:spcPts val="0"/>
              </a:spcBef>
              <a:spcAft>
                <a:spcPts val="0"/>
              </a:spcAft>
              <a:buClr>
                <a:srgbClr val="000000"/>
              </a:buClr>
              <a:buSzPts val="1100"/>
              <a:buFont typeface="Arial"/>
              <a:buNone/>
            </a:pPr>
            <a:endParaRPr dirty="0"/>
          </a:p>
        </p:txBody>
      </p:sp>
      <p:sp>
        <p:nvSpPr>
          <p:cNvPr id="2722" name="Google Shape;2722;p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021342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p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Font typeface="Arial"/>
              <a:buAutoNum type="arabicPeriod"/>
            </a:pPr>
            <a:r>
              <a:rPr lang="en-US" b="0" i="0" dirty="0">
                <a:solidFill>
                  <a:schemeClr val="dk1"/>
                </a:solidFill>
                <a:latin typeface="Arial"/>
                <a:ea typeface="Arial"/>
                <a:cs typeface="Arial"/>
                <a:sym typeface="Arial"/>
              </a:rPr>
              <a:t>In the "Pull Requests" list, click the pull request with a merge conflict that you'd like to resolve.</a:t>
            </a:r>
            <a:endParaRPr dirty="0">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dirty="0">
              <a:solidFill>
                <a:schemeClr val="dk1"/>
              </a:solidFill>
            </a:endParaRPr>
          </a:p>
        </p:txBody>
      </p:sp>
      <p:sp>
        <p:nvSpPr>
          <p:cNvPr id="2729" name="Google Shape;2729;p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87454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p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738" name="Google Shape;2738;p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108984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Arial"/>
                <a:ea typeface="Arial"/>
                <a:cs typeface="Arial"/>
                <a:sym typeface="Arial"/>
              </a:rPr>
              <a:t>Decide if you want to keep only your branch's changes, keep only the other branch's changes, or make a brand new change, which may incorporate changes from both branches. Delete the conflict markers </a:t>
            </a:r>
            <a:r>
              <a:rPr lang="en-US">
                <a:solidFill>
                  <a:schemeClr val="dk1"/>
                </a:solidFill>
              </a:rPr>
              <a:t>&lt;&lt;&lt;&lt;&lt;&lt;&lt;</a:t>
            </a:r>
            <a:r>
              <a:rPr lang="en-US" b="0" i="0">
                <a:solidFill>
                  <a:schemeClr val="dk1"/>
                </a:solidFill>
                <a:latin typeface="Arial"/>
                <a:ea typeface="Arial"/>
                <a:cs typeface="Arial"/>
                <a:sym typeface="Arial"/>
              </a:rPr>
              <a:t>, </a:t>
            </a:r>
            <a:r>
              <a:rPr lang="en-US">
                <a:solidFill>
                  <a:schemeClr val="dk1"/>
                </a:solidFill>
              </a:rPr>
              <a:t>=======</a:t>
            </a:r>
            <a:r>
              <a:rPr lang="en-US" b="0" i="0">
                <a:solidFill>
                  <a:schemeClr val="dk1"/>
                </a:solidFill>
                <a:latin typeface="Arial"/>
                <a:ea typeface="Arial"/>
                <a:cs typeface="Arial"/>
                <a:sym typeface="Arial"/>
              </a:rPr>
              <a:t>, </a:t>
            </a:r>
            <a:r>
              <a:rPr lang="en-US">
                <a:solidFill>
                  <a:schemeClr val="dk1"/>
                </a:solidFill>
              </a:rPr>
              <a:t>&gt;&gt;&gt;&gt;&gt;&gt;&gt;</a:t>
            </a:r>
            <a:r>
              <a:rPr lang="en-US" b="0" i="0">
                <a:solidFill>
                  <a:schemeClr val="dk1"/>
                </a:solidFill>
                <a:latin typeface="Arial"/>
                <a:ea typeface="Arial"/>
                <a:cs typeface="Arial"/>
                <a:sym typeface="Arial"/>
              </a:rPr>
              <a:t> and make the changes you want in the final merge.</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b="0" i="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Arial"/>
                <a:ea typeface="Arial"/>
                <a:cs typeface="Arial"/>
                <a:sym typeface="Arial"/>
              </a:rPr>
              <a:t>If you have more than one merge conflict in your file, scroll down to the next set of conflict markers and repeat steps four and five to resolve your merge conflict.</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br>
              <a:rPr lang="en-US">
                <a:solidFill>
                  <a:schemeClr val="dk1"/>
                </a:solidFill>
              </a:rPr>
            </a:br>
            <a:endParaRPr>
              <a:solidFill>
                <a:schemeClr val="dk1"/>
              </a:solidFill>
            </a:endParaRPr>
          </a:p>
        </p:txBody>
      </p:sp>
      <p:sp>
        <p:nvSpPr>
          <p:cNvPr id="2746" name="Google Shape;2746;p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318519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p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753" name="Google Shape;2753;p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464776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p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761" name="Google Shape;2761;p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9469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100"/>
              <a:buNone/>
            </a:pPr>
            <a:endParaRPr>
              <a:solidFill>
                <a:schemeClr val="dk1"/>
              </a:solidFill>
            </a:endParaRPr>
          </a:p>
        </p:txBody>
      </p:sp>
      <p:sp>
        <p:nvSpPr>
          <p:cNvPr id="555" name="Google Shape;55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69102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769" name="Google Shape;2769;p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477513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p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If prompted, review the branch that you are committing to.</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If the head branch is the default branch of the repository, you can choose either to update this branch with the changes you made to resolve the conflict, or to create a new branch and use this as the head branch of the pull request.</a:t>
            </a:r>
            <a:endParaRPr/>
          </a:p>
          <a:p>
            <a:pPr marL="0" marR="0" lvl="0" indent="0" algn="l" rtl="0">
              <a:lnSpc>
                <a:spcPct val="100000"/>
              </a:lnSpc>
              <a:spcBef>
                <a:spcPts val="0"/>
              </a:spcBef>
              <a:spcAft>
                <a:spcPts val="0"/>
              </a:spcAft>
              <a:buClr>
                <a:srgbClr val="000000"/>
              </a:buClr>
              <a:buSzPts val="1100"/>
              <a:buFont typeface="Arial"/>
              <a:buNone/>
            </a:pPr>
            <a:endParaRPr/>
          </a:p>
          <a:p>
            <a:pPr marL="457200" lvl="0" indent="-298450" algn="l" rtl="0">
              <a:lnSpc>
                <a:spcPct val="100000"/>
              </a:lnSpc>
              <a:spcBef>
                <a:spcPts val="0"/>
              </a:spcBef>
              <a:spcAft>
                <a:spcPts val="0"/>
              </a:spcAft>
              <a:buSzPts val="1100"/>
              <a:buFont typeface="Arial"/>
              <a:buAutoNum type="arabicPeriod"/>
            </a:pPr>
            <a:r>
              <a:rPr lang="en-US" b="0" i="0">
                <a:solidFill>
                  <a:srgbClr val="C9D1D9"/>
                </a:solidFill>
                <a:latin typeface="Arial"/>
                <a:ea typeface="Arial"/>
                <a:cs typeface="Arial"/>
                <a:sym typeface="Arial"/>
              </a:rPr>
              <a:t>If you choose to create a new branch, enter a name for the branch.</a:t>
            </a:r>
            <a:endParaRPr/>
          </a:p>
          <a:p>
            <a:pPr marL="457200" lvl="0" indent="-298450" algn="l" rtl="0">
              <a:lnSpc>
                <a:spcPct val="100000"/>
              </a:lnSpc>
              <a:spcBef>
                <a:spcPts val="0"/>
              </a:spcBef>
              <a:spcAft>
                <a:spcPts val="0"/>
              </a:spcAft>
              <a:buSzPts val="1100"/>
              <a:buFont typeface="Arial"/>
              <a:buAutoNum type="arabicPeriod"/>
            </a:pPr>
            <a:r>
              <a:rPr lang="en-US" b="0" i="0">
                <a:solidFill>
                  <a:srgbClr val="C9D1D9"/>
                </a:solidFill>
                <a:latin typeface="Arial"/>
                <a:ea typeface="Arial"/>
                <a:cs typeface="Arial"/>
                <a:sym typeface="Arial"/>
              </a:rPr>
              <a:t>If the head branch of your pull request is protected you must create a new branch. You won't get the option to update the protected branch.</a:t>
            </a:r>
            <a:endParaRPr/>
          </a:p>
          <a:p>
            <a:pPr marL="457200" lvl="0" indent="-298450" algn="l" rtl="0">
              <a:lnSpc>
                <a:spcPct val="100000"/>
              </a:lnSpc>
              <a:spcBef>
                <a:spcPts val="0"/>
              </a:spcBef>
              <a:spcAft>
                <a:spcPts val="0"/>
              </a:spcAft>
              <a:buSzPts val="1100"/>
              <a:buFont typeface="Arial"/>
              <a:buAutoNum type="arabicPeriod"/>
            </a:pPr>
            <a:r>
              <a:rPr lang="en-US" b="0" i="0">
                <a:solidFill>
                  <a:srgbClr val="C9D1D9"/>
                </a:solidFill>
                <a:latin typeface="Arial"/>
                <a:ea typeface="Arial"/>
                <a:cs typeface="Arial"/>
                <a:sym typeface="Arial"/>
              </a:rPr>
              <a:t>Click </a:t>
            </a:r>
            <a:r>
              <a:rPr lang="en-US" b="1" i="0">
                <a:solidFill>
                  <a:srgbClr val="C9D1D9"/>
                </a:solidFill>
                <a:latin typeface="Arial"/>
                <a:ea typeface="Arial"/>
                <a:cs typeface="Arial"/>
                <a:sym typeface="Arial"/>
              </a:rPr>
              <a:t>Create branch and update my pull request</a:t>
            </a:r>
            <a:r>
              <a:rPr lang="en-US" b="0" i="0">
                <a:solidFill>
                  <a:srgbClr val="C9D1D9"/>
                </a:solidFill>
                <a:latin typeface="Arial"/>
                <a:ea typeface="Arial"/>
                <a:cs typeface="Arial"/>
                <a:sym typeface="Arial"/>
              </a:rPr>
              <a:t> or </a:t>
            </a:r>
            <a:r>
              <a:rPr lang="en-US" b="1" i="0">
                <a:solidFill>
                  <a:srgbClr val="C9D1D9"/>
                </a:solidFill>
                <a:latin typeface="Arial"/>
                <a:ea typeface="Arial"/>
                <a:cs typeface="Arial"/>
                <a:sym typeface="Arial"/>
              </a:rPr>
              <a:t>I understand, continue updating </a:t>
            </a:r>
            <a:r>
              <a:rPr lang="en-US" b="1" i="1">
                <a:solidFill>
                  <a:srgbClr val="C9D1D9"/>
                </a:solidFill>
                <a:latin typeface="Arial"/>
                <a:ea typeface="Arial"/>
                <a:cs typeface="Arial"/>
                <a:sym typeface="Arial"/>
              </a:rPr>
              <a:t>BRANCH</a:t>
            </a:r>
            <a:r>
              <a:rPr lang="en-US" b="0" i="0">
                <a:solidFill>
                  <a:srgbClr val="C9D1D9"/>
                </a:solidFill>
                <a:latin typeface="Arial"/>
                <a:ea typeface="Arial"/>
                <a:cs typeface="Arial"/>
                <a:sym typeface="Arial"/>
              </a:rPr>
              <a:t>. The button text corresponds to the action you are performing.</a:t>
            </a:r>
            <a:endParaRPr/>
          </a:p>
          <a:p>
            <a:pPr marL="457200" lvl="0" indent="-298450" algn="l" rtl="0">
              <a:lnSpc>
                <a:spcPct val="100000"/>
              </a:lnSpc>
              <a:spcBef>
                <a:spcPts val="0"/>
              </a:spcBef>
              <a:spcAft>
                <a:spcPts val="0"/>
              </a:spcAft>
              <a:buSzPts val="1100"/>
              <a:buFont typeface="Arial"/>
              <a:buAutoNum type="arabicPeriod"/>
            </a:pPr>
            <a:r>
              <a:rPr lang="en-US" b="0" i="0">
                <a:solidFill>
                  <a:srgbClr val="C9D1D9"/>
                </a:solidFill>
                <a:latin typeface="Arial"/>
                <a:ea typeface="Arial"/>
                <a:cs typeface="Arial"/>
                <a:sym typeface="Arial"/>
              </a:rPr>
              <a:t>To merge your pull request, click </a:t>
            </a:r>
            <a:r>
              <a:rPr lang="en-US" b="1" i="0">
                <a:solidFill>
                  <a:srgbClr val="C9D1D9"/>
                </a:solidFill>
                <a:latin typeface="Arial"/>
                <a:ea typeface="Arial"/>
                <a:cs typeface="Arial"/>
                <a:sym typeface="Arial"/>
              </a:rPr>
              <a:t>Merge pull request</a:t>
            </a:r>
            <a:r>
              <a:rPr lang="en-US" b="0" i="0">
                <a:solidFill>
                  <a:srgbClr val="C9D1D9"/>
                </a:solidFill>
                <a:latin typeface="Arial"/>
                <a:ea typeface="Arial"/>
                <a:cs typeface="Arial"/>
                <a:sym typeface="Arial"/>
              </a:rPr>
              <a:t>. For more information about other pull request merge options</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2777" name="Google Shape;2777;p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256189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Until now, we have barely named the </a:t>
            </a:r>
            <a:r>
              <a:rPr lang="en-US" b="1" i="0">
                <a:solidFill>
                  <a:schemeClr val="dk1"/>
                </a:solidFill>
                <a:latin typeface="Lato"/>
                <a:ea typeface="Lato"/>
                <a:cs typeface="Lato"/>
                <a:sym typeface="Lato"/>
              </a:rPr>
              <a:t>staging area</a:t>
            </a:r>
            <a:r>
              <a:rPr lang="en-US" b="0" i="0">
                <a:solidFill>
                  <a:schemeClr val="dk1"/>
                </a:solidFill>
                <a:latin typeface="Lato"/>
                <a:ea typeface="Lato"/>
                <a:cs typeface="Lato"/>
                <a:sym typeface="Lato"/>
              </a:rPr>
              <a:t> (also known as an </a:t>
            </a:r>
            <a:r>
              <a:rPr lang="en-US" b="1" i="0">
                <a:solidFill>
                  <a:schemeClr val="dk1"/>
                </a:solidFill>
                <a:latin typeface="Lato"/>
                <a:ea typeface="Lato"/>
                <a:cs typeface="Lato"/>
                <a:sym typeface="Lato"/>
              </a:rPr>
              <a:t>index</a:t>
            </a:r>
            <a:r>
              <a:rPr lang="en-US" b="0" i="0">
                <a:solidFill>
                  <a:schemeClr val="dk1"/>
                </a:solidFill>
                <a:latin typeface="Lato"/>
                <a:ea typeface="Lato"/>
                <a:cs typeface="Lato"/>
                <a:sym typeface="Lato"/>
              </a:rPr>
              <a:t>), while preparing files to make a new commit with the git add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Well, the staging area purpose is actually this. When you change the content of a file, when you add a new one or delete an existing one, you have to tell Git what of these modifications will be part of the next commit: the staging area is the container for this kind of data.</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55" name="Google Shape;1155;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01256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Git uses both in its messages and commands output, and the same often does people, blogs, and courses like this one while talking about Git. Having two names for the same thing is not always a good idea, especially when they represent exactly the same thing, but being aware of this is enough (time will give us a less confusing Git, I'm sure).</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For the working tree and working directory, the story is this. At some point, someone argued: If I'm in the root of the repository I'm in a working directory, but if I walk through a subfolder, I'm in another working directory. This is technically true by a filesystem perspective, but while in Git, doing some operations such as checkout or reset does not affect the current working directory, but the entire... working tree. So, to avoid confusion, Git stopped talking about working directory in its messages and "renamed" it as working tree. This is the commit on Git repository that made this change: https://github.com/git/git/commit/2a0e6cdedab306eccbd297c051035c13d0266343, if you want to go in deep. Hope I've clarified a little bit.</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Back on topic now.</a:t>
            </a:r>
            <a:endParaRPr sz="605"/>
          </a:p>
        </p:txBody>
      </p:sp>
      <p:sp>
        <p:nvSpPr>
          <p:cNvPr id="1162" name="Google Shape;1162;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163191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now it's time to learn about </a:t>
            </a:r>
            <a:r>
              <a:rPr lang="en-US" b="1" i="0">
                <a:solidFill>
                  <a:schemeClr val="dk1"/>
                </a:solidFill>
                <a:latin typeface="Lato"/>
                <a:ea typeface="Lato"/>
                <a:cs typeface="Lato"/>
                <a:sym typeface="Lato"/>
              </a:rPr>
              <a:t>staged</a:t>
            </a:r>
            <a:r>
              <a:rPr lang="en-US" b="0" i="0">
                <a:solidFill>
                  <a:schemeClr val="dk1"/>
                </a:solidFill>
                <a:latin typeface="Lato"/>
                <a:ea typeface="Lato"/>
                <a:cs typeface="Lato"/>
                <a:sym typeface="Lato"/>
              </a:rPr>
              <a:t> changes; with the word staged, Git means modifications we already added to the staging area, so they will be part of the next commit. In the current situation, we modified the shoppingList.txt file, but we have not added it yet to the staging area (using the good old git add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Git informs us: it tells that there is a modified file (in red color), and then offers two possibilities: </a:t>
            </a:r>
            <a:r>
              <a:rPr lang="en-US" b="1" i="0">
                <a:solidFill>
                  <a:schemeClr val="dk1"/>
                </a:solidFill>
                <a:latin typeface="Lato"/>
                <a:ea typeface="Lato"/>
                <a:cs typeface="Lato"/>
                <a:sym typeface="Lato"/>
              </a:rPr>
              <a:t>stage</a:t>
            </a:r>
            <a:r>
              <a:rPr lang="en-US" b="0" i="0">
                <a:solidFill>
                  <a:schemeClr val="dk1"/>
                </a:solidFill>
                <a:latin typeface="Lato"/>
                <a:ea typeface="Lato"/>
                <a:cs typeface="Lato"/>
                <a:sym typeface="Lato"/>
              </a:rPr>
              <a:t> it (add it to the staging area), or </a:t>
            </a:r>
            <a:r>
              <a:rPr lang="en-US" b="1" i="0">
                <a:solidFill>
                  <a:schemeClr val="dk1"/>
                </a:solidFill>
                <a:latin typeface="Lato"/>
                <a:ea typeface="Lato"/>
                <a:cs typeface="Lato"/>
                <a:sym typeface="Lato"/>
              </a:rPr>
              <a:t>discard</a:t>
            </a:r>
            <a:r>
              <a:rPr lang="en-US" b="0" i="0">
                <a:solidFill>
                  <a:schemeClr val="dk1"/>
                </a:solidFill>
                <a:latin typeface="Lato"/>
                <a:ea typeface="Lato"/>
                <a:cs typeface="Lato"/>
                <a:sym typeface="Lato"/>
              </a:rPr>
              <a:t> the modification, using the git checkout -- &lt;file&gt; command.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69" name="Google Shape;1169;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002688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new thing learnt: git add wants you to specify something to add. A common thing is to use the dot . as a wildcard, and this by default means, </a:t>
            </a:r>
            <a:r>
              <a:rPr lang="en-US" b="1" i="0">
                <a:solidFill>
                  <a:schemeClr val="dk1"/>
                </a:solidFill>
                <a:latin typeface="Lato"/>
                <a:ea typeface="Lato"/>
                <a:cs typeface="Lato"/>
                <a:sym typeface="Lato"/>
              </a:rPr>
              <a:t>add all the files in this folder and subfolders to the staging area</a:t>
            </a:r>
            <a:r>
              <a:rPr lang="en-US" b="0" i="0">
                <a:solidFill>
                  <a:schemeClr val="dk1"/>
                </a:solidFill>
                <a:latin typeface="Lato"/>
                <a:ea typeface="Lato"/>
                <a:cs typeface="Lato"/>
                <a:sym typeface="Lato"/>
              </a:rPr>
              <a:t>. This is the same as git add -A (or --all), and by "all" I mean:</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1" i="0">
                <a:solidFill>
                  <a:schemeClr val="dk1"/>
                </a:solidFill>
                <a:latin typeface="Lato"/>
                <a:ea typeface="Lato"/>
                <a:cs typeface="Lato"/>
                <a:sym typeface="Lato"/>
              </a:rPr>
              <a:t>Files in this folder and sub-folders I added in the past at least one time</a:t>
            </a:r>
            <a:r>
              <a:rPr lang="en-US" b="0" i="0">
                <a:solidFill>
                  <a:schemeClr val="dk1"/>
                </a:solidFill>
                <a:latin typeface="Lato"/>
                <a:ea typeface="Lato"/>
                <a:cs typeface="Lato"/>
                <a:sym typeface="Lato"/>
              </a:rPr>
              <a:t>: This set of files is also known as the </a:t>
            </a:r>
            <a:r>
              <a:rPr lang="en-US" b="1" i="0">
                <a:solidFill>
                  <a:schemeClr val="dk1"/>
                </a:solidFill>
                <a:latin typeface="Lato"/>
                <a:ea typeface="Lato"/>
                <a:cs typeface="Lato"/>
                <a:sym typeface="Lato"/>
              </a:rPr>
              <a:t>tracked files</a:t>
            </a:r>
            <a:endParaRPr b="0" i="0">
              <a:solidFill>
                <a:schemeClr val="dk1"/>
              </a:solidFill>
              <a:latin typeface="Lato"/>
              <a:ea typeface="Lato"/>
              <a:cs typeface="Lato"/>
              <a:sym typeface="Lato"/>
            </a:endParaRPr>
          </a:p>
          <a:p>
            <a:pPr marL="457200" lvl="0" indent="-298450" algn="l" rtl="0">
              <a:lnSpc>
                <a:spcPct val="100000"/>
              </a:lnSpc>
              <a:spcBef>
                <a:spcPts val="0"/>
              </a:spcBef>
              <a:spcAft>
                <a:spcPts val="0"/>
              </a:spcAft>
              <a:buClr>
                <a:schemeClr val="dk1"/>
              </a:buClr>
              <a:buSzPts val="1100"/>
              <a:buFont typeface="Arial"/>
              <a:buChar char="•"/>
            </a:pPr>
            <a:r>
              <a:rPr lang="en-US" b="1" i="0">
                <a:solidFill>
                  <a:schemeClr val="dk1"/>
                </a:solidFill>
                <a:latin typeface="Lato"/>
                <a:ea typeface="Lato"/>
                <a:cs typeface="Lato"/>
                <a:sym typeface="Lato"/>
              </a:rPr>
              <a:t>New files</a:t>
            </a:r>
            <a:r>
              <a:rPr lang="en-US" b="0" i="0">
                <a:solidFill>
                  <a:schemeClr val="dk1"/>
                </a:solidFill>
                <a:latin typeface="Lato"/>
                <a:ea typeface="Lato"/>
                <a:cs typeface="Lato"/>
                <a:sym typeface="Lato"/>
              </a:rPr>
              <a:t>: These are called </a:t>
            </a:r>
            <a:r>
              <a:rPr lang="en-US" b="1" i="0">
                <a:solidFill>
                  <a:schemeClr val="dk1"/>
                </a:solidFill>
                <a:latin typeface="Lato"/>
                <a:ea typeface="Lato"/>
                <a:cs typeface="Lato"/>
                <a:sym typeface="Lato"/>
              </a:rPr>
              <a:t>untracked files</a:t>
            </a:r>
            <a:endParaRPr b="0" i="0">
              <a:solidFill>
                <a:schemeClr val="dk1"/>
              </a:solidFill>
              <a:latin typeface="Lato"/>
              <a:ea typeface="Lato"/>
              <a:cs typeface="Lato"/>
              <a:sym typeface="Lato"/>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Files marked for deletion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Be aware that this behavior changed over time: before Git 2.x, git add . and git add -A had different effects. Here is a table for quickly understanding the differences.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177" name="Google Shape;1177;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321132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185" name="Google Shape;1185;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140730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when git add goes right, Git says nothing, no messages: let's consider it a tacit approval.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Other ways to add files is specifying a directory to add all the changed files within it, using wildcards such as the star * with or without something else (for example, *.txt for adding all txt files, foo* for adding all files starting with foo and so on). Please refer to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https://git-scm.com/docs/git-add#git-add-ltpathspecgt82308203</a:t>
            </a:r>
            <a:r>
              <a:rPr lang="en-US" b="0" i="0">
                <a:solidFill>
                  <a:schemeClr val="dk1"/>
                </a:solidFill>
                <a:latin typeface="Lato"/>
                <a:ea typeface="Lato"/>
                <a:cs typeface="Lato"/>
                <a:sym typeface="Lato"/>
              </a:rPr>
              <a:t> for all the information.</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01" name="Google Shape;1201;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343251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Nice! Our file has been added to the staging area, and now it is one of the changes that will be part of the next commit, the only one actually.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take a look at what Git says then: if you want to unstage the change, you can use the git reset HEAD command: what does it mean? </a:t>
            </a:r>
            <a:r>
              <a:rPr lang="en-US" b="1" i="0">
                <a:solidFill>
                  <a:schemeClr val="dk1"/>
                </a:solidFill>
                <a:latin typeface="Lato"/>
                <a:ea typeface="Lato"/>
                <a:cs typeface="Lato"/>
                <a:sym typeface="Lato"/>
              </a:rPr>
              <a:t>Unstage</a:t>
            </a:r>
            <a:r>
              <a:rPr lang="en-US" b="0" i="0">
                <a:solidFill>
                  <a:schemeClr val="dk1"/>
                </a:solidFill>
                <a:latin typeface="Lato"/>
                <a:ea typeface="Lato"/>
                <a:cs typeface="Lato"/>
                <a:sym typeface="Lato"/>
              </a:rPr>
              <a:t> is a word to say </a:t>
            </a:r>
            <a:r>
              <a:rPr lang="en-US" b="1" i="0">
                <a:solidFill>
                  <a:schemeClr val="dk1"/>
                </a:solidFill>
                <a:latin typeface="Lato"/>
                <a:ea typeface="Lato"/>
                <a:cs typeface="Lato"/>
                <a:sym typeface="Lato"/>
              </a:rPr>
              <a:t>remove a change from the staging area</a:t>
            </a:r>
            <a:r>
              <a:rPr lang="en-US" b="0" i="0">
                <a:solidFill>
                  <a:schemeClr val="dk1"/>
                </a:solidFill>
                <a:latin typeface="Lato"/>
                <a:ea typeface="Lato"/>
                <a:cs typeface="Lato"/>
                <a:sym typeface="Lato"/>
              </a:rPr>
              <a:t>, for example, because we realized we want to add that change not in the next commit, but later.</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08" name="Google Shape;1208;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372520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now we have a new commit and our working tree is clean again; yes, because the effect of git commit is to create a new commit with the content of the staging area, and then empty 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we can make some experiments and see how to deal with the staging area and working tree, undoing changes when in need.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15" name="Google Shape;1215;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6835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So, we can move this </a:t>
            </a:r>
            <a:r>
              <a:rPr lang="en-US">
                <a:solidFill>
                  <a:schemeClr val="dk1"/>
                </a:solidFill>
              </a:rPr>
              <a:t>grocery</a:t>
            </a:r>
            <a:r>
              <a:rPr lang="en-US" b="0" i="0">
                <a:solidFill>
                  <a:schemeClr val="dk1"/>
                </a:solidFill>
                <a:latin typeface="Lato"/>
                <a:ea typeface="Lato"/>
                <a:cs typeface="Lato"/>
                <a:sym typeface="Lato"/>
              </a:rPr>
              <a:t> folder wherever we want, and no data will be lost. Another important thing to highlight is that we don't need any server: we can create a repository locally and work with it whenever we want, even with no LAN or internet connection. We only need them if we want to share our repository with someone else, directly or using a central server. In fact, during this example, we won't use any remote server, as it is not necessary.</a:t>
            </a:r>
            <a:endParaRPr>
              <a:solidFill>
                <a:schemeClr val="dk1"/>
              </a:solidFill>
            </a:endParaRPr>
          </a:p>
        </p:txBody>
      </p:sp>
      <p:sp>
        <p:nvSpPr>
          <p:cNvPr id="564" name="Google Shape;56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006014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good! We are in a very interesting state now. Our shoppingList.txt file has been modified two times, and only the first modification has been added to the staging area. This means that at this point if we would commit the file, only the onion modification would be part of the commit, but not the garlic one. This is a thing to underline, as in other versioning systems it is not so simple to do this kind of work.</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highlight the modification we did, and take a brief look, we can use the git diff command; for example,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22" name="Google Shape;1222;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515948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Git highlights the fact that in the working tree we have a garlic more than the staging area version.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last part of the output of the git diff command is not difficult to understand: green lines starting with a plus + symbol are new lines added (there would be red lines starting with a minus - for deleted lines). A modified line will be usually highlighted by Git with a minus red deleted line and a plus green added line; to be true, Git can be instructed to use different diff algorithms, but this is out of the scope of this course.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Other than this, the first part of the git diff output is a little bit too difficult to explain in a few words; please refer to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https://git-scm.com/docs/git-diff</a:t>
            </a:r>
            <a:r>
              <a:rPr lang="en-US" b="0" i="0">
                <a:solidFill>
                  <a:schemeClr val="dk1"/>
                </a:solidFill>
                <a:latin typeface="Lato"/>
                <a:ea typeface="Lato"/>
                <a:cs typeface="Lato"/>
                <a:sym typeface="Lato"/>
              </a:rPr>
              <a:t> for all the details.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But what if you want to see the differences between the last committed version of the shoppingList.txt file and the one added into the staging area?</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30" name="Google Shape;1230;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49220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have to dissect this command to better understand what's the purpose; appending the HEAD argument, we are asking to use the last commit we did as a subject of the compare. To be true, in this case, the HEAD reference is optional, as it is the default: git diff --cached would return the same result. Instead, the --cached option says, </a:t>
            </a:r>
            <a:r>
              <a:rPr lang="en-US" b="1" i="0">
                <a:solidFill>
                  <a:schemeClr val="dk1"/>
                </a:solidFill>
                <a:latin typeface="Lato"/>
                <a:ea typeface="Lato"/>
                <a:cs typeface="Lato"/>
                <a:sym typeface="Lato"/>
              </a:rPr>
              <a:t>compare the argument (HEAD in this case) with the version in the staging area</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Yes, dear friends: the staging area, also known as an index, sometimes is called cache, hence the --cached option.</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38" name="Google Shape;1238;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20356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it works as expected.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it's time to take a break from the console and spend a couple of words to talk about these three locations we compared.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three areas of Git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Git, we work at three different levels: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a:t>
            </a:r>
            <a:r>
              <a:rPr lang="en-US" b="1" i="0">
                <a:solidFill>
                  <a:schemeClr val="dk1"/>
                </a:solidFill>
                <a:latin typeface="Lato"/>
                <a:ea typeface="Lato"/>
                <a:cs typeface="Lato"/>
                <a:sym typeface="Lato"/>
              </a:rPr>
              <a:t>working tree</a:t>
            </a:r>
            <a:r>
              <a:rPr lang="en-US" b="0" i="0">
                <a:solidFill>
                  <a:schemeClr val="dk1"/>
                </a:solidFill>
                <a:latin typeface="Lato"/>
                <a:ea typeface="Lato"/>
                <a:cs typeface="Lato"/>
                <a:sym typeface="Lato"/>
              </a:rPr>
              <a:t> (or working directory)</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a:t>
            </a:r>
            <a:r>
              <a:rPr lang="en-US" b="1" i="0">
                <a:solidFill>
                  <a:schemeClr val="dk1"/>
                </a:solidFill>
                <a:latin typeface="Lato"/>
                <a:ea typeface="Lato"/>
                <a:cs typeface="Lato"/>
                <a:sym typeface="Lato"/>
              </a:rPr>
              <a:t>staging area</a:t>
            </a:r>
            <a:r>
              <a:rPr lang="en-US" b="0" i="0">
                <a:solidFill>
                  <a:schemeClr val="dk1"/>
                </a:solidFill>
                <a:latin typeface="Lato"/>
                <a:ea typeface="Lato"/>
                <a:cs typeface="Lato"/>
                <a:sym typeface="Lato"/>
              </a:rPr>
              <a:t> (or index, or cache)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a:t>
            </a:r>
            <a:r>
              <a:rPr lang="en-US" b="1" i="0">
                <a:solidFill>
                  <a:schemeClr val="dk1"/>
                </a:solidFill>
                <a:latin typeface="Lato"/>
                <a:ea typeface="Lato"/>
                <a:cs typeface="Lato"/>
                <a:sym typeface="Lato"/>
              </a:rPr>
              <a:t>HEAD commit</a:t>
            </a:r>
            <a:r>
              <a:rPr lang="en-US" b="0" i="0">
                <a:solidFill>
                  <a:schemeClr val="dk1"/>
                </a:solidFill>
                <a:latin typeface="Lato"/>
                <a:ea typeface="Lato"/>
                <a:cs typeface="Lato"/>
                <a:sym typeface="Lato"/>
              </a:rPr>
              <a:t> (or the last commit or tip commit on the current branch)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When we modify a file, we are doing it at working tree level; when we do a git add, we are actually copying the changes from the working tree to the staging area. At the end, when we do a git commit, we finally move the changes from the staging area to a brand new commit, referenced by HEAD, which will become part of our repository history: this is what I mean with the HEAD commit.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46" name="Google Shape;124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607361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can move changes between these areas forward, from the working tree to the HEAD commit, but we can even go backward, undoing changes if we like.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already know how to go forward using git add then git commit; let's take a look at the commands to go backward.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Removing changes from the staging area</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It happens that you add changes to the staging area, then you realize they fit better in a future commit, not in the commit you are composing right now.</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remove those changes to one or more files from the staging area, you can use the git reset HEAD &lt;file&gt; command; get back the shell and follow me.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254" name="Google Shape;1254;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136915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262" name="Google Shape;1262;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890686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Git confirms we unstaged changes. The </a:t>
            </a:r>
            <a:r>
              <a:rPr lang="en-US">
                <a:solidFill>
                  <a:schemeClr val="dk1"/>
                </a:solidFill>
              </a:rPr>
              <a:t>M</a:t>
            </a:r>
            <a:r>
              <a:rPr lang="en-US" b="0" i="0">
                <a:solidFill>
                  <a:schemeClr val="dk1"/>
                </a:solidFill>
                <a:latin typeface="Lato"/>
                <a:ea typeface="Lato"/>
                <a:cs typeface="Lato"/>
                <a:sym typeface="Lato"/>
              </a:rPr>
              <a:t> on the left side means </a:t>
            </a:r>
            <a:r>
              <a:rPr lang="en-US">
                <a:solidFill>
                  <a:schemeClr val="dk1"/>
                </a:solidFill>
              </a:rPr>
              <a:t>Modified</a:t>
            </a:r>
            <a:r>
              <a:rPr lang="en-US" b="0" i="0">
                <a:solidFill>
                  <a:schemeClr val="dk1"/>
                </a:solidFill>
                <a:latin typeface="Lato"/>
                <a:ea typeface="Lato"/>
                <a:cs typeface="Lato"/>
                <a:sym typeface="Lato"/>
              </a:rPr>
              <a:t>; here Git is telling us we have unstaged a modification to a file. If you create a new file and you add it to the staging area, Git knows this is a new file; if you try to unstage it, Git would put an </a:t>
            </a:r>
            <a:r>
              <a:rPr lang="en-US">
                <a:solidFill>
                  <a:schemeClr val="dk1"/>
                </a:solidFill>
              </a:rPr>
              <a:t>A</a:t>
            </a:r>
            <a:r>
              <a:rPr lang="en-US" b="0" i="0">
                <a:solidFill>
                  <a:schemeClr val="dk1"/>
                </a:solidFill>
                <a:latin typeface="Lato"/>
                <a:ea typeface="Lato"/>
                <a:cs typeface="Lato"/>
                <a:sym typeface="Lato"/>
              </a:rPr>
              <a:t> for </a:t>
            </a:r>
            <a:r>
              <a:rPr lang="en-US">
                <a:solidFill>
                  <a:schemeClr val="dk1"/>
                </a:solidFill>
              </a:rPr>
              <a:t>Added</a:t>
            </a:r>
            <a:r>
              <a:rPr lang="en-US" b="0" i="0">
                <a:solidFill>
                  <a:schemeClr val="dk1"/>
                </a:solidFill>
                <a:latin typeface="Lato"/>
                <a:ea typeface="Lato"/>
                <a:cs typeface="Lato"/>
                <a:sym typeface="Lato"/>
              </a:rPr>
              <a:t> in the left, to remember that you just unstaged the addition of a new file. Same if you unstage the deletion of an existing file: on the left would appear a </a:t>
            </a:r>
            <a:r>
              <a:rPr lang="en-US">
                <a:solidFill>
                  <a:schemeClr val="dk1"/>
                </a:solidFill>
              </a:rPr>
              <a:t>D</a:t>
            </a:r>
            <a:r>
              <a:rPr lang="en-US" b="0" i="0">
                <a:solidFill>
                  <a:schemeClr val="dk1"/>
                </a:solidFill>
                <a:latin typeface="Lato"/>
                <a:ea typeface="Lato"/>
                <a:cs typeface="Lato"/>
                <a:sym typeface="Lato"/>
              </a:rPr>
              <a:t> for </a:t>
            </a:r>
            <a:r>
              <a:rPr lang="en-US">
                <a:solidFill>
                  <a:schemeClr val="dk1"/>
                </a:solidFill>
              </a:rPr>
              <a:t>Deleted</a:t>
            </a:r>
            <a:r>
              <a:rPr lang="en-US" b="0" i="0">
                <a:solidFill>
                  <a:schemeClr val="dk1"/>
                </a:solidFill>
                <a:latin typeface="Lato"/>
                <a:ea typeface="Lato"/>
                <a:cs typeface="Lato"/>
                <a:sym typeface="Lato"/>
              </a:rPr>
              <a:t>.</a:t>
            </a:r>
            <a:endParaRPr>
              <a:solidFill>
                <a:schemeClr val="dk1"/>
              </a:solidFill>
            </a:endParaRPr>
          </a:p>
        </p:txBody>
      </p:sp>
      <p:sp>
        <p:nvSpPr>
          <p:cNvPr id="1270" name="Google Shape;1270;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576671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by using </a:t>
            </a:r>
            <a:r>
              <a:rPr lang="en-US">
                <a:solidFill>
                  <a:schemeClr val="dk1"/>
                </a:solidFill>
              </a:rPr>
              <a:t>git status</a:t>
            </a:r>
            <a:r>
              <a:rPr lang="en-US" b="0" i="0">
                <a:solidFill>
                  <a:schemeClr val="dk1"/>
                </a:solidFill>
                <a:latin typeface="Lato"/>
                <a:ea typeface="Lato"/>
                <a:cs typeface="Lato"/>
                <a:sym typeface="Lato"/>
              </a:rPr>
              <a:t> we see that now the staging area is empty, there's nothing staged. We only have some unstaged modification, but what modification? Did the </a:t>
            </a:r>
            <a:r>
              <a:rPr lang="en-US">
                <a:solidFill>
                  <a:schemeClr val="dk1"/>
                </a:solidFill>
              </a:rPr>
              <a:t>git reset HEAD</a:t>
            </a:r>
            <a:r>
              <a:rPr lang="en-US" b="0" i="0">
                <a:solidFill>
                  <a:schemeClr val="dk1"/>
                </a:solidFill>
                <a:latin typeface="Lato"/>
                <a:ea typeface="Lato"/>
                <a:cs typeface="Lato"/>
                <a:sym typeface="Lato"/>
              </a:rPr>
              <a:t> actually delete the onion?</a:t>
            </a:r>
            <a:endParaRPr>
              <a:solidFill>
                <a:schemeClr val="dk1"/>
              </a:solidFill>
            </a:endParaRPr>
          </a:p>
        </p:txBody>
      </p:sp>
      <p:sp>
        <p:nvSpPr>
          <p:cNvPr id="1277" name="Google Shape;1277;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37603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No, fortunately! The </a:t>
            </a:r>
            <a:r>
              <a:rPr lang="en-US">
                <a:solidFill>
                  <a:schemeClr val="dk1"/>
                </a:solidFill>
              </a:rPr>
              <a:t>git reset HEAD</a:t>
            </a:r>
            <a:r>
              <a:rPr lang="en-US" b="0" i="0">
                <a:solidFill>
                  <a:schemeClr val="dk1"/>
                </a:solidFill>
                <a:latin typeface="Lato"/>
                <a:ea typeface="Lato"/>
                <a:cs typeface="Lato"/>
                <a:sym typeface="Lato"/>
              </a:rPr>
              <a:t> command won't destroy your modification; it only moves away them from the staging area, so they will not be part of the next commit.</a:t>
            </a:r>
            <a:endParaRPr>
              <a:solidFill>
                <a:schemeClr val="dk1"/>
              </a:solidFill>
            </a:endParaRPr>
          </a:p>
        </p:txBody>
      </p:sp>
      <p:sp>
        <p:nvSpPr>
          <p:cNvPr id="1285" name="Google Shape;1285;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636028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Now imagine that we completely messed up: the modification we did to the </a:t>
            </a:r>
            <a:r>
              <a:rPr lang="en-US">
                <a:solidFill>
                  <a:schemeClr val="dk1"/>
                </a:solidFill>
              </a:rPr>
              <a:t>shoppingList.txt</a:t>
            </a:r>
            <a:r>
              <a:rPr lang="en-US" b="0" i="0">
                <a:solidFill>
                  <a:schemeClr val="dk1"/>
                </a:solidFill>
                <a:latin typeface="Lato"/>
                <a:ea typeface="Lato"/>
                <a:cs typeface="Lato"/>
                <a:sym typeface="Lato"/>
              </a:rPr>
              <a:t> file is wrong (in fact they are, no tasty fruit salad with onion and garlic), so we need to undo them.</a:t>
            </a:r>
            <a:endParaRPr>
              <a:solidFill>
                <a:schemeClr val="dk1"/>
              </a:solidFill>
            </a:endParaRPr>
          </a:p>
        </p:txBody>
      </p:sp>
      <p:sp>
        <p:nvSpPr>
          <p:cNvPr id="1293" name="Google Shape;1293;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641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572" name="Google Shape;57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249800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it! We actually removed onion and garlic from the shopping list file. But be aware: we lost them! As those modifications were only in the working tree, there's no way to reclaim them, so be careful: git checkout -- is a destructive command, use it carefully.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Other than this, we need to remember that git checkout overwrites even the staging area; as per the preceding figure, working tree and HEAD commit are in direct relationship: changes always go through the staging area. Later we will grasp this concept better while delving into git reset options.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you maybe have noticed here we used git reset and git checkout commands in a different way than we did in the preceding sections, and this is true.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the beginning, this can be a little confusing for the newcomers, because mentally you cannot associate a single command to a single operation as it can be used to do more than one. For example, you cannot say, </a:t>
            </a:r>
            <a:r>
              <a:rPr lang="en-US" b="1" i="0">
                <a:solidFill>
                  <a:schemeClr val="dk1"/>
                </a:solidFill>
                <a:latin typeface="Lato"/>
                <a:ea typeface="Lato"/>
                <a:cs typeface="Lato"/>
                <a:sym typeface="Lato"/>
              </a:rPr>
              <a:t>git checkout is for branch switching</a:t>
            </a:r>
            <a:r>
              <a:rPr lang="en-US" b="0" i="0">
                <a:solidFill>
                  <a:schemeClr val="dk1"/>
                </a:solidFill>
                <a:latin typeface="Lato"/>
                <a:ea typeface="Lato"/>
                <a:cs typeface="Lato"/>
                <a:sym typeface="Lato"/>
              </a:rPr>
              <a:t> (or for commit inspection, going to a detaching HEAD state), as it can be used even to discard changes in a working tree, as we just did.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01" name="Google Shape;1301;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263554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a0d667cf3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it! We actually removed onion and garlic from the shopping list file. But be aware: we lost them! As those modifications were only in the working tree, there's no way to reclaim them, so be careful: git checkout -- is a destructive command, use it carefully.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Other than this, we need to remember that git checkout overwrites even the staging area; as per the preceding figure, working tree and HEAD commit are in direct relationship: changes always go through the staging area. Later we will grasp this concept better while delving into git reset options.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you maybe have noticed here we used git reset and git checkout commands in a different way than we did in the preceding sections, and this is true.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the beginning, this can be a little confusing for the newcomers, because mentally you cannot associate a single command to a single operation as it can be used to do more than one. For example, you cannot say, </a:t>
            </a:r>
            <a:r>
              <a:rPr lang="en-US" b="1" i="0">
                <a:solidFill>
                  <a:schemeClr val="dk1"/>
                </a:solidFill>
                <a:latin typeface="Lato"/>
                <a:ea typeface="Lato"/>
                <a:cs typeface="Lato"/>
                <a:sym typeface="Lato"/>
              </a:rPr>
              <a:t>git checkout is for branch switching</a:t>
            </a:r>
            <a:r>
              <a:rPr lang="en-US" b="0" i="0">
                <a:solidFill>
                  <a:schemeClr val="dk1"/>
                </a:solidFill>
                <a:latin typeface="Lato"/>
                <a:ea typeface="Lato"/>
                <a:cs typeface="Lato"/>
                <a:sym typeface="Lato"/>
              </a:rPr>
              <a:t> (or for commit inspection, going to a detaching HEAD state), as it can be used even to discard changes in a working tree, as we just did.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08" name="Google Shape;1308;g1a0d667cf3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966191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trick you can use to differentiate the two variations for these commands is to take into account that double-dash -- notation. So, you can remember </a:t>
            </a:r>
            <a:r>
              <a:rPr lang="en-US" b="1" i="0">
                <a:solidFill>
                  <a:schemeClr val="dk1"/>
                </a:solidFill>
                <a:latin typeface="Lato"/>
                <a:ea typeface="Lato"/>
                <a:cs typeface="Lato"/>
                <a:sym typeface="Lato"/>
              </a:rPr>
              <a:t>git checkout is for switching branches</a:t>
            </a:r>
            <a:r>
              <a:rPr lang="en-US" b="0" i="0">
                <a:solidFill>
                  <a:schemeClr val="dk1"/>
                </a:solidFill>
                <a:latin typeface="Lato"/>
                <a:ea typeface="Lato"/>
                <a:cs typeface="Lato"/>
                <a:sym typeface="Lato"/>
              </a:rPr>
              <a:t> and </a:t>
            </a:r>
            <a:r>
              <a:rPr lang="en-US" b="1" i="0">
                <a:solidFill>
                  <a:schemeClr val="dk1"/>
                </a:solidFill>
                <a:latin typeface="Lato"/>
                <a:ea typeface="Lato"/>
                <a:cs typeface="Lato"/>
                <a:sym typeface="Lato"/>
              </a:rPr>
              <a:t>git checkout -- is for discarding local changes</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true even for the git reset command; in fact, do a git reset -- &lt;file&gt; is actually the same as doing a git reset HEAD &lt;file&gt;.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be true, the double-dash -- notation is not mandatory; if you do a git checkout &lt;file&gt; or git reset &lt;file&gt; without --, in 99% of cases Git does what you expect. The double-dash is needed when, due to a coincidence, there is a file and a branch with the same name: in that case, Git has to know if you want to deal with branches, for example switching to another one with git checkout, or if you want to manage files. In this situation, the double-dash is the way to tell Git </a:t>
            </a:r>
            <a:r>
              <a:rPr lang="en-US" b="1" i="0">
                <a:solidFill>
                  <a:schemeClr val="dk1"/>
                </a:solidFill>
                <a:latin typeface="Lato"/>
                <a:ea typeface="Lato"/>
                <a:cs typeface="Lato"/>
                <a:sym typeface="Lato"/>
              </a:rPr>
              <a:t>I want to handle files, not branches</a:t>
            </a:r>
            <a:r>
              <a:rPr lang="en-US" b="0" i="0">
                <a:solidFill>
                  <a:schemeClr val="dk1"/>
                </a:solidFill>
                <a:latin typeface="Lato"/>
                <a:ea typeface="Lato"/>
                <a:cs typeface="Lato"/>
                <a:sym typeface="Lato"/>
              </a:rPr>
              <a: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16" name="Google Shape;1316;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5083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Git explicitly says that there's an </a:t>
            </a:r>
            <a:r>
              <a:rPr lang="en-US" b="1" i="0">
                <a:solidFill>
                  <a:schemeClr val="dk1"/>
                </a:solidFill>
                <a:latin typeface="Lato"/>
                <a:ea typeface="Lato"/>
                <a:cs typeface="Lato"/>
                <a:sym typeface="Lato"/>
              </a:rPr>
              <a:t>untracked</a:t>
            </a:r>
            <a:r>
              <a:rPr lang="en-US" b="0" i="0">
                <a:solidFill>
                  <a:schemeClr val="dk1"/>
                </a:solidFill>
                <a:latin typeface="Lato"/>
                <a:ea typeface="Lato"/>
                <a:cs typeface="Lato"/>
                <a:sym typeface="Lato"/>
              </a:rPr>
              <a:t> file; an untracked file is basically a new file Git has never seen before.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When you add it, it becomes a </a:t>
            </a:r>
            <a:r>
              <a:rPr lang="en-US" b="1" i="0">
                <a:solidFill>
                  <a:schemeClr val="dk1"/>
                </a:solidFill>
                <a:latin typeface="Lato"/>
                <a:ea typeface="Lato"/>
                <a:cs typeface="Lato"/>
                <a:sym typeface="Lato"/>
              </a:rPr>
              <a:t>tracked</a:t>
            </a:r>
            <a:r>
              <a:rPr lang="en-US" b="0" i="0">
                <a:solidFill>
                  <a:schemeClr val="dk1"/>
                </a:solidFill>
                <a:latin typeface="Lato"/>
                <a:ea typeface="Lato"/>
                <a:cs typeface="Lato"/>
                <a:sym typeface="Lato"/>
              </a:rPr>
              <a:t> file.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If you commit the file, then it goes in an </a:t>
            </a:r>
            <a:r>
              <a:rPr lang="en-US" b="1" i="0">
                <a:solidFill>
                  <a:schemeClr val="dk1"/>
                </a:solidFill>
                <a:latin typeface="Lato"/>
                <a:ea typeface="Lato"/>
                <a:cs typeface="Lato"/>
                <a:sym typeface="Lato"/>
              </a:rPr>
              <a:t>unmodified</a:t>
            </a:r>
            <a:r>
              <a:rPr lang="en-US" b="0" i="0">
                <a:solidFill>
                  <a:schemeClr val="dk1"/>
                </a:solidFill>
                <a:latin typeface="Lato"/>
                <a:ea typeface="Lato"/>
                <a:cs typeface="Lato"/>
                <a:sym typeface="Lato"/>
              </a:rPr>
              <a:t> state; this means Git knows it, and the current version of the file in the working tree is the same as the one in the HEAD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If you make some changes, the file goes to a </a:t>
            </a:r>
            <a:r>
              <a:rPr lang="en-US" b="1" i="0">
                <a:solidFill>
                  <a:schemeClr val="dk1"/>
                </a:solidFill>
                <a:latin typeface="Lato"/>
                <a:ea typeface="Lato"/>
                <a:cs typeface="Lato"/>
                <a:sym typeface="Lato"/>
              </a:rPr>
              <a:t>modified</a:t>
            </a:r>
            <a:r>
              <a:rPr lang="en-US" b="0" i="0">
                <a:solidFill>
                  <a:schemeClr val="dk1"/>
                </a:solidFill>
                <a:latin typeface="Lato"/>
                <a:ea typeface="Lato"/>
                <a:cs typeface="Lato"/>
                <a:sym typeface="Lato"/>
              </a:rPr>
              <a:t> state.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Adding a modified file to the staging area makes it a </a:t>
            </a:r>
            <a:r>
              <a:rPr lang="en-US" b="1" i="0">
                <a:solidFill>
                  <a:schemeClr val="dk1"/>
                </a:solidFill>
                <a:latin typeface="Lato"/>
                <a:ea typeface="Lato"/>
                <a:cs typeface="Lato"/>
                <a:sym typeface="Lato"/>
              </a:rPr>
              <a:t>staged</a:t>
            </a:r>
            <a:r>
              <a:rPr lang="en-US" b="0" i="0">
                <a:solidFill>
                  <a:schemeClr val="dk1"/>
                </a:solidFill>
                <a:latin typeface="Lato"/>
                <a:ea typeface="Lato"/>
                <a:cs typeface="Lato"/>
                <a:sym typeface="Lato"/>
              </a:rPr>
              <a:t> file.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24" name="Google Shape;132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561974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Knowing this terminology is important to better understand Git messages, and it helps me and you to go smoothly while talking about files in a Git repository.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it's time to go a little bit deep with git reset and git checkout commands.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32" name="Google Shape;1332;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958274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This allows us to discard all the latest changes and go back to the latest commit on </a:t>
            </a:r>
            <a:r>
              <a:rPr lang="en-US">
                <a:solidFill>
                  <a:schemeClr val="dk1"/>
                </a:solidFill>
              </a:rPr>
              <a:t>master</a:t>
            </a:r>
            <a:r>
              <a:rPr lang="en-US" b="0" i="0">
                <a:solidFill>
                  <a:schemeClr val="dk1"/>
                </a:solidFill>
                <a:latin typeface="Lato"/>
                <a:ea typeface="Lato"/>
                <a:cs typeface="Lato"/>
                <a:sym typeface="Lato"/>
              </a:rPr>
              <a:t>, cleaning up even the staging area.</a:t>
            </a:r>
            <a:endParaRPr>
              <a:solidFill>
                <a:schemeClr val="dk1"/>
              </a:solidFill>
            </a:endParaRPr>
          </a:p>
        </p:txBody>
      </p:sp>
      <p:sp>
        <p:nvSpPr>
          <p:cNvPr id="1340" name="Google Shape;1340;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12573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347" name="Google Shape;1347;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849090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Okay, Git has an objection. </a:t>
            </a:r>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It says the branch is not fully merged, in other words, if you delete it, the commit within it will be lost. </a:t>
            </a:r>
            <a:endParaRPr/>
          </a:p>
          <a:p>
            <a:pPr marL="158750" lvl="0" indent="0" algn="l" rtl="0">
              <a:lnSpc>
                <a:spcPct val="100000"/>
              </a:lnSpc>
              <a:spcBef>
                <a:spcPts val="0"/>
              </a:spcBef>
              <a:spcAft>
                <a:spcPts val="0"/>
              </a:spcAft>
              <a:buSzPts val="1100"/>
              <a:buNone/>
            </a:pPr>
            <a:endParaRPr/>
          </a:p>
        </p:txBody>
      </p:sp>
      <p:sp>
        <p:nvSpPr>
          <p:cNvPr id="1354" name="Google Shape;1354;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890204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what happened?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 took the tip commit in the melons branch, analyzed it, and then rebuilt the snapshot the commit represents into our working tree. It basically copied all those files and folders into the staging area and then into the working tree.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Remember that git checkout can destroy changes in your working tree; in fact, if you have some local modification Git will block you.</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62" name="Google Shape;1362;p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696378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you cannot switch branch if you are not in a clean state.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please remove the potato from the shopping list file, by an editor or by Git (I leave this to you as an exercise).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Git reset can be hard, soft, or mixed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Finally, you will see what git reset --hard means, and what are the other reset options that we have.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70" name="Google Shape;1370;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766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First of all, take a look at the second line, where Git says something like </a:t>
            </a:r>
            <a:r>
              <a:rPr lang="en-US" b="1" i="0">
                <a:solidFill>
                  <a:schemeClr val="dk1"/>
                </a:solidFill>
                <a:latin typeface="Lato"/>
                <a:ea typeface="Lato"/>
                <a:cs typeface="Lato"/>
                <a:sym typeface="Lato"/>
              </a:rPr>
              <a:t>root commit</a:t>
            </a:r>
            <a:r>
              <a:rPr lang="en-US" b="0" i="0">
                <a:solidFill>
                  <a:schemeClr val="dk1"/>
                </a:solidFill>
                <a:latin typeface="Lato"/>
                <a:ea typeface="Lato"/>
                <a:cs typeface="Lato"/>
                <a:sym typeface="Lato"/>
              </a:rPr>
              <a:t>; this means this is </a:t>
            </a:r>
            <a:r>
              <a:rPr lang="en-US" b="1" i="0">
                <a:solidFill>
                  <a:schemeClr val="dk1"/>
                </a:solidFill>
                <a:latin typeface="Lato"/>
                <a:ea typeface="Lato"/>
                <a:cs typeface="Lato"/>
                <a:sym typeface="Lato"/>
              </a:rPr>
              <a:t>the first commit</a:t>
            </a:r>
            <a:r>
              <a:rPr lang="en-US" b="0" i="0">
                <a:solidFill>
                  <a:schemeClr val="dk1"/>
                </a:solidFill>
                <a:latin typeface="Lato"/>
                <a:ea typeface="Lato"/>
                <a:cs typeface="Lato"/>
                <a:sym typeface="Lato"/>
              </a:rPr>
              <a:t> of your repository, and this is like a root in a tree (or a root on a disk partition; maybe you nerds will understand this better). Later we will come back to this concept.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Then, Git shows a message that says: "</a:t>
            </a:r>
            <a:r>
              <a:rPr lang="en-US" b="1" i="0">
                <a:solidFill>
                  <a:schemeClr val="dk1"/>
                </a:solidFill>
                <a:latin typeface="Lato"/>
                <a:ea typeface="Lato"/>
                <a:cs typeface="Lato"/>
                <a:sym typeface="Lato"/>
              </a:rPr>
              <a:t>You didn't set a global username and email; I used ones I found configured in your system, but if you don't like it, you can go back and remake your commit with another pair of data</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 prefer not to set up a global username and password in Git, as I usually work on different repositories using different usernames and emails; if I don't pay attention, I end up doing a job commit with my hobby profile or vice versa, and this is annoying. So, I prefer setting up usernames and emails per repository; in Git, you can set up your config variables at three levels: </a:t>
            </a:r>
            <a:r>
              <a:rPr lang="en-US" b="1" i="0">
                <a:solidFill>
                  <a:schemeClr val="dk1"/>
                </a:solidFill>
                <a:latin typeface="Lato"/>
                <a:ea typeface="Lato"/>
                <a:cs typeface="Lato"/>
                <a:sym typeface="Lato"/>
              </a:rPr>
              <a:t>repository</a:t>
            </a:r>
            <a:r>
              <a:rPr lang="en-US" b="0" i="0">
                <a:solidFill>
                  <a:schemeClr val="dk1"/>
                </a:solidFill>
                <a:latin typeface="Lato"/>
                <a:ea typeface="Lato"/>
                <a:cs typeface="Lato"/>
                <a:sym typeface="Lato"/>
              </a:rPr>
              <a:t> (with the --local option, the default one), </a:t>
            </a:r>
            <a:r>
              <a:rPr lang="en-US" b="1" i="0">
                <a:solidFill>
                  <a:schemeClr val="dk1"/>
                </a:solidFill>
                <a:latin typeface="Lato"/>
                <a:ea typeface="Lato"/>
                <a:cs typeface="Lato"/>
                <a:sym typeface="Lato"/>
              </a:rPr>
              <a:t>user</a:t>
            </a:r>
            <a:r>
              <a:rPr lang="en-US" b="0" i="0">
                <a:solidFill>
                  <a:schemeClr val="dk1"/>
                </a:solidFill>
                <a:latin typeface="Lato"/>
                <a:ea typeface="Lato"/>
                <a:cs typeface="Lato"/>
                <a:sym typeface="Lato"/>
              </a:rPr>
              <a:t> (with the --global option), and </a:t>
            </a:r>
            <a:r>
              <a:rPr lang="en-US" b="1" i="0">
                <a:solidFill>
                  <a:schemeClr val="dk1"/>
                </a:solidFill>
                <a:latin typeface="Lato"/>
                <a:ea typeface="Lato"/>
                <a:cs typeface="Lato"/>
                <a:sym typeface="Lato"/>
              </a:rPr>
              <a:t>system-wide</a:t>
            </a:r>
            <a:r>
              <a:rPr lang="en-US" b="0" i="0">
                <a:solidFill>
                  <a:schemeClr val="dk1"/>
                </a:solidFill>
                <a:latin typeface="Lato"/>
                <a:ea typeface="Lato"/>
                <a:cs typeface="Lato"/>
                <a:sym typeface="Lato"/>
              </a:rPr>
              <a:t> (with the --system option). Later we will learn something more about configuration, but this is what you need for now to go on with.</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580" name="Google Shape;58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03762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this is the content of the shoppingList.txt file in this commit:</a:t>
            </a:r>
            <a:endParaRPr>
              <a:solidFill>
                <a:schemeClr val="dk1"/>
              </a:solidFill>
            </a:endParaRPr>
          </a:p>
          <a:p>
            <a:pPr marL="158750" lvl="0" indent="0" algn="l" rtl="0">
              <a:lnSpc>
                <a:spcPct val="100000"/>
              </a:lnSpc>
              <a:spcBef>
                <a:spcPts val="0"/>
              </a:spcBef>
              <a:spcAft>
                <a:spcPts val="0"/>
              </a:spcAft>
              <a:buSzPts val="1100"/>
              <a:buNone/>
            </a:pP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Clr>
                <a:schemeClr val="dk1"/>
              </a:buClr>
              <a:buSzPts val="1100"/>
              <a:buFont typeface="Arial"/>
              <a:buNone/>
            </a:pPr>
            <a:r>
              <a:rPr lang="en-US" b="1">
                <a:solidFill>
                  <a:schemeClr val="dk1"/>
                </a:solidFill>
                <a:latin typeface="Lato"/>
                <a:ea typeface="Lato"/>
                <a:cs typeface="Lato"/>
                <a:sym typeface="Lato"/>
              </a:rPr>
              <a:t>[33] ~/grocery ((0e8b5cf...))</a:t>
            </a: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Clr>
                <a:schemeClr val="dk1"/>
              </a:buClr>
              <a:buSzPts val="1100"/>
              <a:buFont typeface="Arial"/>
              <a:buNone/>
            </a:pPr>
            <a:r>
              <a:rPr lang="en-US" b="1">
                <a:solidFill>
                  <a:schemeClr val="dk1"/>
                </a:solidFill>
                <a:latin typeface="Lato"/>
                <a:ea typeface="Lato"/>
                <a:cs typeface="Lato"/>
                <a:sym typeface="Lato"/>
              </a:rPr>
              <a:t>$ cat shoppingList.txt</a:t>
            </a: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Clr>
                <a:schemeClr val="dk1"/>
              </a:buClr>
              <a:buSzPts val="1100"/>
              <a:buFont typeface="Arial"/>
              <a:buNone/>
            </a:pPr>
            <a:r>
              <a:rPr lang="en-US" b="1">
                <a:solidFill>
                  <a:schemeClr val="dk1"/>
                </a:solidFill>
                <a:latin typeface="Lato"/>
                <a:ea typeface="Lato"/>
                <a:cs typeface="Lato"/>
                <a:sym typeface="Lato"/>
              </a:rPr>
              <a:t>banana</a:t>
            </a: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Clr>
                <a:schemeClr val="dk1"/>
              </a:buClr>
              <a:buSzPts val="1100"/>
              <a:buFont typeface="Arial"/>
              <a:buNone/>
            </a:pPr>
            <a:r>
              <a:rPr lang="en-US" b="1">
                <a:solidFill>
                  <a:schemeClr val="dk1"/>
                </a:solidFill>
                <a:latin typeface="Lato"/>
                <a:ea typeface="Lato"/>
                <a:cs typeface="Lato"/>
                <a:sym typeface="Lato"/>
              </a:rPr>
              <a:t>apple</a:t>
            </a: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Clr>
                <a:schemeClr val="dk1"/>
              </a:buClr>
              <a:buSzPts val="1100"/>
              <a:buFont typeface="Arial"/>
              <a:buNone/>
            </a:pPr>
            <a:r>
              <a:rPr lang="en-US" b="1">
                <a:solidFill>
                  <a:schemeClr val="dk1"/>
                </a:solidFill>
                <a:latin typeface="Lato"/>
                <a:ea typeface="Lato"/>
                <a:cs typeface="Lato"/>
                <a:sym typeface="Lato"/>
              </a:rPr>
              <a:t>orange</a:t>
            </a: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SzPts val="1100"/>
              <a:buNone/>
            </a:pPr>
            <a:endParaRPr b="1">
              <a:solidFill>
                <a:schemeClr val="dk1"/>
              </a:solidFill>
              <a:latin typeface="Lato"/>
              <a:ea typeface="Lato"/>
              <a:cs typeface="Lato"/>
              <a:sym typeface="Lato"/>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378" name="Google Shape;1378;p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70816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386" name="Google Shape;1386;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700993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394" name="Google Shape;1394;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746394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we have a </a:t>
            </a:r>
            <a:r>
              <a:rPr lang="en-US">
                <a:solidFill>
                  <a:schemeClr val="dk1"/>
                </a:solidFill>
              </a:rPr>
              <a:t>HEAD</a:t>
            </a:r>
            <a:r>
              <a:rPr lang="en-US" b="0" i="0">
                <a:solidFill>
                  <a:schemeClr val="dk1"/>
                </a:solidFill>
                <a:latin typeface="Lato"/>
                <a:ea typeface="Lato"/>
                <a:cs typeface="Lato"/>
                <a:sym typeface="Lato"/>
              </a:rPr>
              <a:t> commit with only fruits, and then a staging area with an onion more and working tree with a garlic more.</a:t>
            </a:r>
            <a:endParaRPr>
              <a:solidFill>
                <a:schemeClr val="dk1"/>
              </a:solidFill>
            </a:endParaRPr>
          </a:p>
        </p:txBody>
      </p:sp>
      <p:sp>
        <p:nvSpPr>
          <p:cNvPr id="1402" name="Google Shape;1402;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096218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What did Git do? It basically moved the HEAD reference to the last commit in the master branch, the 603b9d1. Small break: note as when in detached HEAD state, even if you reset to a commit with a branch label, Git continues to reference directly the commit, not the branch.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having done this, now the differences between the HEAD commit and staging area are those we see in the output: the peach that was part of the shoppingList.txt file in the HEAD commit is not part of the currently staged shoppingList.txt file, so Git marks a peach text line in red with a preceding minus, to tell you </a:t>
            </a:r>
            <a:r>
              <a:rPr lang="en-US" b="1" i="0">
                <a:solidFill>
                  <a:schemeClr val="dk1"/>
                </a:solidFill>
                <a:latin typeface="Lato"/>
                <a:ea typeface="Lato"/>
                <a:cs typeface="Lato"/>
                <a:sym typeface="Lato"/>
              </a:rPr>
              <a:t>actually this line has been deleted</a:t>
            </a:r>
            <a:r>
              <a:rPr lang="en-US" b="0" i="0">
                <a:solidFill>
                  <a:schemeClr val="dk1"/>
                </a:solidFill>
                <a:latin typeface="Lato"/>
                <a:ea typeface="Lato"/>
                <a:cs typeface="Lato"/>
                <a:sym typeface="Lato"/>
              </a:rPr>
              <a:t>, while the onion one has been added.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410" name="Google Shape;1410;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715570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this case, Git even notes that two new lines have been added, onion and garlic.</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soft-reset technique can help you quickly compare changes between two commits, as it only overwrites the HEAD commit area.</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418" name="Google Shape;1418;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326556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426" name="Google Shape;1426;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280273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a0d667cf38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
        <p:nvSpPr>
          <p:cNvPr id="1433" name="Google Shape;1433;g1a0d667cf3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907126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This mixed-reset technique can be useful, for example, to clean up all the staged changes in one shot, with a simple </a:t>
            </a:r>
            <a:r>
              <a:rPr lang="en-US">
                <a:solidFill>
                  <a:schemeClr val="dk1"/>
                </a:solidFill>
              </a:rPr>
              <a:t>git reset HEAD</a:t>
            </a:r>
            <a:endParaRPr>
              <a:solidFill>
                <a:schemeClr val="dk1"/>
              </a:solidFill>
            </a:endParaRPr>
          </a:p>
        </p:txBody>
      </p:sp>
      <p:sp>
        <p:nvSpPr>
          <p:cNvPr id="1440" name="Google Shape;1440;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549630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1448" name="Google Shape;1448;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2837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sz="1100" b="0" i="0" u="none" strike="noStrike" cap="none">
                <a:solidFill>
                  <a:schemeClr val="dk1"/>
                </a:solidFill>
                <a:latin typeface="Arial"/>
                <a:ea typeface="Arial"/>
                <a:cs typeface="Arial"/>
                <a:sym typeface="Arial"/>
              </a:rPr>
              <a:t>Amending a commit is a way to redo the last commit and fix up some little mistakes, such as adding a forgotten file, changing the message or the author</a:t>
            </a:r>
            <a:endParaRPr b="0" i="0">
              <a:solidFill>
                <a:schemeClr val="dk1"/>
              </a:solidFill>
              <a:latin typeface="Lato"/>
              <a:ea typeface="Lato"/>
              <a:cs typeface="Lato"/>
              <a:sym typeface="Lato"/>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I didn't specify the config level, these parameters will be set at </a:t>
            </a:r>
            <a:r>
              <a:rPr lang="en-US" b="1" i="0">
                <a:solidFill>
                  <a:schemeClr val="dk1"/>
                </a:solidFill>
                <a:latin typeface="Lato"/>
                <a:ea typeface="Lato"/>
                <a:cs typeface="Lato"/>
                <a:sym typeface="Lato"/>
              </a:rPr>
              <a:t>repository level</a:t>
            </a:r>
            <a:r>
              <a:rPr lang="en-US" b="0" i="0">
                <a:solidFill>
                  <a:schemeClr val="dk1"/>
                </a:solidFill>
                <a:latin typeface="Lato"/>
                <a:ea typeface="Lato"/>
                <a:cs typeface="Lato"/>
                <a:sym typeface="Lato"/>
              </a:rPr>
              <a:t> (the same as --local); from now on, all the commits I will do in this repository will be signed by "Ferdinando Santacroce", with the ferdinando.santacroce@gmail.com email (now you know how to get in touch with me, just in case).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it's time to type this command, git commit --amend --reset-author. When amending a commit this way, Git opens the default editor to let you change even the commit message, if you like; as we have seen in lesson</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 1</a:t>
            </a:r>
            <a:r>
              <a:rPr lang="en-US" b="0" i="0">
                <a:solidFill>
                  <a:schemeClr val="dk1"/>
                </a:solidFill>
                <a:latin typeface="Lato"/>
                <a:ea typeface="Lato"/>
                <a:cs typeface="Lato"/>
                <a:sym typeface="Lato"/>
              </a:rPr>
              <a:t>, </a:t>
            </a:r>
            <a:r>
              <a:rPr lang="en-US" b="1" i="0">
                <a:solidFill>
                  <a:schemeClr val="dk1"/>
                </a:solidFill>
                <a:latin typeface="Lato"/>
                <a:ea typeface="Lato"/>
                <a:cs typeface="Lato"/>
                <a:sym typeface="Lato"/>
              </a:rPr>
              <a:t>Getting Started with Git</a:t>
            </a:r>
            <a:r>
              <a:rPr lang="en-US" b="0" i="0">
                <a:solidFill>
                  <a:schemeClr val="dk1"/>
                </a:solidFill>
                <a:latin typeface="Lato"/>
                <a:ea typeface="Lato"/>
                <a:cs typeface="Lato"/>
                <a:sym typeface="Lato"/>
              </a:rPr>
              <a:t>, in Windows the default editor is </a:t>
            </a:r>
            <a:r>
              <a:rPr lang="en-US" b="1" i="0">
                <a:solidFill>
                  <a:schemeClr val="dk1"/>
                </a:solidFill>
                <a:latin typeface="Lato"/>
                <a:ea typeface="Lato"/>
                <a:cs typeface="Lato"/>
                <a:sym typeface="Lato"/>
              </a:rPr>
              <a:t>Vim</a:t>
            </a:r>
            <a:r>
              <a:rPr lang="en-US" b="0" i="0">
                <a:solidFill>
                  <a:schemeClr val="dk1"/>
                </a:solidFill>
                <a:latin typeface="Lato"/>
                <a:ea typeface="Lato"/>
                <a:cs typeface="Lato"/>
                <a:sym typeface="Lato"/>
              </a:rPr>
              <a: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587" name="Google Shape;58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733252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marR="0" lvl="0" indent="-29845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Lato"/>
                <a:ea typeface="Lato"/>
                <a:cs typeface="Lato"/>
                <a:sym typeface="Lato"/>
              </a:rPr>
              <a:t>In fact, now there are no differences at any level.</a:t>
            </a:r>
            <a:endParaRPr>
              <a:solidFill>
                <a:schemeClr val="dk1"/>
              </a:solidFill>
            </a:endParaRPr>
          </a:p>
          <a:p>
            <a:pPr marL="457200" marR="0" lvl="0" indent="-29845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Lato"/>
                <a:ea typeface="Lato"/>
                <a:cs typeface="Lato"/>
                <a:sym typeface="Lato"/>
              </a:rPr>
              <a:t>This hard-reset technique is used to completely discard all the changes we did, with a git reset --hard HEAD command, as we did in our previous experiments.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1455" name="Google Shape;1455;p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435820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0"/>
        <p:cNvGrpSpPr/>
        <p:nvPr/>
      </p:nvGrpSpPr>
      <p:grpSpPr>
        <a:xfrm>
          <a:off x="0" y="0"/>
          <a:ext cx="0" cy="0"/>
          <a:chOff x="0" y="0"/>
          <a:chExt cx="0" cy="0"/>
        </a:xfrm>
      </p:grpSpPr>
      <p:sp>
        <p:nvSpPr>
          <p:cNvPr id="3251" name="Google Shape;3251;p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52" name="Google Shape;3252;p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860459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p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260" name="Google Shape;3260;p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266861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5"/>
        <p:cNvGrpSpPr/>
        <p:nvPr/>
      </p:nvGrpSpPr>
      <p:grpSpPr>
        <a:xfrm>
          <a:off x="0" y="0"/>
          <a:ext cx="0" cy="0"/>
          <a:chOff x="0" y="0"/>
          <a:chExt cx="0" cy="0"/>
        </a:xfrm>
      </p:grpSpPr>
      <p:sp>
        <p:nvSpPr>
          <p:cNvPr id="3266" name="Google Shape;3266;p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9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The first file to create (and add and commit) is probably a ReadMe file, either as plain text or with Markdown, describing the project.</a:t>
            </a:r>
            <a:endParaRPr/>
          </a:p>
          <a:p>
            <a:pPr marL="342900" marR="0" lvl="0" indent="-201930" algn="l" rtl="0">
              <a:lnSpc>
                <a:spcPct val="90000"/>
              </a:lnSpc>
              <a:spcBef>
                <a:spcPts val="0"/>
              </a:spcBef>
              <a:spcAft>
                <a:spcPts val="0"/>
              </a:spcAft>
              <a:buClr>
                <a:srgbClr val="000000"/>
              </a:buClr>
              <a:buSzPts val="2220"/>
              <a:buFont typeface="Arial"/>
              <a:buNone/>
            </a:pPr>
            <a:endParaRPr sz="222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Markdown allows you to add a bit of text markup, like hyperlinks, bold/italics, or to indicate code with a monospace font. Markdown is easily converted to html for viewing in a web browser, and GitHub will do this for you automatically.</a:t>
            </a:r>
            <a:endParaRPr sz="2220" b="0" i="0" u="none" strike="noStrike" cap="none">
              <a:solidFill>
                <a:srgbClr val="ED7D3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17"/>
              <a:buFont typeface="Arial"/>
              <a:buNone/>
            </a:pPr>
            <a:endParaRPr sz="1017"/>
          </a:p>
        </p:txBody>
      </p:sp>
      <p:sp>
        <p:nvSpPr>
          <p:cNvPr id="3267" name="Google Shape;3267;p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357616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p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275" name="Google Shape;3275;p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968463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0"/>
        <p:cNvGrpSpPr/>
        <p:nvPr/>
      </p:nvGrpSpPr>
      <p:grpSpPr>
        <a:xfrm>
          <a:off x="0" y="0"/>
          <a:ext cx="0" cy="0"/>
          <a:chOff x="0" y="0"/>
          <a:chExt cx="0" cy="0"/>
        </a:xfrm>
      </p:grpSpPr>
      <p:sp>
        <p:nvSpPr>
          <p:cNvPr id="3281" name="Google Shape;3281;p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282" name="Google Shape;3282;p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42780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p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9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But I use git@github.com:username/new_repo rather than https://github.com/username/new_repo, as the former is for use with ssh (if you set up ssh as I mentioned in “Your first time”, then you won’t have to type your password every time you push things to github). If you use the latter construction, you’ll have to type your github password every time you push to github.</a:t>
            </a:r>
            <a:endParaRPr sz="2220" b="0" i="0" u="none" strike="noStrike" cap="none">
              <a:solidFill>
                <a:srgbClr val="ED7D3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17"/>
              <a:buFont typeface="Arial"/>
              <a:buNone/>
            </a:pPr>
            <a:endParaRPr sz="1017"/>
          </a:p>
        </p:txBody>
      </p:sp>
      <p:sp>
        <p:nvSpPr>
          <p:cNvPr id="3289" name="Google Shape;3289;p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59249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4"/>
        <p:cNvGrpSpPr/>
        <p:nvPr/>
      </p:nvGrpSpPr>
      <p:grpSpPr>
        <a:xfrm>
          <a:off x="0" y="0"/>
          <a:ext cx="0" cy="0"/>
          <a:chOff x="0" y="0"/>
          <a:chExt cx="0" cy="0"/>
        </a:xfrm>
      </p:grpSpPr>
      <p:sp>
        <p:nvSpPr>
          <p:cNvPr id="3295" name="Google Shape;3295;p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6" name="Google Shape;3296;p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196545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p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292929"/>
                </a:solidFill>
                <a:latin typeface="Source Serif Pro"/>
                <a:ea typeface="Source Serif Pro"/>
                <a:cs typeface="Source Serif Pro"/>
                <a:sym typeface="Source Serif Pro"/>
              </a:rPr>
              <a:t>I assume you are working on a branch alone to avoid messing around with your teammates’ work. Remember: shared branches are usually very hard to maintain.</a:t>
            </a:r>
            <a:endParaRPr/>
          </a:p>
        </p:txBody>
      </p:sp>
      <p:sp>
        <p:nvSpPr>
          <p:cNvPr id="3304" name="Google Shape;3304;p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162261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p4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But that’s just not good for your history (it’s just a change on a change you already did). The best case scenario here is to have both changes in a </a:t>
            </a:r>
            <a:r>
              <a:rPr lang="en-US" b="1" i="0">
                <a:solidFill>
                  <a:srgbClr val="292929"/>
                </a:solidFill>
                <a:latin typeface="Source Serif Pro"/>
                <a:ea typeface="Source Serif Pro"/>
                <a:cs typeface="Source Serif Pro"/>
                <a:sym typeface="Source Serif Pro"/>
              </a:rPr>
              <a:t>single</a:t>
            </a:r>
            <a:r>
              <a:rPr lang="en-US" b="0" i="0">
                <a:solidFill>
                  <a:srgbClr val="292929"/>
                </a:solidFill>
                <a:latin typeface="Source Serif Pro"/>
                <a:ea typeface="Source Serif Pro"/>
                <a:cs typeface="Source Serif Pro"/>
                <a:sym typeface="Source Serif Pro"/>
              </a:rPr>
              <a:t> commit.</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And you can achieve that with the simply amazing </a:t>
            </a:r>
            <a:r>
              <a:rPr lang="en-US" b="1" i="0">
                <a:solidFill>
                  <a:srgbClr val="292929"/>
                </a:solidFill>
                <a:latin typeface="Source Serif Pro"/>
                <a:ea typeface="Source Serif Pro"/>
                <a:cs typeface="Source Serif Pro"/>
                <a:sym typeface="Source Serif Pro"/>
              </a:rPr>
              <a:t>amend</a:t>
            </a:r>
            <a:r>
              <a:rPr lang="en-US" b="0" i="0">
                <a:solidFill>
                  <a:srgbClr val="292929"/>
                </a:solidFill>
                <a:latin typeface="Source Serif Pro"/>
                <a:ea typeface="Source Serif Pro"/>
                <a:cs typeface="Source Serif Pro"/>
                <a:sym typeface="Source Serif Pro"/>
              </a:rPr>
              <a:t> command!</a:t>
            </a:r>
            <a:endParaRPr/>
          </a:p>
          <a:p>
            <a:pPr marL="457200" lvl="0" indent="-298450" algn="l" rtl="0">
              <a:lnSpc>
                <a:spcPct val="100000"/>
              </a:lnSpc>
              <a:spcBef>
                <a:spcPts val="0"/>
              </a:spcBef>
              <a:spcAft>
                <a:spcPts val="0"/>
              </a:spcAft>
              <a:buSzPts val="1100"/>
              <a:buChar char="●"/>
            </a:pPr>
            <a:r>
              <a:rPr lang="en-US" b="1" i="0">
                <a:solidFill>
                  <a:srgbClr val="292929"/>
                </a:solidFill>
                <a:latin typeface="Source Serif Pro"/>
                <a:ea typeface="Source Serif Pro"/>
                <a:cs typeface="Source Serif Pro"/>
                <a:sym typeface="Source Serif Pro"/>
              </a:rPr>
              <a:t>Just remember: do not commit any of the changes you want to add to your last commit before doing these steps!</a:t>
            </a:r>
            <a:endParaRPr b="0" i="0">
              <a:solidFill>
                <a:srgbClr val="292929"/>
              </a:solidFill>
              <a:latin typeface="Source Serif Pro"/>
              <a:ea typeface="Source Serif Pro"/>
              <a:cs typeface="Source Serif Pro"/>
              <a:sym typeface="Source Serif Pro"/>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311" name="Google Shape;3311;p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6920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now I have a commit with the right author and email.</a:t>
            </a:r>
            <a:endParaRPr>
              <a:solidFill>
                <a:schemeClr val="dk1"/>
              </a:solidFill>
            </a:endParaRPr>
          </a:p>
        </p:txBody>
      </p:sp>
      <p:sp>
        <p:nvSpPr>
          <p:cNvPr id="595" name="Google Shape;59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803975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p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18" name="Google Shape;3318;p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38244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4"/>
        <p:cNvGrpSpPr/>
        <p:nvPr/>
      </p:nvGrpSpPr>
      <p:grpSpPr>
        <a:xfrm>
          <a:off x="0" y="0"/>
          <a:ext cx="0" cy="0"/>
          <a:chOff x="0" y="0"/>
          <a:chExt cx="0" cy="0"/>
        </a:xfrm>
      </p:grpSpPr>
      <p:sp>
        <p:nvSpPr>
          <p:cNvPr id="3325" name="Google Shape;3325;p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292929"/>
                </a:solidFill>
                <a:latin typeface="Source Serif Pro"/>
                <a:ea typeface="Source Serif Pro"/>
                <a:cs typeface="Source Serif Pro"/>
                <a:sym typeface="Source Serif Pro"/>
              </a:rPr>
              <a:t>After executing the command, this file will show up (probably on vi/vim. check </a:t>
            </a:r>
            <a:r>
              <a:rPr lang="en-US" b="0" i="0" u="sng">
                <a:solidFill>
                  <a:schemeClr val="hlink"/>
                </a:solidFill>
                <a:latin typeface="Source Serif Pro"/>
                <a:ea typeface="Source Serif Pro"/>
                <a:cs typeface="Source Serif Pro"/>
                <a:sym typeface="Source Serif Pro"/>
                <a:hlinkClick r:id="rId3"/>
              </a:rPr>
              <a:t>this cheatsheet</a:t>
            </a:r>
            <a:r>
              <a:rPr lang="en-US" b="0" i="0">
                <a:solidFill>
                  <a:srgbClr val="292929"/>
                </a:solidFill>
                <a:latin typeface="Source Serif Pro"/>
                <a:ea typeface="Source Serif Pro"/>
                <a:cs typeface="Source Serif Pro"/>
                <a:sym typeface="Source Serif Pro"/>
              </a:rPr>
              <a:t> if you don't know how to use it):</a:t>
            </a:r>
            <a:endParaRPr/>
          </a:p>
          <a:p>
            <a:pPr marL="0" marR="0" lvl="0" indent="0" algn="l" rtl="0">
              <a:lnSpc>
                <a:spcPct val="100000"/>
              </a:lnSpc>
              <a:spcBef>
                <a:spcPts val="0"/>
              </a:spcBef>
              <a:spcAft>
                <a:spcPts val="0"/>
              </a:spcAft>
              <a:buClr>
                <a:srgbClr val="000000"/>
              </a:buClr>
              <a:buSzPts val="1100"/>
              <a:buFont typeface="Arial"/>
              <a:buNone/>
            </a:pPr>
            <a:endParaRPr b="0" i="0">
              <a:solidFill>
                <a:srgbClr val="292929"/>
              </a:solidFill>
              <a:latin typeface="Source Serif Pro"/>
              <a:ea typeface="Source Serif Pro"/>
              <a:cs typeface="Source Serif Pro"/>
              <a:sym typeface="Source Serif Pro"/>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Here you can edit your commit message. Do as you wish and then save the file. If you don’t want to change the message, just save the file without changing it.</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Now the changes you did on the last commit and after it will be in the same commit!</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326" name="Google Shape;3326;p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374989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p4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You’ll not be "redirected" a file to edit the commit message and that’s it!</a:t>
            </a:r>
            <a:endParaRPr sz="1100" b="0" i="0" u="none" strike="noStrike" cap="none">
              <a:solidFill>
                <a:srgbClr val="ED7D31"/>
              </a:solidFill>
              <a:latin typeface="Arial"/>
              <a:ea typeface="Arial"/>
              <a:cs typeface="Arial"/>
              <a:sym typeface="Arial"/>
            </a:endParaRPr>
          </a:p>
        </p:txBody>
      </p:sp>
      <p:sp>
        <p:nvSpPr>
          <p:cNvPr id="3333" name="Google Shape;3333;p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221981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p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757575"/>
                </a:solidFill>
                <a:latin typeface="Arial"/>
                <a:ea typeface="Arial"/>
                <a:cs typeface="Arial"/>
                <a:sym typeface="Arial"/>
              </a:rPr>
              <a:t>Remember: NEVER rewrite the commit history of public branches (like master). This will truly mess your teammates work.</a:t>
            </a:r>
            <a:endParaRPr/>
          </a:p>
        </p:txBody>
      </p:sp>
      <p:sp>
        <p:nvSpPr>
          <p:cNvPr id="3341" name="Google Shape;3341;p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98923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p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8" name="Google Shape;3348;p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415117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p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56" name="Google Shape;3356;p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0115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p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4D4D4D"/>
                </a:solidFill>
                <a:latin typeface="Arial"/>
                <a:ea typeface="Arial"/>
                <a:cs typeface="Arial"/>
                <a:sym typeface="Arial"/>
              </a:rPr>
              <a:t>To properly understand git reset usage, we must first understand Git's internal state management systems. Sometimes these mechanisms are called Git's "three trees". Trees may be a misnomer, as they are not strictly traditional tree data-structures. They are, however, node and pointer-based data structures that Git uses to track a timeline of edits. The best way to demonstrate these mechanisms is to create a changeset in a repository and follow it through the three trees. </a:t>
            </a:r>
            <a:endParaRPr/>
          </a:p>
          <a:p>
            <a:pPr marL="457200" lvl="0" indent="-228600" algn="l" rtl="0">
              <a:lnSpc>
                <a:spcPct val="100000"/>
              </a:lnSpc>
              <a:spcBef>
                <a:spcPts val="0"/>
              </a:spcBef>
              <a:spcAft>
                <a:spcPts val="0"/>
              </a:spcAft>
              <a:buSzPts val="1100"/>
              <a:buNone/>
            </a:pPr>
            <a:endParaRPr b="0" i="0">
              <a:solidFill>
                <a:srgbClr val="4D4D4D"/>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4D4D4D"/>
                </a:solidFill>
                <a:latin typeface="Arial"/>
                <a:ea typeface="Arial"/>
                <a:cs typeface="Arial"/>
                <a:sym typeface="Arial"/>
              </a:rPr>
              <a:t>The above example code creates a new git repository with a single empty file, </a:t>
            </a:r>
            <a:r>
              <a:rPr lang="en-US"/>
              <a:t>reset_lifecycle_file</a:t>
            </a:r>
            <a:r>
              <a:rPr lang="en-US" b="0" i="0">
                <a:solidFill>
                  <a:srgbClr val="4D4D4D"/>
                </a:solidFill>
                <a:latin typeface="Arial"/>
                <a:ea typeface="Arial"/>
                <a:cs typeface="Arial"/>
                <a:sym typeface="Arial"/>
              </a:rPr>
              <a:t>. At this point, the example repository has a single commit (</a:t>
            </a:r>
            <a:r>
              <a:rPr lang="en-US"/>
              <a:t>d386d86</a:t>
            </a:r>
            <a:r>
              <a:rPr lang="en-US" b="0" i="0">
                <a:solidFill>
                  <a:srgbClr val="4D4D4D"/>
                </a:solidFill>
                <a:latin typeface="Arial"/>
                <a:ea typeface="Arial"/>
                <a:cs typeface="Arial"/>
                <a:sym typeface="Arial"/>
              </a:rPr>
              <a:t>) from adding </a:t>
            </a:r>
            <a:r>
              <a:rPr lang="en-US"/>
              <a:t>reset_lifecycle_file</a:t>
            </a:r>
            <a:r>
              <a:rPr lang="en-US" b="0" i="0">
                <a:solidFill>
                  <a:srgbClr val="4D4D4D"/>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363" name="Google Shape;3363;p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774608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p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The first tree we will examine is "The Working Directory". This tree is in sync with the local filesystem and is representative of the immediate changes made to content in files and directories.</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These changes are currently a part of the first tree, "The Working Directory". </a:t>
            </a:r>
            <a:r>
              <a:rPr lang="en-US"/>
              <a:t>Git status</a:t>
            </a:r>
            <a:r>
              <a:rPr lang="en-US" b="0" i="0">
                <a:solidFill>
                  <a:srgbClr val="4D4D4D"/>
                </a:solidFill>
                <a:latin typeface="Arial"/>
                <a:ea typeface="Arial"/>
                <a:cs typeface="Arial"/>
                <a:sym typeface="Arial"/>
              </a:rPr>
              <a:t> can be used to show changes to the Working Directory. They will be displayed in the red with a 'modified' prefix.</a:t>
            </a:r>
            <a:endParaRPr/>
          </a:p>
        </p:txBody>
      </p:sp>
      <p:sp>
        <p:nvSpPr>
          <p:cNvPr id="3371" name="Google Shape;3371;p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690691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7"/>
        <p:cNvGrpSpPr/>
        <p:nvPr/>
      </p:nvGrpSpPr>
      <p:grpSpPr>
        <a:xfrm>
          <a:off x="0" y="0"/>
          <a:ext cx="0" cy="0"/>
          <a:chOff x="0" y="0"/>
          <a:chExt cx="0" cy="0"/>
        </a:xfrm>
      </p:grpSpPr>
      <p:sp>
        <p:nvSpPr>
          <p:cNvPr id="3378" name="Google Shape;3378;p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79" name="Google Shape;3379;p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806957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p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Let's continue with our demo repo and prepare it for a soft reset.</a:t>
            </a:r>
            <a:endParaRPr/>
          </a:p>
          <a:p>
            <a:pPr marL="0" marR="0" lvl="0" indent="0" algn="l" rtl="0">
              <a:lnSpc>
                <a:spcPct val="100000"/>
              </a:lnSpc>
              <a:spcBef>
                <a:spcPts val="0"/>
              </a:spcBef>
              <a:spcAft>
                <a:spcPts val="0"/>
              </a:spcAft>
              <a:buClr>
                <a:srgbClr val="000000"/>
              </a:buClr>
              <a:buSzPts val="1100"/>
              <a:buFont typeface="Arial"/>
              <a:buNone/>
            </a:pPr>
            <a:endParaRPr b="0" i="0">
              <a:solidFill>
                <a:srgbClr val="4D4D4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Here we have again used </a:t>
            </a:r>
            <a:r>
              <a:rPr lang="en-US"/>
              <a:t>git add</a:t>
            </a:r>
            <a:r>
              <a:rPr lang="en-US" b="0" i="0">
                <a:solidFill>
                  <a:srgbClr val="4D4D4D"/>
                </a:solidFill>
                <a:latin typeface="Arial"/>
                <a:ea typeface="Arial"/>
                <a:cs typeface="Arial"/>
                <a:sym typeface="Arial"/>
              </a:rPr>
              <a:t> to promote the modified </a:t>
            </a:r>
            <a:r>
              <a:rPr lang="en-US"/>
              <a:t>reset_lifecycle_file</a:t>
            </a:r>
            <a:r>
              <a:rPr lang="en-US" b="0" i="0">
                <a:solidFill>
                  <a:srgbClr val="4D4D4D"/>
                </a:solidFill>
                <a:latin typeface="Arial"/>
                <a:ea typeface="Arial"/>
                <a:cs typeface="Arial"/>
                <a:sym typeface="Arial"/>
              </a:rPr>
              <a:t> into the Staging Index. We confirm that the index has been updated with the </a:t>
            </a:r>
            <a:r>
              <a:rPr lang="en-US"/>
              <a:t>git ls-files</a:t>
            </a:r>
            <a:r>
              <a:rPr lang="en-US" b="0" i="0">
                <a:solidFill>
                  <a:srgbClr val="4D4D4D"/>
                </a:solidFill>
                <a:latin typeface="Arial"/>
                <a:ea typeface="Arial"/>
                <a:cs typeface="Arial"/>
                <a:sym typeface="Arial"/>
              </a:rPr>
              <a:t> output. The output from </a:t>
            </a:r>
            <a:r>
              <a:rPr lang="en-US"/>
              <a:t>git status</a:t>
            </a:r>
            <a:r>
              <a:rPr lang="en-US" b="0" i="0">
                <a:solidFill>
                  <a:srgbClr val="4D4D4D"/>
                </a:solidFill>
                <a:latin typeface="Arial"/>
                <a:ea typeface="Arial"/>
                <a:cs typeface="Arial"/>
                <a:sym typeface="Arial"/>
              </a:rPr>
              <a:t> now displays the "Changes to be committed" in green. The </a:t>
            </a:r>
            <a:r>
              <a:rPr lang="en-US"/>
              <a:t>new_file</a:t>
            </a:r>
            <a:r>
              <a:rPr lang="en-US" b="0" i="0">
                <a:solidFill>
                  <a:srgbClr val="4D4D4D"/>
                </a:solidFill>
                <a:latin typeface="Arial"/>
                <a:ea typeface="Arial"/>
                <a:cs typeface="Arial"/>
                <a:sym typeface="Arial"/>
              </a:rPr>
              <a:t> from our previous examples is floating around in the Working Directory as an untracked file. Lets quickly execute </a:t>
            </a:r>
            <a:r>
              <a:rPr lang="en-US">
                <a:solidFill>
                  <a:srgbClr val="333333"/>
                </a:solidFill>
              </a:rPr>
              <a:t>rm</a:t>
            </a:r>
            <a:r>
              <a:rPr lang="en-US"/>
              <a:t> new_file</a:t>
            </a:r>
            <a:r>
              <a:rPr lang="en-US" b="0" i="0">
                <a:solidFill>
                  <a:srgbClr val="4D4D4D"/>
                </a:solidFill>
                <a:latin typeface="Arial"/>
                <a:ea typeface="Arial"/>
                <a:cs typeface="Arial"/>
                <a:sym typeface="Arial"/>
              </a:rPr>
              <a:t> to delete the file as we will not need it for the upcoming examples.</a:t>
            </a:r>
            <a:endParaRPr/>
          </a:p>
        </p:txBody>
      </p:sp>
      <p:sp>
        <p:nvSpPr>
          <p:cNvPr id="3386" name="Google Shape;3386;p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031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214" name="Google Shape;2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7400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git log shows the commit we did in this repository; git log shows all the commits, in reverse chronological order; we have only a commit for now, but next we will see this behavior in action.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hash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It is now time to analyze the information provided. The first line contains the commit's </a:t>
            </a:r>
            <a:r>
              <a:rPr lang="en-US" b="1" i="0">
                <a:solidFill>
                  <a:schemeClr val="dk1"/>
                </a:solidFill>
                <a:latin typeface="Lato"/>
                <a:ea typeface="Lato"/>
                <a:cs typeface="Lato"/>
                <a:sym typeface="Lato"/>
              </a:rPr>
              <a:t>SHA-1</a:t>
            </a:r>
            <a:r>
              <a:rPr lang="en-US" b="0" i="0">
                <a:solidFill>
                  <a:schemeClr val="dk1"/>
                </a:solidFill>
                <a:latin typeface="Lato"/>
                <a:ea typeface="Lato"/>
                <a:cs typeface="Lato"/>
                <a:sym typeface="Lato"/>
              </a:rPr>
              <a:t>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https://en.wikipedia.org/wiki/SHA-1</a:t>
            </a:r>
            <a:r>
              <a:rPr lang="en-US" b="0" i="0">
                <a:solidFill>
                  <a:schemeClr val="dk1"/>
                </a:solidFill>
                <a:latin typeface="Lato"/>
                <a:ea typeface="Lato"/>
                <a:cs typeface="Lato"/>
                <a:sym typeface="Lato"/>
              </a:rPr>
              <a:t>), an alphanumeric sequence of 40 characters representing a hexadecimal number. This </a:t>
            </a:r>
            <a:r>
              <a:rPr lang="en-US" b="1" i="0">
                <a:solidFill>
                  <a:schemeClr val="dk1"/>
                </a:solidFill>
                <a:latin typeface="Lato"/>
                <a:ea typeface="Lato"/>
                <a:cs typeface="Lato"/>
                <a:sym typeface="Lato"/>
              </a:rPr>
              <a:t>code</a:t>
            </a:r>
            <a:r>
              <a:rPr lang="en-US" b="0" i="0">
                <a:solidFill>
                  <a:schemeClr val="dk1"/>
                </a:solidFill>
                <a:latin typeface="Lato"/>
                <a:ea typeface="Lato"/>
                <a:cs typeface="Lato"/>
                <a:sym typeface="Lato"/>
              </a:rPr>
              <a:t>, or </a:t>
            </a:r>
            <a:r>
              <a:rPr lang="en-US" b="1" i="0">
                <a:solidFill>
                  <a:schemeClr val="dk1"/>
                </a:solidFill>
                <a:latin typeface="Lato"/>
                <a:ea typeface="Lato"/>
                <a:cs typeface="Lato"/>
                <a:sym typeface="Lato"/>
              </a:rPr>
              <a:t>hash</a:t>
            </a:r>
            <a:r>
              <a:rPr lang="en-US" b="0" i="0">
                <a:solidFill>
                  <a:schemeClr val="dk1"/>
                </a:solidFill>
                <a:latin typeface="Lato"/>
                <a:ea typeface="Lato"/>
                <a:cs typeface="Lato"/>
                <a:sym typeface="Lato"/>
              </a:rPr>
              <a:t>, as it is usually called, uniquely identifies the commit within the repository, and it's thanks to it that from now on we can refer to it doing some actions.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author and the commit creation date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already talked about authors just a couple of paragraphs before; the </a:t>
            </a:r>
            <a:r>
              <a:rPr lang="en-US" b="1" i="0">
                <a:solidFill>
                  <a:schemeClr val="dk1"/>
                </a:solidFill>
                <a:latin typeface="Lato"/>
                <a:ea typeface="Lato"/>
                <a:cs typeface="Lato"/>
                <a:sym typeface="Lato"/>
              </a:rPr>
              <a:t>author</a:t>
            </a:r>
            <a:r>
              <a:rPr lang="en-US" b="0" i="0">
                <a:solidFill>
                  <a:schemeClr val="dk1"/>
                </a:solidFill>
                <a:latin typeface="Lato"/>
                <a:ea typeface="Lato"/>
                <a:cs typeface="Lato"/>
                <a:sym typeface="Lato"/>
              </a:rPr>
              <a:t> is who performed the commit, and the </a:t>
            </a:r>
            <a:r>
              <a:rPr lang="en-US" b="1" i="0">
                <a:solidFill>
                  <a:schemeClr val="dk1"/>
                </a:solidFill>
                <a:latin typeface="Lato"/>
                <a:ea typeface="Lato"/>
                <a:cs typeface="Lato"/>
                <a:sym typeface="Lato"/>
              </a:rPr>
              <a:t>date</a:t>
            </a:r>
            <a:r>
              <a:rPr lang="en-US" b="0" i="0">
                <a:solidFill>
                  <a:schemeClr val="dk1"/>
                </a:solidFill>
                <a:latin typeface="Lato"/>
                <a:ea typeface="Lato"/>
                <a:cs typeface="Lato"/>
                <a:sym typeface="Lato"/>
              </a:rPr>
              <a:t> is the full date when the commit was generated. Since that instance, this commit is part of the repository.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603" name="Google Shape;60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944354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p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We have executed a 'soft reset'. Examining the repo state with </a:t>
            </a:r>
            <a:r>
              <a:rPr lang="en-US"/>
              <a:t>git status</a:t>
            </a:r>
            <a:r>
              <a:rPr lang="en-US" b="0" i="0">
                <a:solidFill>
                  <a:srgbClr val="4D4D4D"/>
                </a:solidFill>
                <a:latin typeface="Arial"/>
                <a:ea typeface="Arial"/>
                <a:cs typeface="Arial"/>
                <a:sym typeface="Arial"/>
              </a:rPr>
              <a:t> and </a:t>
            </a:r>
            <a:r>
              <a:rPr lang="en-US"/>
              <a:t>git ls-files</a:t>
            </a:r>
            <a:r>
              <a:rPr lang="en-US" b="0" i="0">
                <a:solidFill>
                  <a:srgbClr val="4D4D4D"/>
                </a:solidFill>
                <a:latin typeface="Arial"/>
                <a:ea typeface="Arial"/>
                <a:cs typeface="Arial"/>
                <a:sym typeface="Arial"/>
              </a:rPr>
              <a:t> shows that nothing has changed. This is expected behavior. A soft reset will only reset the Commit History. By default, </a:t>
            </a:r>
            <a:r>
              <a:rPr lang="en-US"/>
              <a:t>git reset</a:t>
            </a:r>
            <a:r>
              <a:rPr lang="en-US" b="0" i="0">
                <a:solidFill>
                  <a:srgbClr val="4D4D4D"/>
                </a:solidFill>
                <a:latin typeface="Arial"/>
                <a:ea typeface="Arial"/>
                <a:cs typeface="Arial"/>
                <a:sym typeface="Arial"/>
              </a:rPr>
              <a:t> is invoked with </a:t>
            </a:r>
            <a:r>
              <a:rPr lang="en-US"/>
              <a:t>HEAD</a:t>
            </a:r>
            <a:r>
              <a:rPr lang="en-US" b="0" i="0">
                <a:solidFill>
                  <a:srgbClr val="4D4D4D"/>
                </a:solidFill>
                <a:latin typeface="Arial"/>
                <a:ea typeface="Arial"/>
                <a:cs typeface="Arial"/>
                <a:sym typeface="Arial"/>
              </a:rPr>
              <a:t> as the target commit. Since our Commit History was already sitting on </a:t>
            </a:r>
            <a:r>
              <a:rPr lang="en-US"/>
              <a:t>HEAD</a:t>
            </a:r>
            <a:r>
              <a:rPr lang="en-US" b="0" i="0">
                <a:solidFill>
                  <a:srgbClr val="4D4D4D"/>
                </a:solidFill>
                <a:latin typeface="Arial"/>
                <a:ea typeface="Arial"/>
                <a:cs typeface="Arial"/>
                <a:sym typeface="Arial"/>
              </a:rPr>
              <a:t> and we implicitly reset to </a:t>
            </a:r>
            <a:r>
              <a:rPr lang="en-US"/>
              <a:t>HEAD</a:t>
            </a:r>
            <a:r>
              <a:rPr lang="en-US" b="0" i="0">
                <a:solidFill>
                  <a:srgbClr val="4D4D4D"/>
                </a:solidFill>
                <a:latin typeface="Arial"/>
                <a:ea typeface="Arial"/>
                <a:cs typeface="Arial"/>
                <a:sym typeface="Arial"/>
              </a:rPr>
              <a:t> nothing really happened.</a:t>
            </a:r>
            <a:endParaRPr/>
          </a:p>
        </p:txBody>
      </p:sp>
      <p:sp>
        <p:nvSpPr>
          <p:cNvPr id="3394" name="Google Shape;3394;p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009396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p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This is the default operating mode. The ref pointers are updated.</a:t>
            </a:r>
            <a:endParaRPr/>
          </a:p>
        </p:txBody>
      </p:sp>
      <p:sp>
        <p:nvSpPr>
          <p:cNvPr id="3401" name="Google Shape;3401;p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65834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7"/>
        <p:cNvGrpSpPr/>
        <p:nvPr/>
      </p:nvGrpSpPr>
      <p:grpSpPr>
        <a:xfrm>
          <a:off x="0" y="0"/>
          <a:ext cx="0" cy="0"/>
          <a:chOff x="0" y="0"/>
          <a:chExt cx="0" cy="0"/>
        </a:xfrm>
      </p:grpSpPr>
      <p:sp>
        <p:nvSpPr>
          <p:cNvPr id="3408" name="Google Shape;3408;p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In the example above we have made some modifications to the repository. Again, we have added a </a:t>
            </a:r>
            <a:r>
              <a:rPr lang="en-US"/>
              <a:t>new_file</a:t>
            </a:r>
            <a:r>
              <a:rPr lang="en-US" b="0" i="0">
                <a:solidFill>
                  <a:srgbClr val="4D4D4D"/>
                </a:solidFill>
                <a:latin typeface="Arial"/>
                <a:ea typeface="Arial"/>
                <a:cs typeface="Arial"/>
                <a:sym typeface="Arial"/>
              </a:rPr>
              <a:t> and modified the contents of </a:t>
            </a:r>
            <a:r>
              <a:rPr lang="en-US"/>
              <a:t>reset_lifecycle_file</a:t>
            </a:r>
            <a:r>
              <a:rPr lang="en-US" b="0" i="0">
                <a:solidFill>
                  <a:srgbClr val="4D4D4D"/>
                </a:solidFill>
                <a:latin typeface="Arial"/>
                <a:ea typeface="Arial"/>
                <a:cs typeface="Arial"/>
                <a:sym typeface="Arial"/>
              </a:rPr>
              <a:t>. These changes are then applied to the Staging Index with </a:t>
            </a:r>
            <a:r>
              <a:rPr lang="en-US"/>
              <a:t>git add</a:t>
            </a:r>
            <a:r>
              <a:rPr lang="en-US" b="0" i="0">
                <a:solidFill>
                  <a:srgbClr val="4D4D4D"/>
                </a:solidFill>
                <a:latin typeface="Arial"/>
                <a:ea typeface="Arial"/>
                <a:cs typeface="Arial"/>
                <a:sym typeface="Arial"/>
              </a:rPr>
              <a:t>. With the repo in this state, we will now execute the reset.</a:t>
            </a:r>
            <a:endParaRPr/>
          </a:p>
          <a:p>
            <a:pPr marL="0" marR="0" lvl="0" indent="0" algn="l" rtl="0">
              <a:lnSpc>
                <a:spcPct val="100000"/>
              </a:lnSpc>
              <a:spcBef>
                <a:spcPts val="0"/>
              </a:spcBef>
              <a:spcAft>
                <a:spcPts val="0"/>
              </a:spcAft>
              <a:buClr>
                <a:srgbClr val="000000"/>
              </a:buClr>
              <a:buSzPts val="1100"/>
              <a:buFont typeface="Arial"/>
              <a:buNone/>
            </a:pPr>
            <a:endParaRPr b="0" i="0">
              <a:solidFill>
                <a:srgbClr val="4D4D4D"/>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4D4D4D"/>
                </a:solidFill>
                <a:latin typeface="Arial"/>
                <a:ea typeface="Arial"/>
                <a:cs typeface="Arial"/>
                <a:sym typeface="Arial"/>
              </a:rPr>
              <a:t>Here we have executed a "mixed reset". To reiterate, </a:t>
            </a:r>
            <a:r>
              <a:rPr lang="en-US" b="0" i="0">
                <a:solidFill>
                  <a:srgbClr val="333333"/>
                </a:solidFill>
                <a:latin typeface="Arial"/>
                <a:ea typeface="Arial"/>
                <a:cs typeface="Arial"/>
                <a:sym typeface="Arial"/>
              </a:rPr>
              <a:t>--mixed</a:t>
            </a:r>
            <a:r>
              <a:rPr lang="en-US" b="0" i="0">
                <a:solidFill>
                  <a:srgbClr val="4D4D4D"/>
                </a:solidFill>
                <a:latin typeface="Arial"/>
                <a:ea typeface="Arial"/>
                <a:cs typeface="Arial"/>
                <a:sym typeface="Arial"/>
              </a:rPr>
              <a:t> is the default mode and the same effect as executing git reset. Examining the output from git status and git ls-files, shows that the Staging Index has been reset to a state where reset_lifecycle_file is the only file in the index. The object SHA for reset_lifecycle_file has been reset to the previous version.</a:t>
            </a:r>
            <a:endParaRPr/>
          </a:p>
          <a:p>
            <a:pPr marL="457200" lvl="0" indent="-298450" algn="l" rtl="0">
              <a:lnSpc>
                <a:spcPct val="100000"/>
              </a:lnSpc>
              <a:spcBef>
                <a:spcPts val="0"/>
              </a:spcBef>
              <a:spcAft>
                <a:spcPts val="0"/>
              </a:spcAft>
              <a:buSzPts val="1100"/>
              <a:buChar char="●"/>
            </a:pPr>
            <a:r>
              <a:rPr lang="en-US" b="0" i="0">
                <a:solidFill>
                  <a:srgbClr val="4D4D4D"/>
                </a:solidFill>
                <a:latin typeface="Arial"/>
                <a:ea typeface="Arial"/>
                <a:cs typeface="Arial"/>
                <a:sym typeface="Arial"/>
              </a:rPr>
              <a:t>The important things to take note of here is that git status shows us that there are modifications to reset_lifecycle_file and there is an untracked file: new_file. This is the explicit </a:t>
            </a:r>
            <a:r>
              <a:rPr lang="en-US" b="0" i="0">
                <a:solidFill>
                  <a:srgbClr val="333333"/>
                </a:solidFill>
                <a:latin typeface="Arial"/>
                <a:ea typeface="Arial"/>
                <a:cs typeface="Arial"/>
                <a:sym typeface="Arial"/>
              </a:rPr>
              <a:t>--mixed</a:t>
            </a:r>
            <a:r>
              <a:rPr lang="en-US" b="0" i="0">
                <a:solidFill>
                  <a:srgbClr val="4D4D4D"/>
                </a:solidFill>
                <a:latin typeface="Arial"/>
                <a:ea typeface="Arial"/>
                <a:cs typeface="Arial"/>
                <a:sym typeface="Arial"/>
              </a:rPr>
              <a:t> behavior. T</a:t>
            </a:r>
            <a:endParaRPr/>
          </a:p>
        </p:txBody>
      </p:sp>
      <p:sp>
        <p:nvSpPr>
          <p:cNvPr id="3409" name="Google Shape;3409;p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132934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5"/>
        <p:cNvGrpSpPr/>
        <p:nvPr/>
      </p:nvGrpSpPr>
      <p:grpSpPr>
        <a:xfrm>
          <a:off x="0" y="0"/>
          <a:ext cx="0" cy="0"/>
          <a:chOff x="0" y="0"/>
          <a:chExt cx="0" cy="0"/>
        </a:xfrm>
      </p:grpSpPr>
      <p:sp>
        <p:nvSpPr>
          <p:cNvPr id="3416" name="Google Shape;3416;p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r>
              <a:rPr lang="en-US" b="0" i="0">
                <a:solidFill>
                  <a:srgbClr val="4D4D4D"/>
                </a:solidFill>
                <a:latin typeface="Arial"/>
                <a:ea typeface="Arial"/>
                <a:cs typeface="Arial"/>
                <a:sym typeface="Arial"/>
              </a:rPr>
              <a:t>This is the most direct, DANGEROUS, and frequently used option. When passed </a:t>
            </a:r>
            <a:r>
              <a:rPr lang="en-US">
                <a:solidFill>
                  <a:srgbClr val="333333"/>
                </a:solidFill>
              </a:rPr>
              <a:t>--hard</a:t>
            </a:r>
            <a:r>
              <a:rPr lang="en-US" b="0" i="0">
                <a:solidFill>
                  <a:srgbClr val="4D4D4D"/>
                </a:solidFill>
                <a:latin typeface="Arial"/>
                <a:ea typeface="Arial"/>
                <a:cs typeface="Arial"/>
                <a:sym typeface="Arial"/>
              </a:rPr>
              <a:t> The Commit History ref pointers are updated to the specified commit. Then, the Staging Index and Working Directory are reset to match that of the specified commit. Any previously pending changes to the Staging Index and the Working Directory gets reset to match the state of the Commit Tree. This means any pending work that was hanging out in the Staging Index and Working Directory will be lost.</a:t>
            </a:r>
            <a:endParaRPr/>
          </a:p>
        </p:txBody>
      </p:sp>
      <p:sp>
        <p:nvSpPr>
          <p:cNvPr id="3417" name="Google Shape;3417;p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177752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p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r>
              <a:rPr lang="en-US" b="0" i="0">
                <a:solidFill>
                  <a:srgbClr val="4D4D4D"/>
                </a:solidFill>
                <a:latin typeface="Arial"/>
                <a:ea typeface="Arial"/>
                <a:cs typeface="Arial"/>
                <a:sym typeface="Arial"/>
              </a:rPr>
              <a:t>These commands have created a new file named </a:t>
            </a:r>
            <a:r>
              <a:rPr lang="en-US"/>
              <a:t>new_file</a:t>
            </a:r>
            <a:r>
              <a:rPr lang="en-US" b="0" i="0">
                <a:solidFill>
                  <a:srgbClr val="4D4D4D"/>
                </a:solidFill>
                <a:latin typeface="Arial"/>
                <a:ea typeface="Arial"/>
                <a:cs typeface="Arial"/>
                <a:sym typeface="Arial"/>
              </a:rPr>
              <a:t> and added it to the repo. Additionally, the content of </a:t>
            </a:r>
            <a:r>
              <a:rPr lang="en-US"/>
              <a:t>reset_lifecycle_file</a:t>
            </a:r>
            <a:r>
              <a:rPr lang="en-US" b="0" i="0">
                <a:solidFill>
                  <a:srgbClr val="4D4D4D"/>
                </a:solidFill>
                <a:latin typeface="Arial"/>
                <a:ea typeface="Arial"/>
                <a:cs typeface="Arial"/>
                <a:sym typeface="Arial"/>
              </a:rPr>
              <a:t> will be modified. With these changes in place let us now examine the state of the repo using </a:t>
            </a:r>
            <a:r>
              <a:rPr lang="en-US"/>
              <a:t>git status</a:t>
            </a:r>
            <a:r>
              <a:rPr lang="en-US" b="0" i="0">
                <a:solidFill>
                  <a:srgbClr val="4D4D4D"/>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1100"/>
              <a:buFont typeface="Arial"/>
              <a:buNone/>
            </a:pPr>
            <a:endParaRPr b="0" i="0">
              <a:solidFill>
                <a:srgbClr val="4D4D4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We can see that there are now pending changes to the repo. The Staging Index tree has a pending change for the addition of </a:t>
            </a:r>
            <a:r>
              <a:rPr lang="en-US"/>
              <a:t>new_file</a:t>
            </a:r>
            <a:r>
              <a:rPr lang="en-US" b="0" i="0">
                <a:solidFill>
                  <a:srgbClr val="4D4D4D"/>
                </a:solidFill>
                <a:latin typeface="Arial"/>
                <a:ea typeface="Arial"/>
                <a:cs typeface="Arial"/>
                <a:sym typeface="Arial"/>
              </a:rPr>
              <a:t> and the Working Directory has a pending change for the modifications to </a:t>
            </a:r>
            <a:r>
              <a:rPr lang="en-US"/>
              <a:t>reset_lifecycle_file</a:t>
            </a:r>
            <a:r>
              <a:rPr lang="en-US" b="0" i="0">
                <a:solidFill>
                  <a:srgbClr val="4D4D4D"/>
                </a:solidFill>
                <a:latin typeface="Arial"/>
                <a:ea typeface="Arial"/>
                <a:cs typeface="Arial"/>
                <a:sym typeface="Arial"/>
              </a:rPr>
              <a:t>.</a:t>
            </a:r>
            <a:endParaRPr/>
          </a:p>
        </p:txBody>
      </p:sp>
      <p:sp>
        <p:nvSpPr>
          <p:cNvPr id="3424" name="Google Shape;3424;p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676164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p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r>
              <a:rPr lang="en-US" b="0" i="0">
                <a:solidFill>
                  <a:srgbClr val="4D4D4D"/>
                </a:solidFill>
                <a:latin typeface="Arial"/>
                <a:ea typeface="Arial"/>
                <a:cs typeface="Arial"/>
                <a:sym typeface="Arial"/>
              </a:rPr>
              <a:t>We can see that </a:t>
            </a:r>
            <a:r>
              <a:rPr lang="en-US"/>
              <a:t>new_file</a:t>
            </a:r>
            <a:r>
              <a:rPr lang="en-US" b="0" i="0">
                <a:solidFill>
                  <a:srgbClr val="4D4D4D"/>
                </a:solidFill>
                <a:latin typeface="Arial"/>
                <a:ea typeface="Arial"/>
                <a:cs typeface="Arial"/>
                <a:sym typeface="Arial"/>
              </a:rPr>
              <a:t> has been added to the index. We have made updates to </a:t>
            </a:r>
            <a:r>
              <a:rPr lang="en-US"/>
              <a:t>reset_lifecycle_file</a:t>
            </a:r>
            <a:r>
              <a:rPr lang="en-US" b="0" i="0">
                <a:solidFill>
                  <a:srgbClr val="4D4D4D"/>
                </a:solidFill>
                <a:latin typeface="Arial"/>
                <a:ea typeface="Arial"/>
                <a:cs typeface="Arial"/>
                <a:sym typeface="Arial"/>
              </a:rPr>
              <a:t> but the Staging Index SHA (</a:t>
            </a:r>
            <a:r>
              <a:rPr lang="en-US"/>
              <a:t>d7d77c1b04b5edd5acfc85de0b592449e5303770</a:t>
            </a:r>
            <a:r>
              <a:rPr lang="en-US" b="0" i="0">
                <a:solidFill>
                  <a:srgbClr val="4D4D4D"/>
                </a:solidFill>
                <a:latin typeface="Arial"/>
                <a:ea typeface="Arial"/>
                <a:cs typeface="Arial"/>
                <a:sym typeface="Arial"/>
              </a:rPr>
              <a:t>) remains the same. This is expected behavior because have not used </a:t>
            </a:r>
            <a:r>
              <a:rPr lang="en-US"/>
              <a:t>git add</a:t>
            </a:r>
            <a:r>
              <a:rPr lang="en-US" b="0" i="0">
                <a:solidFill>
                  <a:srgbClr val="4D4D4D"/>
                </a:solidFill>
                <a:latin typeface="Arial"/>
                <a:ea typeface="Arial"/>
                <a:cs typeface="Arial"/>
                <a:sym typeface="Arial"/>
              </a:rPr>
              <a:t> to promote these changes to the Staging Index. These changes exist in the Working Directory.</a:t>
            </a:r>
            <a:endParaRPr/>
          </a:p>
        </p:txBody>
      </p:sp>
      <p:sp>
        <p:nvSpPr>
          <p:cNvPr id="3431" name="Google Shape;3431;p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982410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p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r>
              <a:rPr lang="en-US" b="0" i="0">
                <a:solidFill>
                  <a:srgbClr val="4D4D4D"/>
                </a:solidFill>
                <a:latin typeface="Arial"/>
                <a:ea typeface="Arial"/>
                <a:cs typeface="Arial"/>
                <a:sym typeface="Arial"/>
              </a:rPr>
              <a:t>Here we have executed a "hard reset" using the </a:t>
            </a:r>
            <a:r>
              <a:rPr lang="en-US">
                <a:solidFill>
                  <a:srgbClr val="333333"/>
                </a:solidFill>
              </a:rPr>
              <a:t>--hard</a:t>
            </a:r>
            <a:r>
              <a:rPr lang="en-US" b="0" i="0">
                <a:solidFill>
                  <a:srgbClr val="4D4D4D"/>
                </a:solidFill>
                <a:latin typeface="Arial"/>
                <a:ea typeface="Arial"/>
                <a:cs typeface="Arial"/>
                <a:sym typeface="Arial"/>
              </a:rPr>
              <a:t> option. Git displays output indicating that </a:t>
            </a:r>
            <a:r>
              <a:rPr lang="en-US"/>
              <a:t>HEAD</a:t>
            </a:r>
            <a:r>
              <a:rPr lang="en-US" b="0" i="0">
                <a:solidFill>
                  <a:srgbClr val="4D4D4D"/>
                </a:solidFill>
                <a:latin typeface="Arial"/>
                <a:ea typeface="Arial"/>
                <a:cs typeface="Arial"/>
                <a:sym typeface="Arial"/>
              </a:rPr>
              <a:t> is pointing to the latest commit </a:t>
            </a:r>
            <a:r>
              <a:rPr lang="en-US"/>
              <a:t>dc67808</a:t>
            </a:r>
            <a:r>
              <a:rPr lang="en-US" b="0" i="0">
                <a:solidFill>
                  <a:srgbClr val="4D4D4D"/>
                </a:solidFill>
                <a:latin typeface="Arial"/>
                <a:ea typeface="Arial"/>
                <a:cs typeface="Arial"/>
                <a:sym typeface="Arial"/>
              </a:rPr>
              <a:t>. Next, we check the state of the repo with </a:t>
            </a:r>
            <a:r>
              <a:rPr lang="en-US"/>
              <a:t>git status</a:t>
            </a:r>
            <a:r>
              <a:rPr lang="en-US" b="0" i="0">
                <a:solidFill>
                  <a:srgbClr val="4D4D4D"/>
                </a:solidFill>
                <a:latin typeface="Arial"/>
                <a:ea typeface="Arial"/>
                <a:cs typeface="Arial"/>
                <a:sym typeface="Arial"/>
              </a:rPr>
              <a:t>. Git indicates there are no pending changes. We also examine the state of the Staging Index and see that it has been reset to a point before </a:t>
            </a:r>
            <a:r>
              <a:rPr lang="en-US"/>
              <a:t>new_file</a:t>
            </a:r>
            <a:r>
              <a:rPr lang="en-US" b="0" i="0">
                <a:solidFill>
                  <a:srgbClr val="4D4D4D"/>
                </a:solidFill>
                <a:latin typeface="Arial"/>
                <a:ea typeface="Arial"/>
                <a:cs typeface="Arial"/>
                <a:sym typeface="Arial"/>
              </a:rPr>
              <a:t> was added. Our modifications to </a:t>
            </a:r>
            <a:r>
              <a:rPr lang="en-US"/>
              <a:t>reset_lifecycle_file</a:t>
            </a:r>
            <a:r>
              <a:rPr lang="en-US" b="0" i="0">
                <a:solidFill>
                  <a:srgbClr val="4D4D4D"/>
                </a:solidFill>
                <a:latin typeface="Arial"/>
                <a:ea typeface="Arial"/>
                <a:cs typeface="Arial"/>
                <a:sym typeface="Arial"/>
              </a:rPr>
              <a:t> and the addition of </a:t>
            </a:r>
            <a:r>
              <a:rPr lang="en-US"/>
              <a:t>new_file</a:t>
            </a:r>
            <a:r>
              <a:rPr lang="en-US" b="0" i="0">
                <a:solidFill>
                  <a:srgbClr val="4D4D4D"/>
                </a:solidFill>
                <a:latin typeface="Arial"/>
                <a:ea typeface="Arial"/>
                <a:cs typeface="Arial"/>
                <a:sym typeface="Arial"/>
              </a:rPr>
              <a:t> have been destroyed. This data loss cannot be undone, this is critical to take note of.</a:t>
            </a:r>
            <a:endParaRPr/>
          </a:p>
        </p:txBody>
      </p:sp>
      <p:sp>
        <p:nvSpPr>
          <p:cNvPr id="3438" name="Google Shape;3438;p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6903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3"/>
        <p:cNvGrpSpPr/>
        <p:nvPr/>
      </p:nvGrpSpPr>
      <p:grpSpPr>
        <a:xfrm>
          <a:off x="0" y="0"/>
          <a:ext cx="0" cy="0"/>
          <a:chOff x="0" y="0"/>
          <a:chExt cx="0" cy="0"/>
        </a:xfrm>
      </p:grpSpPr>
      <p:sp>
        <p:nvSpPr>
          <p:cNvPr id="3444" name="Google Shape;3444;p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445" name="Google Shape;3445;p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123342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p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2" name="Google Shape;3452;p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91003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p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•The whole idea behind any version control system is to store “safe” copies of a project so that you never have to worry about irreparably breaking your code base. Once you’ve built up a project history of commits, you can review and revisit any commit in the history. One of the best utilities for reviewing the history of a Git repository is the git log command. In the example below, we use git log to get a list of the latest commits to a popular open-source graphics library.</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4D4D4D"/>
                </a:solidFill>
                <a:latin typeface="Arial"/>
                <a:ea typeface="Arial"/>
                <a:cs typeface="Arial"/>
                <a:sym typeface="Arial"/>
              </a:rPr>
              <a:t>Each commit has a unique SHA-1 identifying hash. These IDs are used to travel through the committed timeline and revisit commits. By default, </a:t>
            </a:r>
            <a:r>
              <a:rPr lang="en-US"/>
              <a:t>git </a:t>
            </a:r>
            <a:r>
              <a:rPr lang="en-US">
                <a:solidFill>
                  <a:srgbClr val="333333"/>
                </a:solidFill>
              </a:rPr>
              <a:t>log</a:t>
            </a:r>
            <a:r>
              <a:rPr lang="en-US" b="0" i="0">
                <a:solidFill>
                  <a:srgbClr val="4D4D4D"/>
                </a:solidFill>
                <a:latin typeface="Arial"/>
                <a:ea typeface="Arial"/>
                <a:cs typeface="Arial"/>
                <a:sym typeface="Arial"/>
              </a:rPr>
              <a:t> will only show commits for the currently selected branch. It is entirely possible that the commit you're looking for is on another branch. You can view all commits across all branches by executing </a:t>
            </a:r>
            <a:r>
              <a:rPr lang="en-US"/>
              <a:t>git </a:t>
            </a:r>
            <a:r>
              <a:rPr lang="en-US">
                <a:solidFill>
                  <a:srgbClr val="333333"/>
                </a:solidFill>
              </a:rPr>
              <a:t>log</a:t>
            </a:r>
            <a:r>
              <a:rPr lang="en-US"/>
              <a:t> --branches=*</a:t>
            </a:r>
            <a:r>
              <a:rPr lang="en-US" b="0" i="0">
                <a:solidFill>
                  <a:srgbClr val="4D4D4D"/>
                </a:solidFill>
                <a:latin typeface="Arial"/>
                <a:ea typeface="Arial"/>
                <a:cs typeface="Arial"/>
                <a:sym typeface="Arial"/>
              </a:rPr>
              <a:t>. The command </a:t>
            </a:r>
            <a:r>
              <a:rPr lang="en-US"/>
              <a:t>git branch</a:t>
            </a:r>
            <a:r>
              <a:rPr lang="en-US" b="0" i="0">
                <a:solidFill>
                  <a:srgbClr val="4D4D4D"/>
                </a:solidFill>
                <a:latin typeface="Arial"/>
                <a:ea typeface="Arial"/>
                <a:cs typeface="Arial"/>
                <a:sym typeface="Arial"/>
              </a:rPr>
              <a:t> is used to view and visit other branches. Invoking the command, </a:t>
            </a:r>
            <a:r>
              <a:rPr lang="en-US"/>
              <a:t>git branch -</a:t>
            </a:r>
            <a:r>
              <a:rPr lang="en-US">
                <a:solidFill>
                  <a:srgbClr val="333333"/>
                </a:solidFill>
              </a:rPr>
              <a:t>a</a:t>
            </a:r>
            <a:r>
              <a:rPr lang="en-US" b="0" i="0">
                <a:solidFill>
                  <a:srgbClr val="4D4D4D"/>
                </a:solidFill>
                <a:latin typeface="Arial"/>
                <a:ea typeface="Arial"/>
                <a:cs typeface="Arial"/>
                <a:sym typeface="Arial"/>
              </a:rPr>
              <a:t> will return a list of all known branch names. One of these branch names can then be logged using </a:t>
            </a:r>
            <a:r>
              <a:rPr lang="en-US"/>
              <a:t>git </a:t>
            </a:r>
            <a:r>
              <a:rPr lang="en-US">
                <a:solidFill>
                  <a:srgbClr val="333333"/>
                </a:solidFill>
              </a:rPr>
              <a:t>log</a:t>
            </a:r>
            <a:r>
              <a:rPr lang="en-US" b="0" i="0">
                <a:solidFill>
                  <a:srgbClr val="4D4D4D"/>
                </a:solidFill>
                <a:latin typeface="Arial"/>
                <a:ea typeface="Arial"/>
                <a:cs typeface="Arial"/>
                <a:sym typeface="Arial"/>
              </a:rPr>
              <a:t>.</a:t>
            </a:r>
            <a:endParaRPr/>
          </a:p>
        </p:txBody>
      </p:sp>
      <p:sp>
        <p:nvSpPr>
          <p:cNvPr id="3460" name="Google Shape;3460;p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4634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The committer and the committing date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Other than the author, a commit preserves even the </a:t>
            </a:r>
            <a:r>
              <a:rPr lang="en-US" b="1" i="0">
                <a:solidFill>
                  <a:schemeClr val="dk1"/>
                </a:solidFill>
                <a:latin typeface="Lato"/>
                <a:ea typeface="Lato"/>
                <a:cs typeface="Lato"/>
                <a:sym typeface="Lato"/>
              </a:rPr>
              <a:t>committer</a:t>
            </a:r>
            <a:r>
              <a:rPr lang="en-US" b="0" i="0">
                <a:solidFill>
                  <a:schemeClr val="dk1"/>
                </a:solidFill>
                <a:latin typeface="Lato"/>
                <a:ea typeface="Lato"/>
                <a:cs typeface="Lato"/>
                <a:sym typeface="Lato"/>
              </a:rPr>
              <a:t>, and the </a:t>
            </a:r>
            <a:r>
              <a:rPr lang="en-US" b="1" i="0">
                <a:solidFill>
                  <a:schemeClr val="dk1"/>
                </a:solidFill>
                <a:latin typeface="Lato"/>
                <a:ea typeface="Lato"/>
                <a:cs typeface="Lato"/>
                <a:sym typeface="Lato"/>
              </a:rPr>
              <a:t>committing date</a:t>
            </a:r>
            <a:r>
              <a:rPr lang="en-US" b="0" i="0">
                <a:solidFill>
                  <a:schemeClr val="dk1"/>
                </a:solidFill>
                <a:latin typeface="Lato"/>
                <a:ea typeface="Lato"/>
                <a:cs typeface="Lato"/>
                <a:sym typeface="Lato"/>
              </a:rPr>
              <a:t>; what's the difference compared to author and author date? First of all, don't worry too much about this: 99% of commits in your repository will have the same values for the author and committer, and the same dates.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some situations, such as the </a:t>
            </a:r>
            <a:r>
              <a:rPr lang="en-US" b="1" i="0">
                <a:solidFill>
                  <a:schemeClr val="dk1"/>
                </a:solidFill>
                <a:latin typeface="Lato"/>
                <a:ea typeface="Lato"/>
                <a:cs typeface="Lato"/>
                <a:sym typeface="Lato"/>
              </a:rPr>
              <a:t>cherry-pick</a:t>
            </a:r>
            <a:r>
              <a:rPr lang="en-US" b="0" i="0">
                <a:solidFill>
                  <a:schemeClr val="dk1"/>
                </a:solidFill>
                <a:latin typeface="Lato"/>
                <a:ea typeface="Lato"/>
                <a:cs typeface="Lato"/>
                <a:sym typeface="Lato"/>
              </a:rPr>
              <a:t>, you carry an existing commit on top of another branch, making a brand-new commit that applies the same changes of the previous. In this case, the author and author date will remain the same, while the committer and the committing date will be related to the person who performed this operation and the date they did it. Later we will get in touch with this useful Git command.</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610" name="Google Shape;61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93292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p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•When you have found a commit reference to the point in history you want to visit, you can utilize the git checkout command to visit that commit. Git checkout is an easy way to “load” any of these saved snapshots onto your development machine. During the normal course of development, the HEAD usually points to main or some other local branch, but when you check out a previous commit, HEAD no longer points to a branch—it points directly to a commit. This is called a “detached HEAD” state, and it can be visualized as the following:</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Checking out an old file does not move the HEAD pointer. It remains on the same branch and same commit, avoiding a 'detached head' state. You can then commit the old version of the file in a new snapshot as you would any other changes. So, in effect, this usage of git checkout on a file, serves as a way to revert back to an old version of an individual file. For more information on these two modes visit the git checkout page</a:t>
            </a:r>
            <a:endParaRPr/>
          </a:p>
        </p:txBody>
      </p:sp>
      <p:sp>
        <p:nvSpPr>
          <p:cNvPr id="3467" name="Google Shape;3467;p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052672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p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endParaRPr/>
          </a:p>
        </p:txBody>
      </p:sp>
      <p:sp>
        <p:nvSpPr>
          <p:cNvPr id="3474" name="Google Shape;3474;p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628571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9"/>
        <p:cNvGrpSpPr/>
        <p:nvPr/>
      </p:nvGrpSpPr>
      <p:grpSpPr>
        <a:xfrm>
          <a:off x="0" y="0"/>
          <a:ext cx="0" cy="0"/>
          <a:chOff x="0" y="0"/>
          <a:chExt cx="0" cy="0"/>
        </a:xfrm>
      </p:grpSpPr>
      <p:sp>
        <p:nvSpPr>
          <p:cNvPr id="3480" name="Google Shape;3480;p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r>
              <a:rPr lang="en-US" b="0" i="0">
                <a:solidFill>
                  <a:srgbClr val="4D4D4D"/>
                </a:solidFill>
                <a:latin typeface="Arial"/>
                <a:ea typeface="Arial"/>
                <a:cs typeface="Arial"/>
                <a:sym typeface="Arial"/>
              </a:rPr>
              <a:t>This makes your working directory match the exact state of the </a:t>
            </a:r>
            <a:r>
              <a:rPr lang="en-US"/>
              <a:t>a1e8fb5</a:t>
            </a:r>
            <a:r>
              <a:rPr lang="en-US" b="0" i="0">
                <a:solidFill>
                  <a:srgbClr val="4D4D4D"/>
                </a:solidFill>
                <a:latin typeface="Arial"/>
                <a:ea typeface="Arial"/>
                <a:cs typeface="Arial"/>
                <a:sym typeface="Arial"/>
              </a:rPr>
              <a:t> commit. You can look at files, compile the project, run tests, and even edit files without worrying about losing the current state of the project. Nothing you do in here will be saved in your repository. </a:t>
            </a:r>
            <a:endParaRPr/>
          </a:p>
        </p:txBody>
      </p:sp>
      <p:sp>
        <p:nvSpPr>
          <p:cNvPr id="3481" name="Google Shape;3481;p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937818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t>
            </a:r>
            <a:endParaRPr/>
          </a:p>
        </p:txBody>
      </p:sp>
      <p:sp>
        <p:nvSpPr>
          <p:cNvPr id="3488" name="Google Shape;3488;p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738909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3"/>
        <p:cNvGrpSpPr/>
        <p:nvPr/>
      </p:nvGrpSpPr>
      <p:grpSpPr>
        <a:xfrm>
          <a:off x="0" y="0"/>
          <a:ext cx="0" cy="0"/>
          <a:chOff x="0" y="0"/>
          <a:chExt cx="0" cy="0"/>
        </a:xfrm>
      </p:grpSpPr>
      <p:sp>
        <p:nvSpPr>
          <p:cNvPr id="3494" name="Google Shape;3494;p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Orphaned commits are up for deletion by Git's garbage collector. The garbage collector runs on a configured interval and permanently destroys orphaned commits. To prevent orphaned commits from being garbage collected, we need to ensure we are on a branch.</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From the detached HEAD state, we can execute git checkout -b new_branch_without_crazy_commit. This will create a new branch named new_branch_without_crazy_commit and switch to that state. The repo is now on a new history timeline in which the 872fa7e commit no longer exists. At this point, we can continue work on this new branch in which the 872fa7e commit no longer exists and consider it 'undone'. Unfortunately, if you need the previous branch, maybe it was your main branch, this undo strategy is not appropriate. Let's look at some other 'undo' strategies. For more information and examples review our in-depth git checkout discussion.</a:t>
            </a:r>
            <a:endParaRPr/>
          </a:p>
        </p:txBody>
      </p:sp>
      <p:sp>
        <p:nvSpPr>
          <p:cNvPr id="3495" name="Google Shape;3495;p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21449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0"/>
        <p:cNvGrpSpPr/>
        <p:nvPr/>
      </p:nvGrpSpPr>
      <p:grpSpPr>
        <a:xfrm>
          <a:off x="0" y="0"/>
          <a:ext cx="0" cy="0"/>
          <a:chOff x="0" y="0"/>
          <a:chExt cx="0" cy="0"/>
        </a:xfrm>
      </p:grpSpPr>
      <p:sp>
        <p:nvSpPr>
          <p:cNvPr id="3501" name="Google Shape;3501;p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Let's assume we are back to our original commit history example. The history that includes the 872fa7e commit. This time let's try a revert 'undo'. </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At this point, we have again technically 'undone' the 872fa7e commit. Although 872fa7e still exists in the history, the new e2f9a78 commit is an inverse of the changes in 872fa7e. Unlike our previous checkout strategy, we can continue using the same branch. This solution is a satisfactory undo. This is the ideal 'undo' method for working with public shared repositories. If you have requirements of keeping a curated and minimal Git history this strategy may not be satisfactory.</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502" name="Google Shape;3502;p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050729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7"/>
        <p:cNvGrpSpPr/>
        <p:nvPr/>
      </p:nvGrpSpPr>
      <p:grpSpPr>
        <a:xfrm>
          <a:off x="0" y="0"/>
          <a:ext cx="0" cy="0"/>
          <a:chOff x="0" y="0"/>
          <a:chExt cx="0" cy="0"/>
        </a:xfrm>
      </p:grpSpPr>
      <p:sp>
        <p:nvSpPr>
          <p:cNvPr id="3508" name="Google Shape;3508;p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770"/>
              <a:buFont typeface="Arial"/>
              <a:buChar char="•"/>
            </a:pPr>
            <a:r>
              <a:rPr lang="en-US" sz="770"/>
              <a:t>•</a:t>
            </a:r>
            <a:r>
              <a:rPr lang="en-US" sz="1679" b="0" i="0" u="none" strike="noStrike" cap="none">
                <a:solidFill>
                  <a:srgbClr val="000000"/>
                </a:solidFill>
                <a:latin typeface="Arial"/>
                <a:ea typeface="Arial"/>
                <a:cs typeface="Arial"/>
                <a:sym typeface="Arial"/>
              </a:rPr>
              <a:t>The log output shows the e2f9a78 and 872fa7e commits no longer exist in the commit history. At this point, we can continue working and creating new commits as if the 'crazy' commits never happened. This method of undoing changes has the cleanest effect on history. Doing a reset is great for local changes however it adds complications when working with a shared remote repository. If we have a shared remote repository that has the 872fa7e commit pushed to it, and we try to git push a branch where we have reset the history, Git will catch this and throw an error. Git will assume that the branch being pushed is not up to date because of it's missing commits. In these scenarios, git revert should be the preferred undo method.</a:t>
            </a:r>
            <a:endParaRPr sz="1679" b="0" i="0" u="none" strike="noStrike" cap="none">
              <a:solidFill>
                <a:srgbClr val="ED7D31"/>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770"/>
              <a:buFont typeface="Arial"/>
              <a:buNone/>
            </a:pPr>
            <a:endParaRPr sz="770"/>
          </a:p>
        </p:txBody>
      </p:sp>
      <p:sp>
        <p:nvSpPr>
          <p:cNvPr id="3509" name="Google Shape;3509;p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315611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4"/>
        <p:cNvGrpSpPr/>
        <p:nvPr/>
      </p:nvGrpSpPr>
      <p:grpSpPr>
        <a:xfrm>
          <a:off x="0" y="0"/>
          <a:ext cx="0" cy="0"/>
          <a:chOff x="0" y="0"/>
          <a:chExt cx="0" cy="0"/>
        </a:xfrm>
      </p:grpSpPr>
      <p:sp>
        <p:nvSpPr>
          <p:cNvPr id="3515" name="Google Shape;3515;p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In the previous section, we discussed different strategies for undoing commits. </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This will have Git open the configured system editor and let you modify the last commit message. The new changes will be added to the amended commit.</a:t>
            </a:r>
            <a:endParaRPr/>
          </a:p>
        </p:txBody>
      </p:sp>
      <p:sp>
        <p:nvSpPr>
          <p:cNvPr id="3516" name="Google Shape;3516;p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820843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p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523" name="Google Shape;3523;p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545620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p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Problems arise when a reset is executed on a shared branch and that branch is then pushed remotely with git push. Git will block the push in this scenario complaining that the branch being pushed is out of date from the remote branch as it is missing commits.</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The preferred method of undoing shared history is git revert. A revert is safer than a reset because it will not remove any commits from a shared history. A revert will retain the commits you want to undo and create a new commit that inverts the undesired commit. This method is safer for shared remote collaboration because a remote developer can then pull the branch and receive the new revert commit which undoes the undesired commit.</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530" name="Google Shape;3530;p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3734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Going deeper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time the output format is different; we can see the author and committer, as we saw before, but in a more compact form; then there is the commit message, but something new appears: it's a </a:t>
            </a:r>
            <a:r>
              <a:rPr lang="en-US" b="1" i="0">
                <a:solidFill>
                  <a:schemeClr val="dk1"/>
                </a:solidFill>
                <a:latin typeface="Lato"/>
                <a:ea typeface="Lato"/>
                <a:cs typeface="Lato"/>
                <a:sym typeface="Lato"/>
              </a:rPr>
              <a:t>tree</a:t>
            </a:r>
            <a:r>
              <a:rPr lang="en-US" b="0" i="0">
                <a:solidFill>
                  <a:schemeClr val="dk1"/>
                </a:solidFill>
                <a:latin typeface="Lato"/>
                <a:ea typeface="Lato"/>
                <a:cs typeface="Lato"/>
                <a:sym typeface="Lato"/>
              </a:rPr>
              <a:t>. Please be patient, we will talk about trees in a couple of paragraphs.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What I want to show now is another command, this time a little bit more obscure; it's git cat-file -p.</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Let's try this command. To make it work, we need to specify the </a:t>
            </a:r>
            <a:r>
              <a:rPr lang="en-US" b="1" i="0">
                <a:solidFill>
                  <a:schemeClr val="dk1"/>
                </a:solidFill>
                <a:latin typeface="Lato"/>
                <a:ea typeface="Lato"/>
                <a:cs typeface="Lato"/>
                <a:sym typeface="Lato"/>
              </a:rPr>
              <a:t>object</a:t>
            </a:r>
            <a:r>
              <a:rPr lang="en-US" b="0" i="0">
                <a:solidFill>
                  <a:schemeClr val="dk1"/>
                </a:solidFill>
                <a:latin typeface="Lato"/>
                <a:ea typeface="Lato"/>
                <a:cs typeface="Lato"/>
                <a:sym typeface="Lato"/>
              </a:rPr>
              <a:t> we want to investigate; we can use the hash of the object, our first commit in this case. You don't need to specify the entire hash, but the first five-six characters are enough for small repositories. Git is smart enough to understand what's the object even with less than the 40 characters; the minimum is four characters, and the number increases as the total amount of Git objects in the repository increases. Just to give you an idea, the Linux kernel is currently 15 million lines of code, with millions of tracked files and folders; in that Git repository[1], you need to specify 12 characters to get the right object.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When in need, I usually try typing only the first five characters; if they are not sufficient to make Git aware of the object I need, it will warn me to input a character or two more.</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618" name="Google Shape;61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585553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Sometimes you don't want to merge two branches, but simply your desire is to apply the same changes in a commit on top to another branch. This situation is very common when working on bugs: you fix a bug in a branch, and then you want to apply the same fix on top of another branch.</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Git has a convenient way to do it; this is the git cherry-pick command.</a:t>
            </a:r>
            <a:endParaRPr dirty="0">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dirty="0">
              <a:solidFill>
                <a:schemeClr val="dk1"/>
              </a:solidFill>
            </a:endParaRPr>
          </a:p>
        </p:txBody>
      </p:sp>
      <p:sp>
        <p:nvSpPr>
          <p:cNvPr id="1726" name="Google Shape;1726;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728403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Clr>
                <a:schemeClr val="dk1"/>
              </a:buClr>
              <a:buSzPts val="2200"/>
              <a:buChar char="•"/>
            </a:pPr>
            <a:r>
              <a:rPr lang="en-US" sz="2200">
                <a:solidFill>
                  <a:schemeClr val="dk1"/>
                </a:solidFill>
              </a:rPr>
              <a:t>For the argument, you usually specify the hash of the commit you want to pick; in this case, as that commit is referenced even by the berries branch label, doing a git cherry-pick berries would have been the same.</a:t>
            </a:r>
            <a:endParaRPr/>
          </a:p>
        </p:txBody>
      </p:sp>
      <p:sp>
        <p:nvSpPr>
          <p:cNvPr id="1734" name="Google Shape;1734;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687832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742" name="Google Shape;1742;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04109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1100"/>
              <a:buFont typeface="Arial"/>
              <a:buChar char="•"/>
            </a:pPr>
            <a:r>
              <a:rPr lang="en-US"/>
              <a:t>Note the git status output: you always have some suggestions; in this case, to abort a cherry-pick and undo all you did, you can do a git cherry-pick --abort (you can do the same even while rebasing or merging).</a:t>
            </a:r>
            <a:endParaRPr/>
          </a:p>
        </p:txBody>
      </p:sp>
      <p:sp>
        <p:nvSpPr>
          <p:cNvPr id="1750" name="Google Shape;1750;p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45837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Okay, as you can see a new commit appeared, but there are no new paths in the graph. Unlike the merging feature, with cherry-picking you only pick changes made inside the specified commit, and no relationship will be stored between the cherry-picked commit and the new one created.</a:t>
            </a:r>
            <a:endParaRPr>
              <a:solidFill>
                <a:schemeClr val="dk1"/>
              </a:solidFill>
            </a:endParaRPr>
          </a:p>
        </p:txBody>
      </p:sp>
      <p:sp>
        <p:nvSpPr>
          <p:cNvPr id="1757" name="Google Shape;1757;p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47388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p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If you want to track what was the commit you cherry-picked, you can append the </a:t>
            </a:r>
            <a:r>
              <a:rPr lang="en-US"/>
              <a:t>-x</a:t>
            </a:r>
            <a:r>
              <a:rPr lang="en-US" b="0" i="0">
                <a:solidFill>
                  <a:srgbClr val="FFFFFF"/>
                </a:solidFill>
                <a:latin typeface="Lato"/>
                <a:ea typeface="Lato"/>
                <a:cs typeface="Lato"/>
                <a:sym typeface="Lato"/>
              </a:rPr>
              <a:t> option to the </a:t>
            </a:r>
            <a:r>
              <a:rPr lang="en-US"/>
              <a:t>git cherry-pick</a:t>
            </a:r>
            <a:r>
              <a:rPr lang="en-US" b="0" i="0">
                <a:solidFill>
                  <a:srgbClr val="FFFFFF"/>
                </a:solidFill>
                <a:latin typeface="Lato"/>
                <a:ea typeface="Lato"/>
                <a:cs typeface="Lato"/>
                <a:sym typeface="Lato"/>
              </a:rPr>
              <a:t> command; then, while committing, don't append the message in the </a:t>
            </a:r>
            <a:r>
              <a:rPr lang="en-US"/>
              <a:t>git commit</a:t>
            </a:r>
            <a:r>
              <a:rPr lang="en-US" b="0" i="0">
                <a:solidFill>
                  <a:srgbClr val="FFFFFF"/>
                </a:solidFill>
                <a:latin typeface="Lato"/>
                <a:ea typeface="Lato"/>
                <a:cs typeface="Lato"/>
                <a:sym typeface="Lato"/>
              </a:rPr>
              <a:t> command using the </a:t>
            </a:r>
            <a:r>
              <a:rPr lang="en-US"/>
              <a:t>-m</a:t>
            </a:r>
            <a:r>
              <a:rPr lang="en-US" b="0" i="0">
                <a:solidFill>
                  <a:srgbClr val="FFFFFF"/>
                </a:solidFill>
                <a:latin typeface="Lato"/>
                <a:ea typeface="Lato"/>
                <a:cs typeface="Lato"/>
                <a:sym typeface="Lato"/>
              </a:rPr>
              <a:t> option, but type </a:t>
            </a:r>
            <a:r>
              <a:rPr lang="en-US"/>
              <a:t>git commit</a:t>
            </a:r>
            <a:r>
              <a:rPr lang="en-US" b="0" i="0">
                <a:solidFill>
                  <a:srgbClr val="FFFFFF"/>
                </a:solidFill>
                <a:latin typeface="Lato"/>
                <a:ea typeface="Lato"/>
                <a:cs typeface="Lato"/>
                <a:sym typeface="Lato"/>
              </a:rPr>
              <a:t> and then press </a:t>
            </a:r>
            <a:r>
              <a:rPr lang="en-US"/>
              <a:t>ENTER</a:t>
            </a:r>
            <a:r>
              <a:rPr lang="en-US" b="0" i="0">
                <a:solidFill>
                  <a:srgbClr val="FFFFFF"/>
                </a:solidFill>
                <a:latin typeface="Lato"/>
                <a:ea typeface="Lato"/>
                <a:cs typeface="Lato"/>
                <a:sym typeface="Lato"/>
              </a:rPr>
              <a:t> to allow Git to open the editor: it will suggest you a message that contains the hash of the cherry-picked commit, as you can see in the following screenshot:</a:t>
            </a:r>
            <a:endParaRPr/>
          </a:p>
        </p:txBody>
      </p:sp>
      <p:sp>
        <p:nvSpPr>
          <p:cNvPr id="1765" name="Google Shape;1765;p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704767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indent="0">
              <a:buNone/>
            </a:pPr>
            <a:r>
              <a:rPr lang="en-US" b="1" dirty="0"/>
              <a:t>Key Characteristics of Git </a:t>
            </a:r>
            <a:r>
              <a:rPr lang="en-US" b="1" dirty="0" err="1"/>
              <a:t>Reflog</a:t>
            </a:r>
            <a:endParaRPr lang="en-US" b="1" dirty="0"/>
          </a:p>
          <a:p>
            <a:pPr>
              <a:buFont typeface="+mj-lt"/>
              <a:buAutoNum type="arabicPeriod"/>
            </a:pPr>
            <a:r>
              <a:rPr lang="en-US" b="1" dirty="0"/>
              <a:t>Tracks Local History:</a:t>
            </a:r>
            <a:endParaRPr lang="en-US" dirty="0"/>
          </a:p>
          <a:p>
            <a:pPr marL="742950" lvl="1" indent="-285750">
              <a:buFont typeface="+mj-lt"/>
              <a:buAutoNum type="arabicPeriod"/>
            </a:pPr>
            <a:r>
              <a:rPr lang="en-US" dirty="0"/>
              <a:t>It logs every change to HEAD (e.g., branch switches, commits, resets, rebases, or merges).</a:t>
            </a:r>
          </a:p>
          <a:p>
            <a:pPr marL="742950" lvl="1" indent="-285750">
              <a:buFont typeface="+mj-lt"/>
              <a:buAutoNum type="arabicPeriod"/>
            </a:pPr>
            <a:r>
              <a:rPr lang="en-US" dirty="0"/>
              <a:t>It records actions even if they aren’t part of the visible commit history.</a:t>
            </a:r>
          </a:p>
          <a:p>
            <a:pPr>
              <a:buFont typeface="+mj-lt"/>
              <a:buAutoNum type="arabicPeriod"/>
            </a:pPr>
            <a:r>
              <a:rPr lang="en-US" b="1" dirty="0"/>
              <a:t>Local-Only Information:</a:t>
            </a:r>
            <a:endParaRPr lang="en-US" dirty="0"/>
          </a:p>
          <a:p>
            <a:pPr marL="742950" lvl="1" indent="-285750">
              <a:buFont typeface="+mj-lt"/>
              <a:buAutoNum type="arabicPeriod"/>
            </a:pPr>
            <a:r>
              <a:rPr lang="en-US" dirty="0" err="1"/>
              <a:t>Reflog</a:t>
            </a:r>
            <a:r>
              <a:rPr lang="en-US" dirty="0"/>
              <a:t> data is not shared with remote repositories. It only exists in your local repository.</a:t>
            </a:r>
          </a:p>
          <a:p>
            <a:pPr>
              <a:buFont typeface="+mj-lt"/>
              <a:buAutoNum type="arabicPeriod"/>
            </a:pPr>
            <a:r>
              <a:rPr lang="en-US" b="1" dirty="0"/>
              <a:t>Recoverable Commits:</a:t>
            </a:r>
            <a:endParaRPr lang="en-US" dirty="0"/>
          </a:p>
          <a:p>
            <a:pPr marL="742950" lvl="1" indent="-285750">
              <a:buFont typeface="+mj-lt"/>
              <a:buAutoNum type="arabicPeriod"/>
            </a:pPr>
            <a:r>
              <a:rPr lang="en-US" dirty="0"/>
              <a:t>Allows you to find and recover commits that may have been "lost" due to actions like a reset, rebase, or checkout.</a:t>
            </a:r>
          </a:p>
          <a:p>
            <a:pPr marL="0" marR="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462" name="Google Shape;146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726286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47500" lnSpcReduction="20000"/>
          </a:bodyPr>
          <a:lstStyle/>
          <a:p>
            <a:pPr marL="457200" lvl="1" indent="0">
              <a:buFont typeface="Arial" panose="020B0604020202020204" pitchFamily="34" charset="0"/>
              <a:buNone/>
            </a:pPr>
            <a:r>
              <a:rPr lang="en-US" dirty="0"/>
              <a:t>Each entry shows the reference (HEAD) update with an index (HEAD@{n}), commit hash, and a short description of the action.</a:t>
            </a:r>
          </a:p>
          <a:p>
            <a:endParaRPr lang="en-US" b="1" dirty="0"/>
          </a:p>
          <a:p>
            <a:pPr marL="158750" indent="0">
              <a:buNone/>
            </a:pPr>
            <a:r>
              <a:rPr lang="en-US" b="1" dirty="0"/>
              <a:t>2. Recovering a Lost Commit</a:t>
            </a:r>
          </a:p>
          <a:p>
            <a:pPr>
              <a:buFont typeface="Arial" panose="020B0604020202020204" pitchFamily="34" charset="0"/>
              <a:buChar char="•"/>
            </a:pPr>
            <a:r>
              <a:rPr lang="en-US" dirty="0"/>
              <a:t>Scenario: You accidentally reset your branch and lose a commit.</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Run git </a:t>
            </a:r>
            <a:r>
              <a:rPr lang="en-US" dirty="0" err="1"/>
              <a:t>reflog</a:t>
            </a:r>
            <a:r>
              <a:rPr lang="en-US" dirty="0"/>
              <a:t> to find the lost commit hash.</a:t>
            </a:r>
          </a:p>
          <a:p>
            <a:pPr marL="742950" lvl="1" indent="-285750">
              <a:buFont typeface="Arial" panose="020B0604020202020204" pitchFamily="34" charset="0"/>
              <a:buChar char="•"/>
            </a:pPr>
            <a:r>
              <a:rPr lang="en-US" dirty="0"/>
              <a:t>Use the hash to restore the </a:t>
            </a:r>
            <a:r>
              <a:rPr lang="en-US" dirty="0" err="1"/>
              <a:t>commit:bash</a:t>
            </a:r>
            <a:endParaRPr lang="en-US" dirty="0"/>
          </a:p>
          <a:p>
            <a:pPr marL="742950" lvl="1" indent="-285750">
              <a:buFont typeface="Arial" panose="020B0604020202020204" pitchFamily="34" charset="0"/>
              <a:buChar char="•"/>
            </a:pPr>
            <a:r>
              <a:rPr lang="en-US" dirty="0"/>
              <a:t>Copy code</a:t>
            </a:r>
          </a:p>
          <a:p>
            <a:pPr marL="742950" lvl="1" indent="-285750" rtl="0">
              <a:buFont typeface="Arial" panose="020B0604020202020204" pitchFamily="34" charset="0"/>
              <a:buChar char="•"/>
            </a:pPr>
            <a:r>
              <a:rPr lang="en-US" dirty="0"/>
              <a:t>git checkout &lt;commit-hash&gt; </a:t>
            </a:r>
          </a:p>
          <a:p>
            <a:pPr marL="742950" lvl="1" indent="-285750">
              <a:buFont typeface="Arial" panose="020B0604020202020204" pitchFamily="34" charset="0"/>
              <a:buChar char="•"/>
            </a:pPr>
            <a:r>
              <a:rPr lang="en-US" dirty="0"/>
              <a:t>Optionally, create a new branch to save </a:t>
            </a:r>
            <a:r>
              <a:rPr lang="en-US" dirty="0" err="1"/>
              <a:t>it:bash</a:t>
            </a:r>
            <a:endParaRPr lang="en-US" dirty="0"/>
          </a:p>
          <a:p>
            <a:pPr marL="742950" lvl="1" indent="-285750">
              <a:buFont typeface="Arial" panose="020B0604020202020204" pitchFamily="34" charset="0"/>
              <a:buChar char="•"/>
            </a:pPr>
            <a:r>
              <a:rPr lang="en-US" dirty="0"/>
              <a:t>Copy code</a:t>
            </a:r>
          </a:p>
          <a:p>
            <a:pPr marL="742950" lvl="1" indent="-285750" rtl="0">
              <a:buFont typeface="Arial" panose="020B0604020202020204" pitchFamily="34" charset="0"/>
              <a:buChar char="•"/>
            </a:pPr>
            <a:r>
              <a:rPr lang="en-US" dirty="0"/>
              <a:t>git branch recovered-branch </a:t>
            </a:r>
          </a:p>
          <a:p>
            <a:pPr marL="158750" indent="0">
              <a:buNone/>
            </a:pPr>
            <a:r>
              <a:rPr lang="en-US" b="1" dirty="0"/>
              <a:t>3. Resetting to a Previous State</a:t>
            </a:r>
          </a:p>
          <a:p>
            <a:pPr>
              <a:buFont typeface="Arial" panose="020B0604020202020204" pitchFamily="34" charset="0"/>
              <a:buChar char="•"/>
            </a:pPr>
            <a:r>
              <a:rPr lang="en-US" dirty="0"/>
              <a:t>If you want to undo recent changes, you can reset to an earlier state in the </a:t>
            </a:r>
            <a:r>
              <a:rPr lang="en-US" dirty="0" err="1"/>
              <a:t>reflog</a:t>
            </a:r>
            <a:r>
              <a:rPr lang="en-US" dirty="0"/>
              <a:t>.</a:t>
            </a:r>
          </a:p>
          <a:p>
            <a:pPr>
              <a:buFont typeface="Arial" panose="020B0604020202020204" pitchFamily="34" charset="0"/>
              <a:buChar char="•"/>
            </a:pPr>
            <a:r>
              <a:rPr lang="en-US" b="1" dirty="0" err="1"/>
              <a:t>Command:</a:t>
            </a:r>
            <a:r>
              <a:rPr lang="en-US" dirty="0" err="1"/>
              <a:t>bash</a:t>
            </a:r>
            <a:endParaRPr lang="en-US" dirty="0"/>
          </a:p>
          <a:p>
            <a:pPr>
              <a:buFont typeface="Arial" panose="020B0604020202020204" pitchFamily="34" charset="0"/>
              <a:buChar char="•"/>
            </a:pPr>
            <a:r>
              <a:rPr lang="en-US" dirty="0"/>
              <a:t>Copy code</a:t>
            </a:r>
          </a:p>
          <a:p>
            <a:pPr rtl="0">
              <a:buFont typeface="Arial" panose="020B0604020202020204" pitchFamily="34" charset="0"/>
              <a:buChar char="•"/>
            </a:pPr>
            <a:r>
              <a:rPr lang="en-US" dirty="0"/>
              <a:t>git reset --hard HEAD@{n} </a:t>
            </a:r>
          </a:p>
          <a:p>
            <a:pPr>
              <a:buFont typeface="Arial" panose="020B0604020202020204" pitchFamily="34" charset="0"/>
              <a:buChar char="•"/>
            </a:pPr>
            <a:r>
              <a:rPr lang="en-US" b="1" dirty="0" err="1"/>
              <a:t>Example:</a:t>
            </a:r>
            <a:r>
              <a:rPr lang="en-US" dirty="0" err="1"/>
              <a:t>bash</a:t>
            </a:r>
            <a:endParaRPr lang="en-US" dirty="0"/>
          </a:p>
          <a:p>
            <a:pPr>
              <a:buFont typeface="Arial" panose="020B0604020202020204" pitchFamily="34" charset="0"/>
              <a:buChar char="•"/>
            </a:pPr>
            <a:r>
              <a:rPr lang="en-US" dirty="0"/>
              <a:t>Copy code</a:t>
            </a:r>
          </a:p>
          <a:p>
            <a:pPr rtl="0">
              <a:buFont typeface="Arial" panose="020B0604020202020204" pitchFamily="34" charset="0"/>
              <a:buChar char="•"/>
            </a:pPr>
            <a:r>
              <a:rPr lang="en-US" dirty="0"/>
              <a:t>git reset --hard HEAD@{2} </a:t>
            </a:r>
          </a:p>
          <a:p>
            <a:pPr>
              <a:buFont typeface="Arial" panose="020B0604020202020204" pitchFamily="34" charset="0"/>
              <a:buChar char="•"/>
            </a:pPr>
            <a:r>
              <a:rPr lang="en-US" dirty="0"/>
              <a:t>This resets the branch to the state it was in two actions ago.</a:t>
            </a:r>
          </a:p>
          <a:p>
            <a:pPr marL="158750" indent="0">
              <a:buNone/>
            </a:pPr>
            <a:r>
              <a:rPr lang="en-US" b="1" dirty="0"/>
              <a:t>4. Cleaning Up the </a:t>
            </a:r>
            <a:r>
              <a:rPr lang="en-US" b="1" dirty="0" err="1"/>
              <a:t>Reflog</a:t>
            </a:r>
            <a:endParaRPr lang="en-US" b="1" dirty="0"/>
          </a:p>
          <a:p>
            <a:pPr>
              <a:buFont typeface="Arial" panose="020B0604020202020204" pitchFamily="34" charset="0"/>
              <a:buChar char="•"/>
            </a:pPr>
            <a:r>
              <a:rPr lang="en-US" dirty="0"/>
              <a:t>Over time, </a:t>
            </a:r>
            <a:r>
              <a:rPr lang="en-US" dirty="0" err="1"/>
              <a:t>reflog</a:t>
            </a:r>
            <a:r>
              <a:rPr lang="en-US" dirty="0"/>
              <a:t> entries accumulate. To clean up old </a:t>
            </a:r>
            <a:r>
              <a:rPr lang="en-US" dirty="0" err="1"/>
              <a:t>entries:bash</a:t>
            </a:r>
            <a:endParaRPr lang="en-US" dirty="0"/>
          </a:p>
          <a:p>
            <a:pPr>
              <a:buFont typeface="Arial" panose="020B0604020202020204" pitchFamily="34" charset="0"/>
              <a:buChar char="•"/>
            </a:pPr>
            <a:r>
              <a:rPr lang="en-US" dirty="0"/>
              <a:t>Copy code</a:t>
            </a:r>
          </a:p>
          <a:p>
            <a:pPr rtl="0">
              <a:buFont typeface="Arial" panose="020B0604020202020204" pitchFamily="34" charset="0"/>
              <a:buChar char="•"/>
            </a:pPr>
            <a:r>
              <a:rPr lang="en-US" dirty="0"/>
              <a:t>git </a:t>
            </a:r>
            <a:r>
              <a:rPr lang="en-US" dirty="0" err="1"/>
              <a:t>reflog</a:t>
            </a:r>
            <a:r>
              <a:rPr lang="en-US" dirty="0"/>
              <a:t> expire --expire=30.days git </a:t>
            </a:r>
            <a:r>
              <a:rPr lang="en-US" dirty="0" err="1"/>
              <a:t>gc</a:t>
            </a:r>
            <a:r>
              <a:rPr lang="en-US" dirty="0"/>
              <a:t> --prune=30.days </a:t>
            </a:r>
          </a:p>
          <a:p>
            <a:pPr marL="158750" indent="0">
              <a:buNone/>
            </a:pPr>
            <a:endParaRPr lang="en-US" b="1" dirty="0"/>
          </a:p>
          <a:p>
            <a:pPr marL="158750" indent="0">
              <a:buNone/>
            </a:pPr>
            <a:r>
              <a:rPr lang="en-US" b="1" dirty="0"/>
              <a:t>Common Scenarios Where Git </a:t>
            </a:r>
            <a:r>
              <a:rPr lang="en-US" b="1" dirty="0" err="1"/>
              <a:t>Reflog</a:t>
            </a:r>
            <a:r>
              <a:rPr lang="en-US" b="1" dirty="0"/>
              <a:t> is Useful</a:t>
            </a:r>
          </a:p>
          <a:p>
            <a:r>
              <a:rPr lang="en-US" b="1" dirty="0"/>
              <a:t>1. Undoing a Hard Reset</a:t>
            </a:r>
          </a:p>
          <a:p>
            <a:pPr>
              <a:buFont typeface="Arial" panose="020B0604020202020204" pitchFamily="34" charset="0"/>
              <a:buChar char="•"/>
            </a:pPr>
            <a:r>
              <a:rPr lang="en-US" dirty="0"/>
              <a:t>If you run git reset --hard and lose commits, git </a:t>
            </a:r>
            <a:r>
              <a:rPr lang="en-US" dirty="0" err="1"/>
              <a:t>reflog</a:t>
            </a:r>
            <a:r>
              <a:rPr lang="en-US" dirty="0"/>
              <a:t> lets you recover them.</a:t>
            </a:r>
          </a:p>
          <a:p>
            <a:pPr>
              <a:buFont typeface="Arial" panose="020B0604020202020204" pitchFamily="34" charset="0"/>
              <a:buChar char="•"/>
            </a:pPr>
            <a:r>
              <a:rPr lang="en-US" b="1" dirty="0"/>
              <a:t>Example:</a:t>
            </a:r>
            <a:endParaRPr lang="en-US" dirty="0"/>
          </a:p>
          <a:p>
            <a:pPr rtl="0">
              <a:buFont typeface="Arial" panose="020B0604020202020204" pitchFamily="34" charset="0"/>
              <a:buChar char="•"/>
            </a:pPr>
            <a:r>
              <a:rPr lang="en-US" dirty="0"/>
              <a:t>git reset --hard HEAD~2 # Oops, you lost 2 commits! </a:t>
            </a:r>
          </a:p>
          <a:p>
            <a:pPr rtl="0">
              <a:buFont typeface="Arial" panose="020B0604020202020204" pitchFamily="34" charset="0"/>
              <a:buChar char="•"/>
            </a:pPr>
            <a:r>
              <a:rPr lang="en-US" dirty="0"/>
              <a:t>git </a:t>
            </a:r>
            <a:r>
              <a:rPr lang="en-US" dirty="0" err="1"/>
              <a:t>reflog</a:t>
            </a:r>
            <a:r>
              <a:rPr lang="en-US" dirty="0"/>
              <a:t> # Find the lost commit hash </a:t>
            </a:r>
          </a:p>
          <a:p>
            <a:pPr rtl="0">
              <a:buFont typeface="Arial" panose="020B0604020202020204" pitchFamily="34" charset="0"/>
              <a:buChar char="•"/>
            </a:pPr>
            <a:r>
              <a:rPr lang="en-US" dirty="0"/>
              <a:t>git reset --hard &lt;hash&gt; # Restore the commit </a:t>
            </a:r>
          </a:p>
          <a:p>
            <a:r>
              <a:rPr lang="en-US" b="1" dirty="0"/>
              <a:t>2. Recovering Detached HEAD</a:t>
            </a:r>
          </a:p>
          <a:p>
            <a:pPr>
              <a:buFont typeface="Arial" panose="020B0604020202020204" pitchFamily="34" charset="0"/>
              <a:buChar char="•"/>
            </a:pPr>
            <a:r>
              <a:rPr lang="en-US" dirty="0"/>
              <a:t>When working in a detached HEAD state and accidentally move away</a:t>
            </a:r>
          </a:p>
          <a:p>
            <a:pPr rtl="0">
              <a:buFont typeface="Arial" panose="020B0604020202020204" pitchFamily="34" charset="0"/>
              <a:buChar char="•"/>
            </a:pPr>
            <a:r>
              <a:rPr lang="en-US" dirty="0"/>
              <a:t>git </a:t>
            </a:r>
            <a:r>
              <a:rPr lang="en-US" dirty="0" err="1"/>
              <a:t>reflog</a:t>
            </a:r>
            <a:r>
              <a:rPr lang="en-US" dirty="0"/>
              <a:t> </a:t>
            </a:r>
          </a:p>
          <a:p>
            <a:pPr rtl="0">
              <a:buFont typeface="Arial" panose="020B0604020202020204" pitchFamily="34" charset="0"/>
              <a:buChar char="•"/>
            </a:pPr>
            <a:r>
              <a:rPr lang="en-US" dirty="0"/>
              <a:t>git checkout &lt;commit-hash&gt; </a:t>
            </a:r>
          </a:p>
          <a:p>
            <a:r>
              <a:rPr lang="en-US" b="1" dirty="0"/>
              <a:t>3. Diagnosing a Rebase</a:t>
            </a:r>
          </a:p>
          <a:p>
            <a:pPr>
              <a:buFont typeface="Arial" panose="020B0604020202020204" pitchFamily="34" charset="0"/>
              <a:buChar char="•"/>
            </a:pPr>
            <a:r>
              <a:rPr lang="en-US" dirty="0"/>
              <a:t>If a rebase goes wrong, git </a:t>
            </a:r>
            <a:r>
              <a:rPr lang="en-US" dirty="0" err="1"/>
              <a:t>reflog</a:t>
            </a:r>
            <a:r>
              <a:rPr lang="en-US" dirty="0"/>
              <a:t> shows the state of HEAD before the rebase, allowing you to reset and start over.</a:t>
            </a:r>
          </a:p>
          <a:p>
            <a:pPr marL="158750" indent="0">
              <a:buNone/>
            </a:pPr>
            <a:endParaRPr lang="en-US" b="1" dirty="0"/>
          </a:p>
          <a:p>
            <a:pPr marL="158750" indent="0">
              <a:buNone/>
            </a:pPr>
            <a:r>
              <a:rPr lang="en-US" b="1" dirty="0" err="1"/>
              <a:t>Reflog</a:t>
            </a:r>
            <a:r>
              <a:rPr lang="en-US" b="1" dirty="0"/>
              <a:t> Syntax</a:t>
            </a:r>
          </a:p>
          <a:p>
            <a:pPr>
              <a:buFont typeface="Arial" panose="020B0604020202020204" pitchFamily="34" charset="0"/>
              <a:buChar char="•"/>
            </a:pPr>
            <a:r>
              <a:rPr lang="en-US" b="1" dirty="0"/>
              <a:t>Default Reference:</a:t>
            </a:r>
            <a:r>
              <a:rPr lang="en-US" dirty="0"/>
              <a:t> Tracks updates to HEAD.</a:t>
            </a:r>
          </a:p>
          <a:p>
            <a:pPr rtl="0">
              <a:buFont typeface="Arial" panose="020B0604020202020204" pitchFamily="34" charset="0"/>
              <a:buChar char="•"/>
            </a:pPr>
            <a:r>
              <a:rPr lang="en-US" dirty="0"/>
              <a:t>git </a:t>
            </a:r>
            <a:r>
              <a:rPr lang="en-US" dirty="0" err="1"/>
              <a:t>reflog</a:t>
            </a:r>
            <a:r>
              <a:rPr lang="en-US" dirty="0"/>
              <a:t> </a:t>
            </a:r>
          </a:p>
          <a:p>
            <a:pPr>
              <a:buFont typeface="Arial" panose="020B0604020202020204" pitchFamily="34" charset="0"/>
              <a:buChar char="•"/>
            </a:pPr>
            <a:r>
              <a:rPr lang="en-US" b="1" dirty="0"/>
              <a:t>Specific Branch </a:t>
            </a:r>
            <a:r>
              <a:rPr lang="en-US" b="1" dirty="0" err="1"/>
              <a:t>Reflog</a:t>
            </a:r>
            <a:endParaRPr lang="en-US" dirty="0"/>
          </a:p>
          <a:p>
            <a:pPr rtl="0">
              <a:buFont typeface="Arial" panose="020B0604020202020204" pitchFamily="34" charset="0"/>
              <a:buChar char="•"/>
            </a:pPr>
            <a:r>
              <a:rPr lang="en-US" dirty="0"/>
              <a:t>git </a:t>
            </a:r>
            <a:r>
              <a:rPr lang="en-US" dirty="0" err="1"/>
              <a:t>reflog</a:t>
            </a:r>
            <a:r>
              <a:rPr lang="en-US" dirty="0"/>
              <a:t> show &lt;branch-name&gt; </a:t>
            </a:r>
          </a:p>
          <a:p>
            <a:pPr>
              <a:buFont typeface="Arial" panose="020B0604020202020204" pitchFamily="34" charset="0"/>
              <a:buChar char="•"/>
            </a:pPr>
            <a:r>
              <a:rPr lang="en-US" b="1" dirty="0"/>
              <a:t>Specific Reference (e.g., origin/main)</a:t>
            </a:r>
            <a:endParaRPr lang="en-US" dirty="0"/>
          </a:p>
          <a:p>
            <a:pPr rtl="0">
              <a:buFont typeface="Arial" panose="020B0604020202020204" pitchFamily="34" charset="0"/>
              <a:buChar char="•"/>
            </a:pPr>
            <a:r>
              <a:rPr lang="en-US" dirty="0"/>
              <a:t>git </a:t>
            </a:r>
            <a:r>
              <a:rPr lang="en-US" dirty="0" err="1"/>
              <a:t>reflog</a:t>
            </a:r>
            <a:r>
              <a:rPr lang="en-US" dirty="0"/>
              <a:t> show origin/main </a:t>
            </a:r>
          </a:p>
          <a:p>
            <a:r>
              <a:rPr lang="en-US" b="1" dirty="0"/>
              <a:t>When Does Git Record </a:t>
            </a:r>
            <a:r>
              <a:rPr lang="en-US" b="1" dirty="0" err="1"/>
              <a:t>Reflog</a:t>
            </a:r>
            <a:r>
              <a:rPr lang="en-US" b="1" dirty="0"/>
              <a:t> Entries?</a:t>
            </a:r>
          </a:p>
          <a:p>
            <a:r>
              <a:rPr lang="en-US" dirty="0" err="1"/>
              <a:t>Reflog</a:t>
            </a:r>
            <a:r>
              <a:rPr lang="en-US" dirty="0"/>
              <a:t> records changes whenever:</a:t>
            </a:r>
          </a:p>
          <a:p>
            <a:pPr>
              <a:buFont typeface="Arial" panose="020B0604020202020204" pitchFamily="34" charset="0"/>
              <a:buChar char="•"/>
            </a:pPr>
            <a:r>
              <a:rPr lang="en-US" dirty="0"/>
              <a:t>You commit (git commit).</a:t>
            </a:r>
          </a:p>
          <a:p>
            <a:pPr>
              <a:buFont typeface="Arial" panose="020B0604020202020204" pitchFamily="34" charset="0"/>
              <a:buChar char="•"/>
            </a:pPr>
            <a:r>
              <a:rPr lang="en-US" dirty="0"/>
              <a:t>You create or delete branches.</a:t>
            </a:r>
          </a:p>
          <a:p>
            <a:pPr>
              <a:buFont typeface="Arial" panose="020B0604020202020204" pitchFamily="34" charset="0"/>
              <a:buChar char="•"/>
            </a:pPr>
            <a:r>
              <a:rPr lang="en-US" dirty="0"/>
              <a:t>You perform actions like checkout, merge, rebase, reset, or cherry-pick.</a:t>
            </a:r>
          </a:p>
          <a:p>
            <a:pPr>
              <a:buFont typeface="Arial" panose="020B0604020202020204" pitchFamily="34" charset="0"/>
              <a:buChar char="•"/>
            </a:pPr>
            <a:r>
              <a:rPr lang="en-US" dirty="0"/>
              <a:t>You pull updates (git pull).</a:t>
            </a:r>
          </a:p>
          <a:p>
            <a:pPr marL="158750" indent="0">
              <a:buNone/>
            </a:pPr>
            <a:endParaRPr lang="en-US" b="1" dirty="0"/>
          </a:p>
          <a:p>
            <a:pPr marL="158750" indent="0">
              <a:buNone/>
            </a:pPr>
            <a:r>
              <a:rPr lang="en-US" b="1" dirty="0"/>
              <a:t>Limitations of </a:t>
            </a:r>
            <a:r>
              <a:rPr lang="en-US" b="1" dirty="0" err="1"/>
              <a:t>Reflog</a:t>
            </a:r>
            <a:endParaRPr lang="en-US" b="1" dirty="0"/>
          </a:p>
          <a:p>
            <a:pPr>
              <a:buFont typeface="+mj-lt"/>
              <a:buAutoNum type="arabicPeriod"/>
            </a:pPr>
            <a:r>
              <a:rPr lang="en-US" b="1" dirty="0"/>
              <a:t>Local Only:</a:t>
            </a:r>
            <a:endParaRPr lang="en-US" dirty="0"/>
          </a:p>
          <a:p>
            <a:pPr marL="742950" lvl="1" indent="-285750">
              <a:buFont typeface="+mj-lt"/>
              <a:buAutoNum type="arabicPeriod"/>
            </a:pPr>
            <a:r>
              <a:rPr lang="en-US" dirty="0" err="1"/>
              <a:t>Reflog</a:t>
            </a:r>
            <a:r>
              <a:rPr lang="en-US" dirty="0"/>
              <a:t> is not available on remote repositories, so it cannot track changes made on a remote server.</a:t>
            </a:r>
          </a:p>
          <a:p>
            <a:pPr>
              <a:buFont typeface="+mj-lt"/>
              <a:buAutoNum type="arabicPeriod"/>
            </a:pPr>
            <a:r>
              <a:rPr lang="en-US" b="1" dirty="0"/>
              <a:t>Time-Limited Retention:</a:t>
            </a:r>
            <a:endParaRPr lang="en-US" dirty="0"/>
          </a:p>
          <a:p>
            <a:pPr marL="742950" lvl="1" indent="-285750">
              <a:buFont typeface="+mj-lt"/>
              <a:buAutoNum type="arabicPeriod"/>
            </a:pPr>
            <a:r>
              <a:rPr lang="en-US" dirty="0" err="1"/>
              <a:t>Reflog</a:t>
            </a:r>
            <a:r>
              <a:rPr lang="en-US" dirty="0"/>
              <a:t> entries are eventually removed based on expiration policies (default: 90 days).</a:t>
            </a:r>
          </a:p>
          <a:p>
            <a:pPr marL="0" marR="0" lvl="0" indent="0" algn="l" rtl="0">
              <a:lnSpc>
                <a:spcPct val="100000"/>
              </a:lnSpc>
              <a:spcBef>
                <a:spcPts val="0"/>
              </a:spcBef>
              <a:spcAft>
                <a:spcPts val="0"/>
              </a:spcAft>
              <a:buClr>
                <a:schemeClr val="dk1"/>
              </a:buClr>
              <a:buSzPts val="1100"/>
              <a:buFont typeface="Arial"/>
              <a:buNone/>
            </a:pPr>
            <a:endParaRPr lang="en-US" dirty="0">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US" dirty="0"/>
              <a:t>Git </a:t>
            </a:r>
            <a:r>
              <a:rPr lang="en-US" dirty="0" err="1"/>
              <a:t>Reflog</a:t>
            </a:r>
            <a:r>
              <a:rPr lang="en-US" dirty="0"/>
              <a:t> is an incredibly powerful tool for managing and recovering your repository's history. It provides a safety net for common mistakes like resets, rebases, or accidental deletions. By mastering git </a:t>
            </a:r>
            <a:r>
              <a:rPr lang="en-US" dirty="0" err="1"/>
              <a:t>reflog</a:t>
            </a:r>
            <a:r>
              <a:rPr lang="en-US" dirty="0"/>
              <a:t>, you can confidently navigate and recover from most Git issues.</a:t>
            </a:r>
            <a:endParaRPr dirty="0">
              <a:solidFill>
                <a:schemeClr val="dk1"/>
              </a:solidFill>
            </a:endParaRPr>
          </a:p>
        </p:txBody>
      </p:sp>
      <p:sp>
        <p:nvSpPr>
          <p:cNvPr id="1462" name="Google Shape;146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2617249"/>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p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7" name="Google Shape;3537;p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64712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p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545" name="Google Shape;3545;p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4678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as you can see, the output is the same of git log --format=raw.</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not unusual in Git: there are different commands and options that end up doing the same thing; this is a common </a:t>
            </a:r>
            <a:r>
              <a:rPr lang="en-US" b="1" i="0">
                <a:solidFill>
                  <a:schemeClr val="dk1"/>
                </a:solidFill>
                <a:latin typeface="Lato"/>
                <a:ea typeface="Lato"/>
                <a:cs typeface="Lato"/>
                <a:sym typeface="Lato"/>
              </a:rPr>
              <a:t>feature</a:t>
            </a:r>
            <a:r>
              <a:rPr lang="en-US" b="0" i="0">
                <a:solidFill>
                  <a:schemeClr val="dk1"/>
                </a:solidFill>
                <a:latin typeface="Lato"/>
                <a:ea typeface="Lato"/>
                <a:cs typeface="Lato"/>
                <a:sym typeface="Lato"/>
              </a:rPr>
              <a:t> of Git, and it's due to its organic growth across the years. Git changed (and changes) continuously, so the developers have to guarantee some backward compatibility when introducing new commands; this is one of the side effects.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 introduced this command only to have the chance of introducing another peculiarity of Git, the separation between </a:t>
            </a:r>
            <a:r>
              <a:rPr lang="en-US" b="1" i="0">
                <a:solidFill>
                  <a:schemeClr val="dk1"/>
                </a:solidFill>
                <a:latin typeface="Lato"/>
                <a:ea typeface="Lato"/>
                <a:cs typeface="Lato"/>
                <a:sym typeface="Lato"/>
              </a:rPr>
              <a:t>porcelain commands</a:t>
            </a:r>
            <a:r>
              <a:rPr lang="en-US" b="0" i="0">
                <a:solidFill>
                  <a:schemeClr val="dk1"/>
                </a:solidFill>
                <a:latin typeface="Lato"/>
                <a:ea typeface="Lato"/>
                <a:cs typeface="Lato"/>
                <a:sym typeface="Lato"/>
              </a:rPr>
              <a:t> and </a:t>
            </a:r>
            <a:r>
              <a:rPr lang="en-US" b="1" i="0">
                <a:solidFill>
                  <a:schemeClr val="dk1"/>
                </a:solidFill>
                <a:latin typeface="Lato"/>
                <a:ea typeface="Lato"/>
                <a:cs typeface="Lato"/>
                <a:sym typeface="Lato"/>
              </a:rPr>
              <a:t>plumbing commands</a:t>
            </a:r>
            <a:r>
              <a:rPr lang="en-US" b="0" i="0">
                <a:solidFill>
                  <a:schemeClr val="dk1"/>
                </a:solidFill>
                <a:latin typeface="Lato"/>
                <a:ea typeface="Lato"/>
                <a:cs typeface="Lato"/>
                <a:sym typeface="Lato"/>
              </a:rPr>
              <a: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626" name="Google Shape;62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187370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p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A Git rebase changes the base of the developer’s branch from one commit to another, so it looks like they have created their branch from a different commit. Internally, Git creates a new commit and applies it to the specified base. However, it's essential for everyone involved to understand that although the branch appears the same, it's made up of entirely new commits. When you perform a Git rebase, you are, in effect, rewriting history.</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Here’s how Git rebasing compares to Git merging. Let's say you're a developer who is working on a new feature on a dedicated branch. Then, another development team member updates the main branch with some new commits. The situation looks like this:</a:t>
            </a:r>
            <a:endParaRPr/>
          </a:p>
        </p:txBody>
      </p:sp>
      <p:sp>
        <p:nvSpPr>
          <p:cNvPr id="3552" name="Google Shape;3552;p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933961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p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a:t>Eventually, however, the team concludes that the main's new commits are relevant to the feature you are working on. So then, if you want to incorporate the new commits onto your branch, you can either do a merge or a rebase. If you decide to use Git merging, you tack on the new commits to your new branch like this:</a:t>
            </a:r>
            <a:endParaRPr/>
          </a:p>
        </p:txBody>
      </p:sp>
      <p:sp>
        <p:nvSpPr>
          <p:cNvPr id="3559" name="Google Shape;3559;p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861285"/>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p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51565E"/>
                </a:solidFill>
                <a:latin typeface="Roboto"/>
                <a:ea typeface="Roboto"/>
                <a:cs typeface="Roboto"/>
                <a:sym typeface="Roboto"/>
              </a:rPr>
              <a:t>However, if you use Git rebase, you move your whole feature branch, starting it on the tip of the main branch so that all the new commits are now part of the whole. This action rewrites the project history by making new commits for each of the original branch's commits. So, this is how the new branch looks:</a:t>
            </a:r>
            <a:endParaRPr/>
          </a:p>
        </p:txBody>
      </p:sp>
      <p:sp>
        <p:nvSpPr>
          <p:cNvPr id="3566" name="Google Shape;3566;p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517647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Now I want to tell you something about the </a:t>
            </a:r>
            <a:r>
              <a:rPr lang="en-US" dirty="0">
                <a:solidFill>
                  <a:schemeClr val="dk1"/>
                </a:solidFill>
              </a:rPr>
              <a:t>git rebase</a:t>
            </a:r>
            <a:r>
              <a:rPr lang="en-US" b="0" i="0" dirty="0">
                <a:solidFill>
                  <a:schemeClr val="dk1"/>
                </a:solidFill>
                <a:latin typeface="Lato"/>
                <a:ea typeface="Lato"/>
                <a:cs typeface="Lato"/>
                <a:sym typeface="Lato"/>
              </a:rPr>
              <a:t> command; a </a:t>
            </a:r>
            <a:r>
              <a:rPr lang="en-US" b="1" i="0" dirty="0">
                <a:solidFill>
                  <a:schemeClr val="dk1"/>
                </a:solidFill>
                <a:latin typeface="Lato"/>
                <a:ea typeface="Lato"/>
                <a:cs typeface="Lato"/>
                <a:sym typeface="Lato"/>
              </a:rPr>
              <a:t>rebase</a:t>
            </a:r>
            <a:r>
              <a:rPr lang="en-US" b="0" i="0" dirty="0">
                <a:solidFill>
                  <a:schemeClr val="dk1"/>
                </a:solidFill>
                <a:latin typeface="Lato"/>
                <a:ea typeface="Lato"/>
                <a:cs typeface="Lato"/>
                <a:sym typeface="Lato"/>
              </a:rPr>
              <a:t> is a common term while using a versioning system, and even in Git this is a hot topic.</a:t>
            </a:r>
          </a:p>
          <a:p>
            <a:pPr marL="342900" marR="0" lvl="0" indent="-342900" algn="l" rtl="0">
              <a:lnSpc>
                <a:spcPct val="100000"/>
              </a:lnSpc>
              <a:spcBef>
                <a:spcPts val="0"/>
              </a:spcBef>
              <a:spcAft>
                <a:spcPts val="0"/>
              </a:spcAft>
              <a:buClr>
                <a:schemeClr val="dk1"/>
              </a:buClr>
              <a:buSzPts val="1100"/>
              <a:buFont typeface="Arial"/>
              <a:buChar char="•"/>
            </a:pPr>
            <a:endParaRPr lang="en-US" b="0" i="0" dirty="0">
              <a:solidFill>
                <a:schemeClr val="dk1"/>
              </a:solidFill>
              <a:latin typeface="Lato"/>
              <a:ea typeface="Lato"/>
              <a:cs typeface="Lato"/>
              <a:sym typeface="Lato"/>
            </a:endParaRPr>
          </a:p>
          <a:p>
            <a:pPr marL="0" marR="0" lvl="0" indent="0" algn="l" rtl="0">
              <a:lnSpc>
                <a:spcPct val="100000"/>
              </a:lnSpc>
              <a:spcBef>
                <a:spcPts val="0"/>
              </a:spcBef>
              <a:spcAft>
                <a:spcPts val="0"/>
              </a:spcAft>
              <a:buClr>
                <a:schemeClr val="dk1"/>
              </a:buClr>
              <a:buSzPts val="1100"/>
              <a:buFont typeface="Arial"/>
              <a:buNone/>
            </a:pPr>
            <a:r>
              <a:rPr lang="en-US" dirty="0">
                <a:solidFill>
                  <a:schemeClr val="dk1"/>
                </a:solidFill>
              </a:rPr>
              <a:t>In Git, rebasing is a process used to incorporate changes from one branch into another branch by moving or reapplying the commits from the source branch onto the target branch. This is different from merging, where a merge commit is created to combine the changes from two branches. Rebasing, on the other hand, results in a linear history without merge commits, which can make the commit history cleaner and more straightforward.</a:t>
            </a:r>
            <a:endParaRPr dirty="0">
              <a:solidFill>
                <a:schemeClr val="dk1"/>
              </a:solidFill>
            </a:endParaRPr>
          </a:p>
        </p:txBody>
      </p:sp>
      <p:sp>
        <p:nvSpPr>
          <p:cNvPr id="1462" name="Google Shape;1462;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270228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One of the widest uses of the git rebase command is for reordering or combining commits. For this first approach, imagine you have to combine two different commits.</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1469" name="Google Shape;1469;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97715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1100"/>
              <a:buFont typeface="Arial"/>
              <a:buNone/>
            </a:pPr>
            <a:r>
              <a:rPr lang="en-US"/>
              <a:t>[3] ~/grocery (master)</a:t>
            </a:r>
            <a:endParaRPr/>
          </a:p>
          <a:p>
            <a:pPr marL="0" marR="0" lvl="0" indent="0" algn="l" rtl="0">
              <a:lnSpc>
                <a:spcPct val="100000"/>
              </a:lnSpc>
              <a:spcBef>
                <a:spcPts val="0"/>
              </a:spcBef>
              <a:spcAft>
                <a:spcPts val="0"/>
              </a:spcAft>
              <a:buClr>
                <a:schemeClr val="dk1"/>
              </a:buClr>
              <a:buSzPts val="1100"/>
              <a:buFont typeface="Arial"/>
              <a:buNone/>
            </a:pPr>
            <a:r>
              <a:rPr lang="en-US"/>
              <a:t>$ git commit -am "Add half a grape"</a:t>
            </a:r>
            <a:endParaRPr/>
          </a:p>
          <a:p>
            <a:pPr marL="0" marR="0" lvl="0" indent="0" algn="l" rtl="0">
              <a:lnSpc>
                <a:spcPct val="100000"/>
              </a:lnSpc>
              <a:spcBef>
                <a:spcPts val="0"/>
              </a:spcBef>
              <a:spcAft>
                <a:spcPts val="0"/>
              </a:spcAft>
              <a:buClr>
                <a:schemeClr val="dk1"/>
              </a:buClr>
              <a:buSzPts val="1100"/>
              <a:buFont typeface="Arial"/>
              <a:buNone/>
            </a:pPr>
            <a:r>
              <a:rPr lang="en-US"/>
              <a:t>[master edac12c] Add half a grape</a:t>
            </a:r>
            <a:endParaRPr/>
          </a:p>
          <a:p>
            <a:pPr marL="0" marR="0" lvl="0" indent="0" algn="l" rtl="0">
              <a:lnSpc>
                <a:spcPct val="100000"/>
              </a:lnSpc>
              <a:spcBef>
                <a:spcPts val="0"/>
              </a:spcBef>
              <a:spcAft>
                <a:spcPts val="0"/>
              </a:spcAft>
              <a:buClr>
                <a:schemeClr val="dk1"/>
              </a:buClr>
              <a:buSzPts val="1100"/>
              <a:buFont typeface="Arial"/>
              <a:buNone/>
            </a:pPr>
            <a:r>
              <a:rPr lang="en-US"/>
              <a:t> 1 file changed, 1 insertion(+)</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1476" name="Google Shape;1476;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815388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1200">
                <a:solidFill>
                  <a:srgbClr val="6D737D"/>
                </a:solidFill>
                <a:highlight>
                  <a:srgbClr val="FFFFFF"/>
                </a:highlight>
              </a:rPr>
              <a:t>Perform the second commit:</a:t>
            </a:r>
            <a:endParaRPr sz="1200">
              <a:solidFill>
                <a:srgbClr val="6D737D"/>
              </a:solidFill>
              <a:highlight>
                <a:srgbClr val="FFFFFF"/>
              </a:highlight>
            </a:endParaRPr>
          </a:p>
          <a:p>
            <a:pPr marL="342900" marR="0" lvl="0" indent="-273050" algn="l" rtl="0">
              <a:lnSpc>
                <a:spcPct val="100000"/>
              </a:lnSpc>
              <a:spcBef>
                <a:spcPts val="1800"/>
              </a:spcBef>
              <a:spcAft>
                <a:spcPts val="0"/>
              </a:spcAft>
              <a:buClr>
                <a:srgbClr val="000000"/>
              </a:buClr>
              <a:buSzPts val="1100"/>
              <a:buFont typeface="Arial"/>
              <a:buNone/>
            </a:pPr>
            <a:r>
              <a:rPr lang="en-US" sz="1200">
                <a:solidFill>
                  <a:srgbClr val="454A55"/>
                </a:solidFill>
                <a:highlight>
                  <a:srgbClr val="FDFDFD"/>
                </a:highlight>
                <a:latin typeface="Roboto Mono"/>
                <a:ea typeface="Roboto Mono"/>
                <a:cs typeface="Roboto Mono"/>
                <a:sym typeface="Roboto Mono"/>
              </a:rPr>
              <a:t>[6] ~/grocery (master)</a:t>
            </a:r>
            <a:endParaRPr sz="1200">
              <a:solidFill>
                <a:srgbClr val="454A55"/>
              </a:solidFill>
              <a:highlight>
                <a:srgbClr val="FDFDFD"/>
              </a:highlight>
              <a:latin typeface="Roboto Mono"/>
              <a:ea typeface="Roboto Mono"/>
              <a:cs typeface="Roboto Mono"/>
              <a:sym typeface="Roboto Mono"/>
            </a:endParaRPr>
          </a:p>
          <a:p>
            <a:pPr marL="342900" marR="0" lvl="0" indent="-273050" algn="l" rtl="0">
              <a:lnSpc>
                <a:spcPct val="100000"/>
              </a:lnSpc>
              <a:spcBef>
                <a:spcPts val="0"/>
              </a:spcBef>
              <a:spcAft>
                <a:spcPts val="0"/>
              </a:spcAft>
              <a:buClr>
                <a:srgbClr val="000000"/>
              </a:buClr>
              <a:buSzPts val="1100"/>
              <a:buFont typeface="Arial"/>
              <a:buNone/>
            </a:pPr>
            <a:r>
              <a:rPr lang="en-US" sz="1200">
                <a:solidFill>
                  <a:srgbClr val="454A55"/>
                </a:solidFill>
                <a:highlight>
                  <a:srgbClr val="FDFDFD"/>
                </a:highlight>
                <a:latin typeface="Roboto Mono"/>
                <a:ea typeface="Roboto Mono"/>
                <a:cs typeface="Roboto Mono"/>
                <a:sym typeface="Roboto Mono"/>
              </a:rPr>
              <a:t>$ git commit -am "Add the other half of the grape"</a:t>
            </a:r>
            <a:endParaRPr sz="1200">
              <a:solidFill>
                <a:srgbClr val="454A55"/>
              </a:solidFill>
              <a:highlight>
                <a:srgbClr val="FDFDFD"/>
              </a:highlight>
              <a:latin typeface="Roboto Mono"/>
              <a:ea typeface="Roboto Mono"/>
              <a:cs typeface="Roboto Mono"/>
              <a:sym typeface="Roboto Mono"/>
            </a:endParaRPr>
          </a:p>
          <a:p>
            <a:pPr marL="342900" marR="0" lvl="0" indent="-273050" algn="l" rtl="0">
              <a:lnSpc>
                <a:spcPct val="100000"/>
              </a:lnSpc>
              <a:spcBef>
                <a:spcPts val="0"/>
              </a:spcBef>
              <a:spcAft>
                <a:spcPts val="0"/>
              </a:spcAft>
              <a:buClr>
                <a:srgbClr val="000000"/>
              </a:buClr>
              <a:buSzPts val="1100"/>
              <a:buFont typeface="Arial"/>
              <a:buNone/>
            </a:pPr>
            <a:r>
              <a:rPr lang="en-US" sz="1200">
                <a:solidFill>
                  <a:srgbClr val="454A55"/>
                </a:solidFill>
                <a:highlight>
                  <a:srgbClr val="FDFDFD"/>
                </a:highlight>
                <a:latin typeface="Roboto Mono"/>
                <a:ea typeface="Roboto Mono"/>
                <a:cs typeface="Roboto Mono"/>
                <a:sym typeface="Roboto Mono"/>
              </a:rPr>
              <a:t>[master 4142ad9] Add the other half of the grape</a:t>
            </a:r>
            <a:endParaRPr sz="1200">
              <a:solidFill>
                <a:srgbClr val="454A55"/>
              </a:solidFill>
              <a:highlight>
                <a:srgbClr val="FDFDFD"/>
              </a:highlight>
              <a:latin typeface="Roboto Mono"/>
              <a:ea typeface="Roboto Mono"/>
              <a:cs typeface="Roboto Mono"/>
              <a:sym typeface="Roboto Mono"/>
            </a:endParaRPr>
          </a:p>
          <a:p>
            <a:pPr marL="152400" marR="152400" lvl="0" indent="0" algn="l" rtl="0">
              <a:lnSpc>
                <a:spcPct val="137500"/>
              </a:lnSpc>
              <a:spcBef>
                <a:spcPts val="600"/>
              </a:spcBef>
              <a:spcAft>
                <a:spcPts val="0"/>
              </a:spcAft>
              <a:buClr>
                <a:schemeClr val="dk1"/>
              </a:buClr>
              <a:buSzPts val="1100"/>
              <a:buFont typeface="Arial"/>
              <a:buNone/>
            </a:pPr>
            <a:r>
              <a:rPr lang="en-US" sz="1200">
                <a:solidFill>
                  <a:srgbClr val="454A55"/>
                </a:solidFill>
                <a:highlight>
                  <a:srgbClr val="FDFDFD"/>
                </a:highlight>
                <a:latin typeface="Roboto Mono"/>
                <a:ea typeface="Roboto Mono"/>
                <a:cs typeface="Roboto Mono"/>
                <a:sym typeface="Roboto Mono"/>
              </a:rPr>
              <a:t> 1 file changed, 1 insertion(+), 1 deletion(-)</a:t>
            </a:r>
            <a:endParaRPr sz="1200">
              <a:solidFill>
                <a:srgbClr val="454A55"/>
              </a:solidFill>
              <a:highlight>
                <a:srgbClr val="FDFDFD"/>
              </a:highlight>
              <a:latin typeface="Roboto Mono"/>
              <a:ea typeface="Roboto Mono"/>
              <a:cs typeface="Roboto Mono"/>
              <a:sym typeface="Roboto Mono"/>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1483" name="Google Shape;1483;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894517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Well, this is inconvenient: I'd like to have only a commit with the entire grape.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can repair the mistake with an </a:t>
            </a:r>
            <a:r>
              <a:rPr lang="en-US" b="1" i="0">
                <a:solidFill>
                  <a:schemeClr val="dk1"/>
                </a:solidFill>
                <a:latin typeface="Lato"/>
                <a:ea typeface="Lato"/>
                <a:cs typeface="Lato"/>
                <a:sym typeface="Lato"/>
              </a:rPr>
              <a:t>interactive rebase</a:t>
            </a:r>
            <a:r>
              <a:rPr lang="en-US" b="0" i="0">
                <a:solidFill>
                  <a:schemeClr val="dk1"/>
                </a:solidFill>
                <a:latin typeface="Lato"/>
                <a:ea typeface="Lato"/>
                <a:cs typeface="Lato"/>
                <a:sym typeface="Lato"/>
              </a:rPr>
              <a:t>. To do this, we have to rebase the last two commits, creating a new one that is, in fact, the sum of the two.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type git rebase -i HEAD~2 and see what happen; -i means </a:t>
            </a:r>
            <a:r>
              <a:rPr lang="en-US" b="1" i="0">
                <a:solidFill>
                  <a:schemeClr val="dk1"/>
                </a:solidFill>
                <a:latin typeface="Lato"/>
                <a:ea typeface="Lato"/>
                <a:cs typeface="Lato"/>
                <a:sym typeface="Lato"/>
              </a:rPr>
              <a:t>interactive</a:t>
            </a:r>
            <a:r>
              <a:rPr lang="en-US" b="0" i="0">
                <a:solidFill>
                  <a:schemeClr val="dk1"/>
                </a:solidFill>
                <a:latin typeface="Lato"/>
                <a:ea typeface="Lato"/>
                <a:cs typeface="Lato"/>
                <a:sym typeface="Lato"/>
              </a:rPr>
              <a:t>, while the HEAD~2 argument means </a:t>
            </a:r>
            <a:r>
              <a:rPr lang="en-US" b="1" i="0">
                <a:solidFill>
                  <a:schemeClr val="dk1"/>
                </a:solidFill>
                <a:latin typeface="Lato"/>
                <a:ea typeface="Lato"/>
                <a:cs typeface="Lato"/>
                <a:sym typeface="Lato"/>
              </a:rPr>
              <a:t>I want to rebase the last two commits</a:t>
            </a:r>
            <a:r>
              <a:rPr lang="en-US" b="0" i="0">
                <a:solidFill>
                  <a:schemeClr val="dk1"/>
                </a:solidFill>
                <a:latin typeface="Lato"/>
                <a:ea typeface="Lato"/>
                <a:cs typeface="Lato"/>
                <a:sym typeface="Lato"/>
              </a:rPr>
              <a: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491" name="Google Shape;1491;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66352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70000"/>
              </a:lnSpc>
              <a:spcBef>
                <a:spcPts val="0"/>
              </a:spcBef>
              <a:spcAft>
                <a:spcPts val="0"/>
              </a:spcAft>
              <a:buClr>
                <a:schemeClr val="dk1"/>
              </a:buClr>
              <a:buSzPts val="1100"/>
              <a:buChar char="●"/>
            </a:pPr>
            <a:r>
              <a:rPr lang="en-US" sz="935" b="0" i="0" dirty="0">
                <a:solidFill>
                  <a:schemeClr val="dk1"/>
                </a:solidFill>
                <a:latin typeface="Lato"/>
                <a:ea typeface="Lato"/>
                <a:cs typeface="Lato"/>
                <a:sym typeface="Lato"/>
              </a:rPr>
              <a:t>As you can see in the preceding screenshot, Git opens the default editor, Vim. Then it tells us how to edit this temporary file (you can see the location at the bottom of the screenshot) using some commented lines (those starting with #).</a:t>
            </a:r>
            <a:endParaRPr dirty="0">
              <a:solidFill>
                <a:schemeClr val="dk1"/>
              </a:solidFill>
            </a:endParaRPr>
          </a:p>
          <a:p>
            <a:pPr marL="457200" lvl="0" indent="-298450" algn="l" rtl="0">
              <a:lnSpc>
                <a:spcPct val="70000"/>
              </a:lnSpc>
              <a:spcBef>
                <a:spcPts val="0"/>
              </a:spcBef>
              <a:spcAft>
                <a:spcPts val="0"/>
              </a:spcAft>
              <a:buClr>
                <a:schemeClr val="dk1"/>
              </a:buClr>
              <a:buSzPts val="1100"/>
              <a:buChar char="●"/>
            </a:pPr>
            <a:r>
              <a:rPr lang="en-US" sz="935" b="0" i="0" dirty="0">
                <a:solidFill>
                  <a:schemeClr val="dk1"/>
                </a:solidFill>
                <a:latin typeface="Lato"/>
                <a:ea typeface="Lato"/>
                <a:cs typeface="Lato"/>
                <a:sym typeface="Lato"/>
              </a:rPr>
              <a:t>Let's read this message carefully.</a:t>
            </a:r>
            <a:endParaRPr dirty="0">
              <a:solidFill>
                <a:schemeClr val="dk1"/>
              </a:solidFill>
            </a:endParaRPr>
          </a:p>
          <a:p>
            <a:pPr marL="457200" lvl="0" indent="-298450" algn="l" rtl="0">
              <a:lnSpc>
                <a:spcPct val="70000"/>
              </a:lnSpc>
              <a:spcBef>
                <a:spcPts val="0"/>
              </a:spcBef>
              <a:spcAft>
                <a:spcPts val="0"/>
              </a:spcAft>
              <a:buClr>
                <a:schemeClr val="dk1"/>
              </a:buClr>
              <a:buSzPts val="1100"/>
              <a:buChar char="●"/>
            </a:pPr>
            <a:r>
              <a:rPr lang="en-US" sz="935" b="0" i="0" dirty="0">
                <a:solidFill>
                  <a:schemeClr val="dk1"/>
                </a:solidFill>
                <a:latin typeface="Lato"/>
                <a:ea typeface="Lato"/>
                <a:cs typeface="Lato"/>
                <a:sym typeface="Lato"/>
              </a:rPr>
              <a:t>Here we can reorder the commit lines; doing only this, we basically change the order of commits in our repository. Maybe this can seem a not-so-useful feature, but it can be so if you plan to create new branches after this rebase and you want to clear the ground before.</a:t>
            </a:r>
            <a:endParaRPr dirty="0">
              <a:solidFill>
                <a:schemeClr val="dk1"/>
              </a:solidFill>
            </a:endParaRPr>
          </a:p>
          <a:p>
            <a:pPr marL="457200" lvl="0" indent="-298450" algn="l" rtl="0">
              <a:lnSpc>
                <a:spcPct val="70000"/>
              </a:lnSpc>
              <a:spcBef>
                <a:spcPts val="0"/>
              </a:spcBef>
              <a:spcAft>
                <a:spcPts val="0"/>
              </a:spcAft>
              <a:buClr>
                <a:schemeClr val="dk1"/>
              </a:buClr>
              <a:buSzPts val="1100"/>
              <a:buChar char="●"/>
            </a:pPr>
            <a:r>
              <a:rPr lang="en-US" sz="935" b="0" i="0" dirty="0">
                <a:solidFill>
                  <a:schemeClr val="dk1"/>
                </a:solidFill>
                <a:latin typeface="Lato"/>
                <a:ea typeface="Lato"/>
                <a:cs typeface="Lato"/>
                <a:sym typeface="Lato"/>
              </a:rPr>
              <a:t>Then you can delete lines: if you delete a line, basically you drop the corresponding commit.</a:t>
            </a:r>
            <a:endParaRPr dirty="0">
              <a:solidFill>
                <a:schemeClr val="dk1"/>
              </a:solidFill>
            </a:endParaRPr>
          </a:p>
          <a:p>
            <a:pPr marL="457200" lvl="0" indent="-298450" algn="l" rtl="0">
              <a:lnSpc>
                <a:spcPct val="70000"/>
              </a:lnSpc>
              <a:spcBef>
                <a:spcPts val="0"/>
              </a:spcBef>
              <a:spcAft>
                <a:spcPts val="0"/>
              </a:spcAft>
              <a:buClr>
                <a:schemeClr val="dk1"/>
              </a:buClr>
              <a:buSzPts val="1100"/>
              <a:buChar char="●"/>
            </a:pPr>
            <a:r>
              <a:rPr lang="en-US" sz="935" b="0" i="0" dirty="0">
                <a:solidFill>
                  <a:schemeClr val="dk1"/>
                </a:solidFill>
                <a:latin typeface="Lato"/>
                <a:ea typeface="Lato"/>
                <a:cs typeface="Lato"/>
                <a:sym typeface="Lato"/>
              </a:rPr>
              <a:t>Finally, for every line (every commit), you can use one of the following commands, as per the comments showed in the Vi editor:</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p, pick = use commit</a:t>
            </a:r>
            <a:r>
              <a:rPr lang="en-US" sz="935" b="0" i="0" dirty="0">
                <a:solidFill>
                  <a:schemeClr val="dk1"/>
                </a:solidFill>
                <a:latin typeface="Lato"/>
                <a:ea typeface="Lato"/>
                <a:cs typeface="Lato"/>
                <a:sym typeface="Lato"/>
              </a:rPr>
              <a:t>: If you pick a commit, the commit will continue to be part of your repo. Think at it as, </a:t>
            </a:r>
            <a:r>
              <a:rPr lang="en-US" sz="935" b="1" i="0" dirty="0">
                <a:solidFill>
                  <a:schemeClr val="dk1"/>
                </a:solidFill>
                <a:latin typeface="Lato"/>
                <a:ea typeface="Lato"/>
                <a:cs typeface="Lato"/>
                <a:sym typeface="Lato"/>
              </a:rPr>
              <a:t>Okay, I want to preserve this commit as is</a:t>
            </a:r>
            <a:r>
              <a:rPr lang="en-US" sz="935" b="0" i="0" dirty="0">
                <a:solidFill>
                  <a:schemeClr val="dk1"/>
                </a:solidFill>
                <a:latin typeface="Lato"/>
                <a:ea typeface="Lato"/>
                <a:cs typeface="Lato"/>
                <a:sym typeface="Lato"/>
              </a:rPr>
              <a:t>.</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r, reword = use commit, but edit the commit message</a:t>
            </a:r>
            <a:r>
              <a:rPr lang="en-US" sz="935" b="0" i="0" dirty="0">
                <a:solidFill>
                  <a:schemeClr val="dk1"/>
                </a:solidFill>
                <a:latin typeface="Lato"/>
                <a:ea typeface="Lato"/>
                <a:cs typeface="Lato"/>
                <a:sym typeface="Lato"/>
              </a:rPr>
              <a:t>: Reword allows you to change the commit message, useful if you realized you wrote something wrong in it. It's kind of, </a:t>
            </a:r>
            <a:r>
              <a:rPr lang="en-US" sz="935" b="1" i="0" dirty="0">
                <a:solidFill>
                  <a:schemeClr val="dk1"/>
                </a:solidFill>
                <a:latin typeface="Lato"/>
                <a:ea typeface="Lato"/>
                <a:cs typeface="Lato"/>
                <a:sym typeface="Lato"/>
              </a:rPr>
              <a:t>Okay, I want to preserve this commit, but I want to change the message</a:t>
            </a:r>
            <a:r>
              <a:rPr lang="en-US" sz="935" b="0" i="0" dirty="0">
                <a:solidFill>
                  <a:schemeClr val="dk1"/>
                </a:solidFill>
                <a:latin typeface="Lato"/>
                <a:ea typeface="Lato"/>
                <a:cs typeface="Lato"/>
                <a:sym typeface="Lato"/>
              </a:rPr>
              <a:t>.</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e, edit = use commit, but stop for amending</a:t>
            </a:r>
            <a:r>
              <a:rPr lang="en-US" sz="935" b="0" i="0" dirty="0">
                <a:solidFill>
                  <a:schemeClr val="dk1"/>
                </a:solidFill>
                <a:latin typeface="Lato"/>
                <a:ea typeface="Lato"/>
                <a:cs typeface="Lato"/>
                <a:sym typeface="Lato"/>
              </a:rPr>
              <a:t>: When you amend a commit you basically want to reassemble it. For example, you forgot to include a file in it, or you added one too many. If you mark a commit to be edited, Git will stop the subsequent rebase operations to let you do what you need. So, the commit will be preserved, but it will be altered.</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s, squash = use commit, but meld into previous commit</a:t>
            </a:r>
            <a:r>
              <a:rPr lang="en-US" sz="935" b="0" i="0" dirty="0">
                <a:solidFill>
                  <a:schemeClr val="dk1"/>
                </a:solidFill>
                <a:latin typeface="Lato"/>
                <a:ea typeface="Lato"/>
                <a:cs typeface="Lato"/>
                <a:sym typeface="Lato"/>
              </a:rPr>
              <a:t>: Squash is a term we will see again; it basically means put together two commits or more. In this case, if you squash a commit, it will be removed, but the changes within it will be part of the preceding commit. This is maybe the command we need?</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f, fixup = like "squash", but discard this commit's log message</a:t>
            </a:r>
            <a:r>
              <a:rPr lang="en-US" sz="935" b="0" i="0" dirty="0">
                <a:solidFill>
                  <a:schemeClr val="dk1"/>
                </a:solidFill>
                <a:latin typeface="Lato"/>
                <a:ea typeface="Lato"/>
                <a:cs typeface="Lato"/>
                <a:sym typeface="Lato"/>
              </a:rPr>
              <a:t>: Fixup is like squash, but let's provide you with a new commit message. This is definitely what I need; as I want the new grape commit to have a new message.</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x, exec = run command (the rest of the line) using shell</a:t>
            </a:r>
            <a:r>
              <a:rPr lang="en-US" sz="935" b="0" i="0" dirty="0">
                <a:solidFill>
                  <a:schemeClr val="dk1"/>
                </a:solidFill>
                <a:latin typeface="Lato"/>
                <a:ea typeface="Lato"/>
                <a:cs typeface="Lato"/>
                <a:sym typeface="Lato"/>
              </a:rPr>
              <a:t>: Exec is, well, advanced stuff. You basically tell Git to run a particular command when it will manipulate this commit during the following rebase actions. This can be useful to do something you forgot between two commits, rerun some tests, or whatever.</a:t>
            </a:r>
            <a:endParaRPr dirty="0">
              <a:solidFill>
                <a:schemeClr val="dk1"/>
              </a:solidFill>
            </a:endParaRPr>
          </a:p>
          <a:p>
            <a:pPr marL="457200" lvl="0" indent="-298450" algn="l" rtl="0">
              <a:lnSpc>
                <a:spcPct val="70000"/>
              </a:lnSpc>
              <a:spcBef>
                <a:spcPts val="0"/>
              </a:spcBef>
              <a:spcAft>
                <a:spcPts val="0"/>
              </a:spcAft>
              <a:buClr>
                <a:schemeClr val="dk1"/>
              </a:buClr>
              <a:buSzPts val="1100"/>
              <a:buFont typeface="Arial"/>
              <a:buChar char="•"/>
            </a:pPr>
            <a:r>
              <a:rPr lang="en-US" sz="935" b="1" i="0" dirty="0">
                <a:solidFill>
                  <a:schemeClr val="dk1"/>
                </a:solidFill>
                <a:latin typeface="Lato"/>
                <a:ea typeface="Lato"/>
                <a:cs typeface="Lato"/>
                <a:sym typeface="Lato"/>
              </a:rPr>
              <a:t># d, drop = remove commit</a:t>
            </a:r>
            <a:r>
              <a:rPr lang="en-US" sz="935" b="0" i="0" dirty="0">
                <a:solidFill>
                  <a:schemeClr val="dk1"/>
                </a:solidFill>
                <a:latin typeface="Lato"/>
                <a:ea typeface="Lato"/>
                <a:cs typeface="Lato"/>
                <a:sym typeface="Lato"/>
              </a:rPr>
              <a:t>: Drop simply removes the commit, the same as deleting the entire line.</a:t>
            </a:r>
            <a:endParaRPr dirty="0">
              <a:solidFill>
                <a:schemeClr val="dk1"/>
              </a:solidFill>
            </a:endParaRPr>
          </a:p>
          <a:p>
            <a:pPr marL="457200" lvl="0" indent="-298450" algn="l" rtl="0">
              <a:lnSpc>
                <a:spcPct val="70000"/>
              </a:lnSpc>
              <a:spcBef>
                <a:spcPts val="0"/>
              </a:spcBef>
              <a:spcAft>
                <a:spcPts val="0"/>
              </a:spcAft>
              <a:buClr>
                <a:schemeClr val="dk1"/>
              </a:buClr>
              <a:buSzPts val="1100"/>
              <a:buChar char="●"/>
            </a:pPr>
            <a:r>
              <a:rPr lang="en-US" sz="935" b="0" i="0" dirty="0">
                <a:solidFill>
                  <a:schemeClr val="dk1"/>
                </a:solidFill>
                <a:latin typeface="Lato"/>
                <a:ea typeface="Lato"/>
                <a:cs typeface="Lato"/>
                <a:sym typeface="Lato"/>
              </a:rPr>
              <a:t>Okay, now we can proceed. We have to modify this file using those commands, and then save it and exit: Git will then continue the rebase process executing every command in order, from top to bottom.</a:t>
            </a:r>
            <a:endParaRPr dirty="0">
              <a:solidFill>
                <a:schemeClr val="dk1"/>
              </a:solidFill>
            </a:endParaRPr>
          </a:p>
          <a:p>
            <a:pPr marL="342900" marR="0" lvl="0" indent="-283527" algn="l" rtl="0">
              <a:lnSpc>
                <a:spcPct val="70000"/>
              </a:lnSpc>
              <a:spcBef>
                <a:spcPts val="0"/>
              </a:spcBef>
              <a:spcAft>
                <a:spcPts val="0"/>
              </a:spcAft>
              <a:buClr>
                <a:srgbClr val="000000"/>
              </a:buClr>
              <a:buSzPts val="935"/>
              <a:buFont typeface="Arial"/>
              <a:buNone/>
            </a:pPr>
            <a:endParaRPr sz="935" dirty="0">
              <a:solidFill>
                <a:schemeClr val="dk1"/>
              </a:solidFill>
            </a:endParaRPr>
          </a:p>
        </p:txBody>
      </p:sp>
      <p:sp>
        <p:nvSpPr>
          <p:cNvPr id="1499" name="Google Shape;1499;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497318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Note that you can use the long format of the command or the short one (for example, </a:t>
            </a:r>
            <a:r>
              <a:rPr lang="en-US">
                <a:solidFill>
                  <a:schemeClr val="dk1"/>
                </a:solidFill>
              </a:rPr>
              <a:t>f -&gt;</a:t>
            </a:r>
            <a:r>
              <a:rPr lang="en-US" b="0" i="0">
                <a:solidFill>
                  <a:schemeClr val="dk1"/>
                </a:solidFill>
                <a:latin typeface="Lato"/>
                <a:ea typeface="Lato"/>
                <a:cs typeface="Lato"/>
                <a:sym typeface="Lato"/>
              </a:rPr>
              <a:t> short, fixup </a:t>
            </a:r>
            <a:r>
              <a:rPr lang="en-US">
                <a:solidFill>
                  <a:schemeClr val="dk1"/>
                </a:solidFill>
              </a:rPr>
              <a:t>-&gt;</a:t>
            </a:r>
            <a:r>
              <a:rPr lang="en-US" b="0" i="0">
                <a:solidFill>
                  <a:schemeClr val="dk1"/>
                </a:solidFill>
                <a:latin typeface="Lato"/>
                <a:ea typeface="Lato"/>
                <a:cs typeface="Lato"/>
                <a:sym typeface="Lato"/>
              </a:rPr>
              <a:t> long).</a:t>
            </a:r>
            <a:endParaRPr>
              <a:solidFill>
                <a:schemeClr val="dk1"/>
              </a:solidFill>
            </a:endParaRPr>
          </a:p>
        </p:txBody>
      </p:sp>
      <p:sp>
        <p:nvSpPr>
          <p:cNvPr id="1507" name="Google Shape;1507;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1568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81940" algn="l" rtl="0">
              <a:lnSpc>
                <a:spcPct val="80000"/>
              </a:lnSpc>
              <a:spcBef>
                <a:spcPts val="0"/>
              </a:spcBef>
              <a:spcAft>
                <a:spcPts val="0"/>
              </a:spcAft>
              <a:buClr>
                <a:srgbClr val="000000"/>
              </a:buClr>
              <a:buSzPts val="960"/>
              <a:buFont typeface="Arial"/>
              <a:buNone/>
            </a:pPr>
            <a:endParaRPr sz="96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960"/>
              <a:buFont typeface="Arial"/>
              <a:buChar char="•"/>
            </a:pPr>
            <a:r>
              <a:rPr lang="en-US" sz="960" b="0" i="0" u="none" strike="noStrike" cap="none">
                <a:solidFill>
                  <a:srgbClr val="000000"/>
                </a:solidFill>
                <a:latin typeface="Arial"/>
                <a:ea typeface="Arial"/>
                <a:cs typeface="Arial"/>
                <a:sym typeface="Arial"/>
              </a:rPr>
              <a:t>The metaphor originates directly from the fervent imagination of Linus Torvalds, the dad of Git, and has to do with plumbers. They, as is well known, also take care of the maintenance of the toilets; here Linus refers to the toilet bowl. The bowl is a porcelain artifact, which makes us sit comfortably; using then a series of pipes and devices, it allows us a correct discharge of what you know down into the sewerage system.</a:t>
            </a:r>
            <a:endParaRPr/>
          </a:p>
          <a:p>
            <a:pPr marL="342900" marR="0" lvl="0" indent="-342900" algn="l" rtl="0">
              <a:lnSpc>
                <a:spcPct val="80000"/>
              </a:lnSpc>
              <a:spcBef>
                <a:spcPts val="0"/>
              </a:spcBef>
              <a:spcAft>
                <a:spcPts val="0"/>
              </a:spcAft>
              <a:buClr>
                <a:srgbClr val="000000"/>
              </a:buClr>
              <a:buSzPts val="960"/>
              <a:buFont typeface="Arial"/>
              <a:buChar char="•"/>
            </a:pPr>
            <a:r>
              <a:rPr lang="en-US" sz="960" b="0" i="0" u="none" strike="noStrike" cap="none">
                <a:solidFill>
                  <a:srgbClr val="000000"/>
                </a:solidFill>
                <a:latin typeface="Arial"/>
                <a:ea typeface="Arial"/>
                <a:cs typeface="Arial"/>
                <a:sym typeface="Arial"/>
              </a:rPr>
              <a:t>Linus has used this refined metaphor to divide the Git commands into two families, the highest-level ones, comfortable for a user interested in the most common operations (porcelain) and those used internally by the same (but usable at the discretion of the more experienced users) to perform lower-level operations (plumbing).</a:t>
            </a:r>
            <a:endParaRPr/>
          </a:p>
          <a:p>
            <a:pPr marL="342900" marR="0" lvl="0" indent="-281940" algn="l" rtl="0">
              <a:lnSpc>
                <a:spcPct val="80000"/>
              </a:lnSpc>
              <a:spcBef>
                <a:spcPts val="0"/>
              </a:spcBef>
              <a:spcAft>
                <a:spcPts val="0"/>
              </a:spcAft>
              <a:buClr>
                <a:srgbClr val="000000"/>
              </a:buClr>
              <a:buSzPts val="960"/>
              <a:buFont typeface="Arial"/>
              <a:buNone/>
            </a:pPr>
            <a:endParaRPr sz="96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960"/>
              <a:buFont typeface="Arial"/>
              <a:buChar char="•"/>
            </a:pPr>
            <a:r>
              <a:rPr lang="en-US" sz="960" b="0" i="0" u="none" strike="noStrike" cap="none">
                <a:solidFill>
                  <a:srgbClr val="000000"/>
                </a:solidFill>
                <a:latin typeface="Arial"/>
                <a:ea typeface="Arial"/>
                <a:cs typeface="Arial"/>
                <a:sym typeface="Arial"/>
              </a:rPr>
              <a:t>We can, therefore, consider porcelain commands as interface commands to the user, while the plumbing works at a low level. This also means that porcelain commands stay more stable over time (usage patterns and options vary with more caution and delayed time), as they are used directly, but are also implemented in numerous graphic tools, editors, and so on, while plumbing generally evolves with less restrictions.</a:t>
            </a:r>
            <a:endParaRPr/>
          </a:p>
          <a:p>
            <a:pPr marL="342900" marR="0" lvl="0" indent="-281940" algn="l" rtl="0">
              <a:lnSpc>
                <a:spcPct val="80000"/>
              </a:lnSpc>
              <a:spcBef>
                <a:spcPts val="0"/>
              </a:spcBef>
              <a:spcAft>
                <a:spcPts val="0"/>
              </a:spcAft>
              <a:buClr>
                <a:srgbClr val="000000"/>
              </a:buClr>
              <a:buSzPts val="960"/>
              <a:buFont typeface="Arial"/>
              <a:buNone/>
            </a:pPr>
            <a:endParaRPr sz="96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960"/>
              <a:buFont typeface="Arial"/>
              <a:buChar char="•"/>
            </a:pPr>
            <a:r>
              <a:rPr lang="en-US" sz="960" b="0" i="0" u="none" strike="noStrike" cap="none">
                <a:solidFill>
                  <a:srgbClr val="000000"/>
                </a:solidFill>
                <a:latin typeface="Arial"/>
                <a:ea typeface="Arial"/>
                <a:cs typeface="Arial"/>
                <a:sym typeface="Arial"/>
              </a:rPr>
              <a:t>There is no precise subdivision between these two categories of commands, as the border is often quite lively; we will still use them, in order to better understand the internal functioning of Git.</a:t>
            </a:r>
            <a:endParaRPr/>
          </a:p>
          <a:p>
            <a:pPr marL="342900" marR="0" lvl="0" indent="-281940" algn="l" rtl="0">
              <a:lnSpc>
                <a:spcPct val="80000"/>
              </a:lnSpc>
              <a:spcBef>
                <a:spcPts val="0"/>
              </a:spcBef>
              <a:spcAft>
                <a:spcPts val="0"/>
              </a:spcAft>
              <a:buClr>
                <a:srgbClr val="000000"/>
              </a:buClr>
              <a:buSzPts val="960"/>
              <a:buFont typeface="Arial"/>
              <a:buNone/>
            </a:pPr>
            <a:endParaRPr sz="96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960"/>
              <a:buFont typeface="Arial"/>
              <a:buChar char="•"/>
            </a:pPr>
            <a:r>
              <a:rPr lang="en-US" sz="960" b="0" i="0" u="none" strike="noStrike" cap="none">
                <a:solidFill>
                  <a:srgbClr val="000000"/>
                </a:solidFill>
                <a:latin typeface="Arial"/>
                <a:ea typeface="Arial"/>
                <a:cs typeface="Arial"/>
                <a:sym typeface="Arial"/>
              </a:rPr>
              <a:t>Let's go back to the topic now; we were talking about Git objects.</a:t>
            </a:r>
            <a:endParaRPr/>
          </a:p>
          <a:p>
            <a:pPr marL="342900" marR="0" lvl="0" indent="-281940" algn="l" rtl="0">
              <a:lnSpc>
                <a:spcPct val="80000"/>
              </a:lnSpc>
              <a:spcBef>
                <a:spcPts val="0"/>
              </a:spcBef>
              <a:spcAft>
                <a:spcPts val="0"/>
              </a:spcAft>
              <a:buClr>
                <a:srgbClr val="000000"/>
              </a:buClr>
              <a:buSzPts val="960"/>
              <a:buFont typeface="Arial"/>
              <a:buNone/>
            </a:pPr>
            <a:endParaRPr sz="96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960"/>
              <a:buFont typeface="Arial"/>
              <a:buChar char="•"/>
            </a:pPr>
            <a:r>
              <a:rPr lang="en-US" sz="960" b="0" i="0" u="none" strike="noStrike" cap="none">
                <a:solidFill>
                  <a:srgbClr val="000000"/>
                </a:solidFill>
                <a:latin typeface="Arial"/>
                <a:ea typeface="Arial"/>
                <a:cs typeface="Arial"/>
                <a:sym typeface="Arial"/>
              </a:rPr>
              <a:t>Git uses four different types of objects, and commit is one of these. Then there are tree, blob, and annotated tag. Let's leave the annotated tags aside for a moment (whoever already uses a versioning system knows what tags are) and focus on blobs and trees.</a:t>
            </a:r>
            <a:endParaRPr/>
          </a:p>
        </p:txBody>
      </p:sp>
      <p:sp>
        <p:nvSpPr>
          <p:cNvPr id="634" name="Google Shape;63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5806130"/>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Okay, now Git does the work and then opens a new temporary file to allow us to write the new message for the commit we decided to reword, that is, the first one. The following is the screenshot:</a:t>
            </a:r>
            <a:endParaRPr>
              <a:solidFill>
                <a:schemeClr val="dk1"/>
              </a:solidFill>
            </a:endParaRPr>
          </a:p>
        </p:txBody>
      </p:sp>
      <p:sp>
        <p:nvSpPr>
          <p:cNvPr id="1515" name="Google Shape;1515;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300959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Press </a:t>
            </a:r>
            <a:r>
              <a:rPr lang="en-US">
                <a:solidFill>
                  <a:schemeClr val="dk1"/>
                </a:solidFill>
              </a:rPr>
              <a:t>ENTER</a:t>
            </a:r>
            <a:r>
              <a:rPr lang="en-US" b="0" i="0">
                <a:solidFill>
                  <a:schemeClr val="dk1"/>
                </a:solidFill>
                <a:latin typeface="Lato"/>
                <a:ea typeface="Lato"/>
                <a:cs typeface="Lato"/>
                <a:sym typeface="Lato"/>
              </a:rPr>
              <a:t> and we're done.</a:t>
            </a:r>
            <a:endParaRPr>
              <a:solidFill>
                <a:schemeClr val="dk1"/>
              </a:solidFill>
            </a:endParaRPr>
          </a:p>
        </p:txBody>
      </p:sp>
      <p:sp>
        <p:nvSpPr>
          <p:cNvPr id="1522" name="Google Shape;1522;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697867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Wonderful! We just accomplished our mission.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let's make a little experiment on rebasing branches.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Rebasing branches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With the git rebase command you can also modify the story of branches; one of the things you do more often inside a repository is to change - or better to say - move the point where a branch started, bringing it to another point of the tree. This operation makes it possible to keep low the level of ramifications that would instead be generated using the command git merge, which we will see later.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order to better understand this, let me give you an example.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Let's imagine that to the commit where the orange was added, a branch nuts was created in the past, to which a walnut was added.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let's imagine that we want to move this branch above, to the point where it is now master as if this branch had been created starting from there and not from the orange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Let's see how this can be achieved using the git rebase command.</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530" name="Google Shape;1530;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769579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539" name="Google Shape;1539;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52126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547" name="Google Shape;1547;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957056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can see, the graph is now a little bit more complicated; starting from the orange commit, there are three branches: the berries, the master, and the nuts ones.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we want to move the nuts branch starting point, form an orange commit to a grape commit, as if the nuts branch is just one commit next to the master.</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554" name="Google Shape;1554;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078722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Okay, don't be scared: the rebase failed, but that's not a problem. In fact, it failed because Git cannot merge differences between shoppingList.txt file versions automatically.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Read the message: Now you have three choices: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Fix the merge conflicts and then continue, with git rebase -continue.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Skip this step, and discard the modification using git rebase -skip.</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Abort the rebase, using git rebase -abort.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will choose the first option, but I want to tell you something about the second and third ones.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While rebasing, Git internally creates patches and applies them to the commits we are moving; in fact, while rebasing a branch you actually move all its commits on top of another commit of choice, in this case the last commit on the master branch.</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this case, the nuts branch has only one commit, so Git compared the destination commit (the grape commit on master) with a walnut commit on the nuts branch. At the end, only one comparing and patching step will be necessary (this is the meaning of the REBASE 1/1 message on the console: you are rebasing commit 1 of 1 total commits to rebase).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 being said, you can now understand what git rebase --skip means: if you find the current patching step not useful nor necessary, you can skip it and move on to the next one.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Finally, with git rebase --abort you simply stop the current rebase operation, backing to the previous pre-rebase situation.</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1562" name="Google Shape;1562;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491621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Walnut has been added at line 4, but in the </a:t>
            </a:r>
            <a:r>
              <a:rPr lang="en-US">
                <a:solidFill>
                  <a:schemeClr val="dk1"/>
                </a:solidFill>
              </a:rPr>
              <a:t>master</a:t>
            </a:r>
            <a:r>
              <a:rPr lang="en-US" b="0" i="0">
                <a:solidFill>
                  <a:schemeClr val="dk1"/>
                </a:solidFill>
                <a:latin typeface="Lato"/>
                <a:ea typeface="Lato"/>
                <a:cs typeface="Lato"/>
                <a:sym typeface="Lato"/>
              </a:rPr>
              <a:t> branch, that line is occupied by the peach, and then there's a </a:t>
            </a:r>
            <a:r>
              <a:rPr lang="en-US">
                <a:solidFill>
                  <a:schemeClr val="dk1"/>
                </a:solidFill>
              </a:rPr>
              <a:t>grape</a:t>
            </a:r>
            <a:r>
              <a:rPr lang="en-US" b="0" i="0">
                <a:solidFill>
                  <a:schemeClr val="dk1"/>
                </a:solidFill>
                <a:latin typeface="Lato"/>
                <a:ea typeface="Lato"/>
                <a:cs typeface="Lato"/>
                <a:sym typeface="Lato"/>
              </a:rPr>
              <a:t>.</a:t>
            </a:r>
            <a:endParaRPr>
              <a:solidFill>
                <a:schemeClr val="dk1"/>
              </a:solidFill>
            </a:endParaRPr>
          </a:p>
        </p:txBody>
      </p:sp>
      <p:sp>
        <p:nvSpPr>
          <p:cNvPr id="1570" name="Google Shape;1570;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92269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1578" name="Google Shape;1578;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937276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As you can see, after the </a:t>
            </a:r>
            <a:r>
              <a:rPr lang="en-US" dirty="0">
                <a:solidFill>
                  <a:schemeClr val="dk1"/>
                </a:solidFill>
              </a:rPr>
              <a:t>git rebase --continue</a:t>
            </a:r>
            <a:r>
              <a:rPr lang="en-US" b="0" i="0" dirty="0">
                <a:solidFill>
                  <a:schemeClr val="dk1"/>
                </a:solidFill>
                <a:latin typeface="Lato"/>
                <a:ea typeface="Lato"/>
                <a:cs typeface="Lato"/>
                <a:sym typeface="Lato"/>
              </a:rPr>
              <a:t> command, the rebase ends successfully (no errors and no more </a:t>
            </a:r>
            <a:r>
              <a:rPr lang="en-US" dirty="0">
                <a:solidFill>
                  <a:schemeClr val="dk1"/>
                </a:solidFill>
              </a:rPr>
              <a:t>REBASE</a:t>
            </a:r>
            <a:r>
              <a:rPr lang="en-US" b="0" i="0" dirty="0">
                <a:solidFill>
                  <a:schemeClr val="dk1"/>
                </a:solidFill>
                <a:latin typeface="Lato"/>
                <a:ea typeface="Lato"/>
                <a:cs typeface="Lato"/>
                <a:sym typeface="Lato"/>
              </a:rPr>
              <a:t> message in shell prompt at step </a:t>
            </a:r>
            <a:r>
              <a:rPr lang="en-US" dirty="0">
                <a:solidFill>
                  <a:schemeClr val="dk1"/>
                </a:solidFill>
              </a:rPr>
              <a:t>[11]</a:t>
            </a:r>
            <a:r>
              <a:rPr lang="en-US" b="0" i="0" dirty="0">
                <a:solidFill>
                  <a:schemeClr val="dk1"/>
                </a:solidFill>
                <a:latin typeface="Lato"/>
                <a:ea typeface="Lato"/>
                <a:cs typeface="Lato"/>
                <a:sym typeface="Lato"/>
              </a:rPr>
              <a:t>).</a:t>
            </a:r>
            <a:endParaRPr dirty="0">
              <a:solidFill>
                <a:schemeClr val="dk1"/>
              </a:solidFill>
            </a:endParaRPr>
          </a:p>
        </p:txBody>
      </p:sp>
      <p:sp>
        <p:nvSpPr>
          <p:cNvPr id="1586" name="Google Shape;1586;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154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we can understand now, this plumbing command lets you peek into the Git objects; with the -p option (which means </a:t>
            </a:r>
            <a:r>
              <a:rPr lang="en-US" b="1" i="0">
                <a:solidFill>
                  <a:schemeClr val="dk1"/>
                </a:solidFill>
                <a:latin typeface="Lato"/>
                <a:ea typeface="Lato"/>
                <a:cs typeface="Lato"/>
                <a:sym typeface="Lato"/>
              </a:rPr>
              <a:t>pretty-print</a:t>
            </a:r>
            <a:r>
              <a:rPr lang="en-US" b="0" i="0">
                <a:solidFill>
                  <a:schemeClr val="dk1"/>
                </a:solidFill>
                <a:latin typeface="Lato"/>
                <a:ea typeface="Lato"/>
                <a:cs typeface="Lato"/>
                <a:sym typeface="Lato"/>
              </a:rPr>
              <a:t> here), we ask Git to show an easier way to read what the contents of the object are.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it's time to learn what a tree is in Git; in fact, in the command output, we can see this line: tree a31c31cb8d7cc16eeae1d2c15e61ed7382cebf40.</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What does it mean? Let's see it together.</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641" name="Google Shape;64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4578714"/>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1" i="0">
                <a:solidFill>
                  <a:schemeClr val="dk1"/>
                </a:solidFill>
                <a:latin typeface="Lato"/>
                <a:ea typeface="Lato"/>
                <a:cs typeface="Lato"/>
                <a:sym typeface="Lato"/>
              </a:rPr>
              <a:t>Well done! The </a:t>
            </a:r>
            <a:r>
              <a:rPr lang="en-US" b="1">
                <a:solidFill>
                  <a:schemeClr val="dk1"/>
                </a:solidFill>
              </a:rPr>
              <a:t>nuts</a:t>
            </a:r>
            <a:r>
              <a:rPr lang="en-US" b="1" i="0">
                <a:solidFill>
                  <a:schemeClr val="dk1"/>
                </a:solidFill>
                <a:latin typeface="Lato"/>
                <a:ea typeface="Lato"/>
                <a:cs typeface="Lato"/>
                <a:sym typeface="Lato"/>
              </a:rPr>
              <a:t> branch is now just a commit beyond the </a:t>
            </a:r>
            <a:r>
              <a:rPr lang="en-US" b="1">
                <a:solidFill>
                  <a:schemeClr val="dk1"/>
                </a:solidFill>
              </a:rPr>
              <a:t>master</a:t>
            </a:r>
            <a:r>
              <a:rPr lang="en-US" b="1" i="0">
                <a:solidFill>
                  <a:schemeClr val="dk1"/>
                </a:solidFill>
                <a:latin typeface="Lato"/>
                <a:ea typeface="Lato"/>
                <a:cs typeface="Lato"/>
                <a:sym typeface="Lato"/>
              </a:rPr>
              <a:t> one.</a:t>
            </a:r>
            <a:endParaRPr b="1">
              <a:solidFill>
                <a:schemeClr val="dk1"/>
              </a:solidFill>
            </a:endParaRPr>
          </a:p>
        </p:txBody>
      </p:sp>
      <p:sp>
        <p:nvSpPr>
          <p:cNvPr id="1593" name="Google Shape;1593;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576378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Well done.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Rebasing is a wide and fairly complex topic; we would need another entire lesson (or course) to tell everything about it, but this is basically what we need to know about rewriting history.</a:t>
            </a:r>
            <a:endParaRPr>
              <a:solidFill>
                <a:schemeClr val="dk1"/>
              </a:solidFill>
            </a:endParaRPr>
          </a:p>
        </p:txBody>
      </p:sp>
      <p:sp>
        <p:nvSpPr>
          <p:cNvPr id="1601" name="Google Shape;1601;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847711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Why Use Git Squash?</a:t>
            </a:r>
          </a:p>
          <a:p>
            <a:pPr>
              <a:buFont typeface="+mj-lt"/>
              <a:buAutoNum type="arabicPeriod"/>
            </a:pPr>
            <a:r>
              <a:rPr lang="en-US" b="1" dirty="0"/>
              <a:t>Clean History:</a:t>
            </a:r>
            <a:endParaRPr lang="en-US" dirty="0"/>
          </a:p>
          <a:p>
            <a:pPr marL="742950" lvl="1" indent="-285750">
              <a:buFont typeface="+mj-lt"/>
              <a:buAutoNum type="arabicPeriod"/>
            </a:pPr>
            <a:r>
              <a:rPr lang="en-US" dirty="0"/>
              <a:t>During development, you may create multiple "work-in-progress" (WIP) commits or experimental commits. Squashing condenses these into one meaningful commit.</a:t>
            </a:r>
          </a:p>
          <a:p>
            <a:pPr>
              <a:buFont typeface="+mj-lt"/>
              <a:buAutoNum type="arabicPeriod"/>
            </a:pPr>
            <a:r>
              <a:rPr lang="en-US" b="1" dirty="0"/>
              <a:t>Readable Commit History:</a:t>
            </a:r>
            <a:endParaRPr lang="en-US" dirty="0"/>
          </a:p>
          <a:p>
            <a:pPr marL="742950" lvl="1" indent="-285750">
              <a:buFont typeface="+mj-lt"/>
              <a:buAutoNum type="arabicPeriod"/>
            </a:pPr>
            <a:r>
              <a:rPr lang="en-US" dirty="0"/>
              <a:t>Squashed commits make it easier for collaborators or maintainers to understand the purpose of the changes.</a:t>
            </a:r>
          </a:p>
          <a:p>
            <a:pPr>
              <a:buFont typeface="+mj-lt"/>
              <a:buAutoNum type="arabicPeriod"/>
            </a:pPr>
            <a:r>
              <a:rPr lang="en-US" b="1" dirty="0"/>
              <a:t>Improved Collaboration:</a:t>
            </a:r>
            <a:endParaRPr lang="en-US" dirty="0"/>
          </a:p>
          <a:p>
            <a:pPr marL="742950" lvl="1" indent="-285750">
              <a:buFont typeface="+mj-lt"/>
              <a:buAutoNum type="arabicPeriod"/>
            </a:pPr>
            <a:r>
              <a:rPr lang="en-US" dirty="0"/>
              <a:t>When contributing to a shared repository, squashed commits provide a clear, single-unit of work in pull requests.</a:t>
            </a:r>
          </a:p>
          <a:p>
            <a:pPr>
              <a:buFont typeface="+mj-lt"/>
              <a:buAutoNum type="arabicPeriod"/>
            </a:pPr>
            <a:r>
              <a:rPr lang="en-US" b="1" dirty="0"/>
              <a:t>Reduce Noise:</a:t>
            </a:r>
            <a:endParaRPr lang="en-US" dirty="0"/>
          </a:p>
          <a:p>
            <a:pPr marL="742950" lvl="1" indent="-285750">
              <a:buFont typeface="+mj-lt"/>
              <a:buAutoNum type="arabicPeriod"/>
            </a:pPr>
            <a:r>
              <a:rPr lang="en-US" dirty="0"/>
              <a:t>Reduces unnecessary commits like "Fix typo" or "Change variable name" in the repository.</a:t>
            </a:r>
          </a:p>
        </p:txBody>
      </p:sp>
      <p:sp>
        <p:nvSpPr>
          <p:cNvPr id="1601" name="Google Shape;1601;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9572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How to Squash Commits</a:t>
            </a:r>
          </a:p>
          <a:p>
            <a:r>
              <a:rPr lang="en-US" b="1" dirty="0"/>
              <a:t>1. Squashing with Interactive Rebase</a:t>
            </a:r>
          </a:p>
          <a:p>
            <a:r>
              <a:rPr lang="en-US" dirty="0"/>
              <a:t>Interactive rebase is the most common way to squash commits.</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Run the interactive rebase command:</a:t>
            </a:r>
          </a:p>
          <a:p>
            <a:pPr marL="742950" lvl="1" indent="-285750" rtl="0">
              <a:buFont typeface="Arial" panose="020B0604020202020204" pitchFamily="34" charset="0"/>
              <a:buChar char="•"/>
            </a:pPr>
            <a:r>
              <a:rPr lang="en-US" dirty="0"/>
              <a:t>git rebase -</a:t>
            </a:r>
            <a:r>
              <a:rPr lang="en-US" dirty="0" err="1"/>
              <a:t>i</a:t>
            </a:r>
            <a:r>
              <a:rPr lang="en-US" dirty="0"/>
              <a:t> </a:t>
            </a:r>
            <a:r>
              <a:rPr lang="en-US" dirty="0" err="1"/>
              <a:t>HEAD~n</a:t>
            </a:r>
            <a:r>
              <a:rPr lang="en-US" dirty="0"/>
              <a:t> </a:t>
            </a:r>
          </a:p>
          <a:p>
            <a:pPr marL="742950" lvl="1" indent="-285750">
              <a:buFont typeface="Arial" panose="020B0604020202020204" pitchFamily="34" charset="0"/>
              <a:buChar char="•"/>
            </a:pPr>
            <a:r>
              <a:rPr lang="en-US" dirty="0"/>
              <a:t>Replace n with the number of commits you want to squash.</a:t>
            </a:r>
          </a:p>
          <a:p>
            <a:pPr marL="742950" lvl="1" indent="-285750">
              <a:buFont typeface="Arial" panose="020B0604020202020204" pitchFamily="34" charset="0"/>
              <a:buChar char="•"/>
            </a:pPr>
            <a:r>
              <a:rPr lang="en-US" dirty="0"/>
              <a:t>An editor opens showing the commits:</a:t>
            </a:r>
          </a:p>
          <a:p>
            <a:pPr marL="742950" lvl="1" indent="-285750" rtl="0">
              <a:buFont typeface="Arial" panose="020B0604020202020204" pitchFamily="34" charset="0"/>
              <a:buChar char="•"/>
            </a:pPr>
            <a:r>
              <a:rPr lang="en-US" dirty="0"/>
              <a:t>pick abc123 Add login feature pick def456 Fix bug in login pick ghi789 Update login styling </a:t>
            </a:r>
          </a:p>
          <a:p>
            <a:pPr marL="742950" lvl="1" indent="-285750">
              <a:buFont typeface="Arial" panose="020B0604020202020204" pitchFamily="34" charset="0"/>
              <a:buChar char="•"/>
            </a:pPr>
            <a:r>
              <a:rPr lang="en-US" dirty="0"/>
              <a:t>Change pick to squash (or s) for the commits you want to squash:</a:t>
            </a:r>
          </a:p>
          <a:p>
            <a:pPr marL="742950" lvl="1" indent="-285750" rtl="0">
              <a:buFont typeface="Arial" panose="020B0604020202020204" pitchFamily="34" charset="0"/>
              <a:buChar char="•"/>
            </a:pPr>
            <a:r>
              <a:rPr lang="en-US" dirty="0"/>
              <a:t>pick abc123 Add login feature squash def456 Fix bug in login squash ghi789 Update login styling </a:t>
            </a:r>
          </a:p>
          <a:p>
            <a:pPr marL="742950" lvl="1" indent="-285750">
              <a:buFont typeface="Arial" panose="020B0604020202020204" pitchFamily="34" charset="0"/>
              <a:buChar char="•"/>
            </a:pPr>
            <a:r>
              <a:rPr lang="en-US" dirty="0"/>
              <a:t>Save and close the editor. Git will prompt you to update the commit message:</a:t>
            </a:r>
          </a:p>
          <a:p>
            <a:pPr marL="742950" lvl="1" indent="-285750" rtl="0">
              <a:buFont typeface="Arial" panose="020B0604020202020204" pitchFamily="34" charset="0"/>
              <a:buChar char="•"/>
            </a:pPr>
            <a:r>
              <a:rPr lang="en-US" dirty="0"/>
              <a:t># This is a combination of 3 commits. Add login feature Fix bug in login Update login styling </a:t>
            </a:r>
          </a:p>
          <a:p>
            <a:pPr marL="742950" lvl="1" indent="-285750">
              <a:buFont typeface="Arial" panose="020B0604020202020204" pitchFamily="34" charset="0"/>
              <a:buChar char="•"/>
            </a:pPr>
            <a:r>
              <a:rPr lang="en-US" dirty="0"/>
              <a:t>Update the commit message (if needed), then save and close the editor.</a:t>
            </a:r>
          </a:p>
          <a:p>
            <a:pPr marL="742950" lvl="1" indent="-285750">
              <a:buFont typeface="Arial" panose="020B0604020202020204" pitchFamily="34" charset="0"/>
              <a:buChar char="•"/>
            </a:pPr>
            <a:r>
              <a:rPr lang="en-US" dirty="0"/>
              <a:t>The commits are now squashed into one!</a:t>
            </a:r>
          </a:p>
        </p:txBody>
      </p:sp>
      <p:sp>
        <p:nvSpPr>
          <p:cNvPr id="1601" name="Google Shape;1601;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539032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lnSpcReduction="10000"/>
          </a:bodyPr>
          <a:lstStyle/>
          <a:p>
            <a:pPr marL="158750" indent="0">
              <a:buNone/>
            </a:pPr>
            <a:r>
              <a:rPr lang="en-US" b="1" dirty="0">
                <a:solidFill>
                  <a:schemeClr val="bg1"/>
                </a:solidFill>
              </a:rPr>
              <a:t>Limitations of Git Squash</a:t>
            </a:r>
          </a:p>
          <a:p>
            <a:pPr>
              <a:buFont typeface="+mj-lt"/>
              <a:buAutoNum type="arabicPeriod"/>
            </a:pPr>
            <a:r>
              <a:rPr lang="en-US" b="1" dirty="0">
                <a:solidFill>
                  <a:schemeClr val="bg1"/>
                </a:solidFill>
              </a:rPr>
              <a:t>Loss of Individual Commit History:</a:t>
            </a:r>
            <a:endParaRPr lang="en-US" dirty="0">
              <a:solidFill>
                <a:schemeClr val="bg1"/>
              </a:solidFill>
            </a:endParaRPr>
          </a:p>
          <a:p>
            <a:pPr marL="742950" lvl="1" indent="-285750">
              <a:buFont typeface="+mj-lt"/>
              <a:buAutoNum type="arabicPeriod"/>
            </a:pPr>
            <a:r>
              <a:rPr lang="en-US" dirty="0">
                <a:solidFill>
                  <a:schemeClr val="bg1"/>
                </a:solidFill>
              </a:rPr>
              <a:t>Squashing eliminates the granular history of individual commits, which might be useful for debugging or audits.</a:t>
            </a:r>
          </a:p>
          <a:p>
            <a:pPr>
              <a:buFont typeface="+mj-lt"/>
              <a:buAutoNum type="arabicPeriod"/>
            </a:pPr>
            <a:r>
              <a:rPr lang="en-US" b="1" dirty="0">
                <a:solidFill>
                  <a:schemeClr val="bg1"/>
                </a:solidFill>
              </a:rPr>
              <a:t>Only Local:</a:t>
            </a:r>
            <a:endParaRPr lang="en-US" dirty="0">
              <a:solidFill>
                <a:schemeClr val="bg1"/>
              </a:solidFill>
            </a:endParaRPr>
          </a:p>
          <a:p>
            <a:pPr marL="742950" lvl="1" indent="-285750">
              <a:buFont typeface="+mj-lt"/>
              <a:buAutoNum type="arabicPeriod"/>
            </a:pPr>
            <a:r>
              <a:rPr lang="en-US" dirty="0">
                <a:solidFill>
                  <a:schemeClr val="bg1"/>
                </a:solidFill>
              </a:rPr>
              <a:t>If commits are already pushed to a remote repository, squashing requires a forced push (git push --force), which can disrupt other collaborators.</a:t>
            </a:r>
          </a:p>
          <a:p>
            <a:pPr marL="158750" indent="0">
              <a:buNone/>
            </a:pPr>
            <a:endParaRPr lang="en-US" b="1" dirty="0"/>
          </a:p>
          <a:p>
            <a:pPr marL="158750" indent="0">
              <a:buNone/>
            </a:pPr>
            <a:endParaRPr lang="en-US" b="1" dirty="0"/>
          </a:p>
          <a:p>
            <a:pPr marL="158750" indent="0">
              <a:buNone/>
            </a:pPr>
            <a:r>
              <a:rPr lang="en-US" b="1" dirty="0"/>
              <a:t>Best Practices for Git Squash</a:t>
            </a:r>
          </a:p>
          <a:p>
            <a:pPr>
              <a:buFont typeface="+mj-lt"/>
              <a:buAutoNum type="arabicPeriod"/>
            </a:pPr>
            <a:r>
              <a:rPr lang="en-US" b="1" dirty="0"/>
              <a:t>Squash Before Sharing:</a:t>
            </a:r>
            <a:endParaRPr lang="en-US" dirty="0"/>
          </a:p>
          <a:p>
            <a:pPr marL="742950" lvl="1" indent="-285750">
              <a:buFont typeface="+mj-lt"/>
              <a:buAutoNum type="arabicPeriod"/>
            </a:pPr>
            <a:r>
              <a:rPr lang="en-US" dirty="0"/>
              <a:t>Perform squash operations before pushing your branch to avoid disrupting others.</a:t>
            </a:r>
          </a:p>
          <a:p>
            <a:pPr>
              <a:buFont typeface="+mj-lt"/>
              <a:buAutoNum type="arabicPeriod"/>
            </a:pPr>
            <a:r>
              <a:rPr lang="en-US" b="1" dirty="0"/>
              <a:t>Preserve Meaningful Commits:</a:t>
            </a:r>
            <a:endParaRPr lang="en-US" dirty="0"/>
          </a:p>
          <a:p>
            <a:pPr marL="742950" lvl="1" indent="-285750">
              <a:buFont typeface="+mj-lt"/>
              <a:buAutoNum type="arabicPeriod"/>
            </a:pPr>
            <a:r>
              <a:rPr lang="en-US" dirty="0"/>
              <a:t>Only squash commits that are minor or incremental. Keep major changes as separate commits.</a:t>
            </a:r>
          </a:p>
          <a:p>
            <a:pPr>
              <a:buFont typeface="+mj-lt"/>
              <a:buAutoNum type="arabicPeriod"/>
            </a:pPr>
            <a:r>
              <a:rPr lang="en-US" b="1" dirty="0"/>
              <a:t>Communicate in Teams:</a:t>
            </a:r>
            <a:endParaRPr lang="en-US" dirty="0"/>
          </a:p>
          <a:p>
            <a:pPr marL="742950" lvl="1" indent="-285750">
              <a:buFont typeface="+mj-lt"/>
              <a:buAutoNum type="arabicPeriod"/>
            </a:pPr>
            <a:r>
              <a:rPr lang="en-US" dirty="0"/>
              <a:t>Coordinate with your team before force-pushing after a squash.</a:t>
            </a:r>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Git squash is a powerful tool to simplify and clean up commit history. It’s particularly useful in collaborative workflows, improving code reviews and ensuring a professional and concise project history. By mastering squashing, you can better manage contributions and maintain a clean repository.</a:t>
            </a:r>
          </a:p>
        </p:txBody>
      </p:sp>
      <p:sp>
        <p:nvSpPr>
          <p:cNvPr id="1601" name="Google Shape;1601;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345998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9" name="Google Shape;2299;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61862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p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This cannot be used together with the ordinary spec-based path limiting.</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454A55"/>
                </a:solidFill>
                <a:latin typeface="Arial"/>
                <a:ea typeface="Arial"/>
                <a:cs typeface="Arial"/>
                <a:sym typeface="Arial"/>
              </a:rPr>
              <a:t>History simplification</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By default, when requested for the history of a path, Git would simplify the history, showing only those commits that are required (that are enough) to explain how the files that match the specified paths came to be. Git would exclude those revisions that do not change the given file. Additionally, for non-excluded merge commits, Git would exclude those parents that do not change the file (thereby excluding lines of development).</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You can control this kind of history simplification with the git log options such as --full-history or --simplify-merges. Check the Git documentation for more details, like the "History Simplification" section in git-log(1) manpage.</a:t>
            </a:r>
            <a:endParaRPr/>
          </a:p>
          <a:p>
            <a:pPr marL="457200" lvl="0" indent="-298450" algn="l" rtl="0">
              <a:lnSpc>
                <a:spcPct val="100000"/>
              </a:lnSpc>
              <a:spcBef>
                <a:spcPts val="0"/>
              </a:spcBef>
              <a:spcAft>
                <a:spcPts val="0"/>
              </a:spcAft>
              <a:buSzPts val="1100"/>
              <a:buChar char="●"/>
            </a:pPr>
            <a:r>
              <a:rPr lang="en-US" b="0" i="0">
                <a:solidFill>
                  <a:srgbClr val="454A55"/>
                </a:solidFill>
                <a:latin typeface="Arial"/>
                <a:ea typeface="Arial"/>
                <a:cs typeface="Arial"/>
                <a:sym typeface="Arial"/>
              </a:rPr>
              <a:t>Blame – the line-wise history of a file</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 blame command is a version control feature designed to help you determine who made changes to a file. This command shows for each line in the file when this line was created, who authored given line, and so on. It does that by finding the latest commit in which the current shape of each line was introduced. A revision introducing given shape is the one where the given line has its current form, but where the line is different in this revision parent. The default output of git blame annotates each line with appropriate line-authorship information.</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2307" name="Google Shape;2307;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307316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Clr>
                <a:schemeClr val="dk1"/>
              </a:buClr>
              <a:buSzPts val="2400"/>
              <a:buChar char="•"/>
            </a:pPr>
            <a:r>
              <a:rPr lang="en-US" sz="2400">
                <a:solidFill>
                  <a:schemeClr val="dk1"/>
                </a:solidFill>
              </a:rPr>
              <a:t>it is time to see how to select which part of information associated with the queried revisions to show, and how to format this output. </a:t>
            </a:r>
            <a:endParaRPr/>
          </a:p>
        </p:txBody>
      </p:sp>
      <p:sp>
        <p:nvSpPr>
          <p:cNvPr id="2314" name="Google Shape;2314;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2112474"/>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A very useful git log option is --pretty. This option changes the format of log output. There are a few prebuilt formats available for you to use. The oneline format prints each commit on a single line, which is useful if you're looking at a lot of commits; there exists --oneline, shorthand for --pretty=oneline --abbrev-commit used together. In addition, the short, medium (the default), full, and fuller formats show the output in roughly the same format, but with less or more information, respectively. The raw format shows commits in the internal Git representation. It is possible to change the format of dates shown in those verbose pretty formats with an appropriate --date option: make Git show relative dates, like for example </a:t>
            </a:r>
            <a:r>
              <a:rPr lang="en-US" b="0" i="1">
                <a:solidFill>
                  <a:srgbClr val="6D737D"/>
                </a:solidFill>
                <a:latin typeface="Arial"/>
                <a:ea typeface="Arial"/>
                <a:cs typeface="Arial"/>
                <a:sym typeface="Arial"/>
              </a:rPr>
              <a:t>2 hours ago</a:t>
            </a:r>
            <a:r>
              <a:rPr lang="en-US" b="0" i="0">
                <a:solidFill>
                  <a:srgbClr val="6D737D"/>
                </a:solidFill>
                <a:latin typeface="Arial"/>
                <a:ea typeface="Arial"/>
                <a:cs typeface="Arial"/>
                <a:sym typeface="Arial"/>
              </a:rPr>
              <a:t>, with --date=relative, dates in your local time zone with --date=local, and so on.</a:t>
            </a:r>
            <a:endParaRPr/>
          </a:p>
          <a:p>
            <a:pPr marL="457200" lvl="0" indent="-22860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You can also specify your own log format with --pretty=format:"&lt;string&gt;" (and its tformat variant). This is especially useful when you're generating output for machine parsing, for use in scripts, because when you specify the format explicitly you know it won't change with updates to Git. The format string works a little bit like in printf:</a:t>
            </a:r>
            <a:endParaRPr/>
          </a:p>
          <a:p>
            <a:pPr marL="457200" lvl="0" indent="-22860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2321" name="Google Shape;2321;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51783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6D737D"/>
                </a:solidFill>
                <a:latin typeface="Arial"/>
                <a:ea typeface="Arial"/>
                <a:cs typeface="Arial"/>
                <a:sym typeface="Arial"/>
              </a:rPr>
              <a:t>There is a very large number of placeholders selected of those are listed in the following table:</a:t>
            </a:r>
            <a:endParaRPr/>
          </a:p>
        </p:txBody>
      </p:sp>
      <p:sp>
        <p:nvSpPr>
          <p:cNvPr id="2328" name="Google Shape;2328;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519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This tree, which we said is something that Git uses to identify a folder, also contains some additional objects, called </a:t>
            </a:r>
            <a:r>
              <a:rPr lang="en-US" b="1" i="0">
                <a:solidFill>
                  <a:schemeClr val="dk1"/>
                </a:solidFill>
                <a:latin typeface="Lato"/>
                <a:ea typeface="Lato"/>
                <a:cs typeface="Lato"/>
                <a:sym typeface="Lato"/>
              </a:rPr>
              <a:t>blobs.</a:t>
            </a:r>
            <a:endParaRPr>
              <a:solidFill>
                <a:schemeClr val="dk1"/>
              </a:solidFill>
            </a:endParaRPr>
          </a:p>
        </p:txBody>
      </p:sp>
      <p:sp>
        <p:nvSpPr>
          <p:cNvPr id="649" name="Google Shape;64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1370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6D737D"/>
                </a:solidFill>
                <a:latin typeface="Arial"/>
                <a:ea typeface="Arial"/>
                <a:cs typeface="Arial"/>
                <a:sym typeface="Arial"/>
              </a:rPr>
              <a:t>The </a:t>
            </a:r>
            <a:r>
              <a:rPr lang="en-US"/>
              <a:t>--oneline</a:t>
            </a:r>
            <a:r>
              <a:rPr lang="en-US" b="0" i="0">
                <a:solidFill>
                  <a:srgbClr val="6D737D"/>
                </a:solidFill>
                <a:latin typeface="Arial"/>
                <a:ea typeface="Arial"/>
                <a:cs typeface="Arial"/>
                <a:sym typeface="Arial"/>
              </a:rPr>
              <a:t> format option is especially useful together with another </a:t>
            </a:r>
            <a:r>
              <a:rPr lang="en-US"/>
              <a:t>git log</a:t>
            </a:r>
            <a:r>
              <a:rPr lang="en-US" b="0" i="0">
                <a:solidFill>
                  <a:srgbClr val="6D737D"/>
                </a:solidFill>
                <a:latin typeface="Arial"/>
                <a:ea typeface="Arial"/>
                <a:cs typeface="Arial"/>
                <a:sym typeface="Arial"/>
              </a:rPr>
              <a:t> option called </a:t>
            </a:r>
            <a:r>
              <a:rPr lang="en-US"/>
              <a:t>--graph</a:t>
            </a:r>
            <a:r>
              <a:rPr lang="en-US" b="0" i="0">
                <a:solidFill>
                  <a:srgbClr val="6D737D"/>
                </a:solidFill>
                <a:latin typeface="Arial"/>
                <a:ea typeface="Arial"/>
                <a:cs typeface="Arial"/>
                <a:sym typeface="Arial"/>
              </a:rPr>
              <a:t>; though it can be used with any format. The latter option adds a nice little ASCII graph showing your branch and merge history. To see where tags and branches are, you can use an option named </a:t>
            </a:r>
            <a:r>
              <a:rPr lang="en-US"/>
              <a:t>--decorate</a:t>
            </a:r>
            <a:r>
              <a:rPr lang="en-US" b="0" i="0">
                <a:solidFill>
                  <a:srgbClr val="6D737D"/>
                </a:solidFill>
                <a:latin typeface="Arial"/>
                <a:ea typeface="Arial"/>
                <a:cs typeface="Arial"/>
                <a:sym typeface="Arial"/>
              </a:rPr>
              <a:t>:</a:t>
            </a:r>
            <a:endParaRPr/>
          </a:p>
        </p:txBody>
      </p:sp>
      <p:sp>
        <p:nvSpPr>
          <p:cNvPr id="2335" name="Google Shape;2335;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68674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9" name="Google Shape;2299;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355198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p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Useful techniques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this section, we will improve our skills, learning some techniques that will come in handy in different situations.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Git stash - putting changes temporally aside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It sometimes happens that you need to switch branches for a moment, but some changes are in progress in the current branch. To put aside those changes for a while, we can use the git stash command: let's give it a try in our grocery repository.</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How does git stash work? Actually, git stash is a fairly complex command. It basically saves from two up to three different commits: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 new </a:t>
            </a:r>
            <a:r>
              <a:rPr lang="en-US" b="1" i="0">
                <a:solidFill>
                  <a:schemeClr val="dk1"/>
                </a:solidFill>
                <a:latin typeface="Lato"/>
                <a:ea typeface="Lato"/>
                <a:cs typeface="Lato"/>
                <a:sym typeface="Lato"/>
              </a:rPr>
              <a:t>WIP commit</a:t>
            </a:r>
            <a:r>
              <a:rPr lang="en-US" b="0" i="0">
                <a:solidFill>
                  <a:schemeClr val="dk1"/>
                </a:solidFill>
                <a:latin typeface="Lato"/>
                <a:ea typeface="Lato"/>
                <a:cs typeface="Lato"/>
                <a:sym typeface="Lato"/>
              </a:rPr>
              <a:t> containing the actual state of the working copy; it contains all the tracked files, and their modifications.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An </a:t>
            </a:r>
            <a:r>
              <a:rPr lang="en-US" b="1" i="0">
                <a:solidFill>
                  <a:schemeClr val="dk1"/>
                </a:solidFill>
                <a:latin typeface="Lato"/>
                <a:ea typeface="Lato"/>
                <a:cs typeface="Lato"/>
                <a:sym typeface="Lato"/>
              </a:rPr>
              <a:t>index commit</a:t>
            </a:r>
            <a:r>
              <a:rPr lang="en-US" b="0" i="0">
                <a:solidFill>
                  <a:schemeClr val="dk1"/>
                </a:solidFill>
                <a:latin typeface="Lato"/>
                <a:ea typeface="Lato"/>
                <a:cs typeface="Lato"/>
                <a:sym typeface="Lato"/>
              </a:rPr>
              <a:t>, as a parent of the WIP commit. This contains stuff added to the staging area.</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An optional third commit, let's call it an </a:t>
            </a:r>
            <a:r>
              <a:rPr lang="en-US" b="1" i="0">
                <a:solidFill>
                  <a:schemeClr val="dk1"/>
                </a:solidFill>
                <a:latin typeface="Lato"/>
                <a:ea typeface="Lato"/>
                <a:cs typeface="Lato"/>
                <a:sym typeface="Lato"/>
              </a:rPr>
              <a:t>untracked files commit</a:t>
            </a:r>
            <a:r>
              <a:rPr lang="en-US" b="0" i="0">
                <a:solidFill>
                  <a:schemeClr val="dk1"/>
                </a:solidFill>
                <a:latin typeface="Lato"/>
                <a:ea typeface="Lato"/>
                <a:cs typeface="Lato"/>
                <a:sym typeface="Lato"/>
              </a:rPr>
              <a:t>, which contains untracked files (using the --include-untracked option) or untracked plus previously ignored files (using the --all option).</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417" name="Google Shape;2417;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686928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p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Please note that with the --amend option, you are actually re-doing the commit, which will have a new hash; if you already pushed the previous commit, changing the last commit is not recommended - rather, it is deplorable.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If you amend an already pushed commit, then push the new one, you are basically discarding the latest commit on a branch, replacing it with the newly amended one: for those who will pull the branch, this can lead to some confusion, as they will see their local branch losing the last commit, replaced by a new one.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424" name="Google Shape;2424;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827813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p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With the help of the GUI, things are even easier to understand.</a:t>
            </a:r>
            <a:endParaRPr>
              <a:solidFill>
                <a:schemeClr val="dk1"/>
              </a:solidFill>
            </a:endParaRPr>
          </a:p>
        </p:txBody>
      </p:sp>
      <p:sp>
        <p:nvSpPr>
          <p:cNvPr id="2431" name="Google Shape;2431;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877676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p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this section, I would like to suggest just a bunch of tips and tricks I have found useful in the past.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Bare repositories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Bare repositories are repositories that do not contain working copy files, but only the .git folder. A bare repository is essentially </a:t>
            </a:r>
            <a:r>
              <a:rPr lang="en-US" b="1" i="0">
                <a:solidFill>
                  <a:schemeClr val="dk1"/>
                </a:solidFill>
                <a:latin typeface="Lato"/>
                <a:ea typeface="Lato"/>
                <a:cs typeface="Lato"/>
                <a:sym typeface="Lato"/>
              </a:rPr>
              <a:t>for sharing</a:t>
            </a:r>
            <a:r>
              <a:rPr lang="en-US" b="0" i="0">
                <a:solidFill>
                  <a:schemeClr val="dk1"/>
                </a:solidFill>
                <a:latin typeface="Lato"/>
                <a:ea typeface="Lato"/>
                <a:cs typeface="Lato"/>
                <a:sym typeface="Lato"/>
              </a:rPr>
              <a:t>: if you use Git in a centralized way, pushing and pulling to a common remote (a local server, a GitHub repository, and so on), you will agree that the remote has no interest in checking out files you work on; the scope of that remote is only to be a central point of contact for the team, so having working copy files in it is only a waste of space as no one will edit them directly on the remote.</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439" name="Google Shape;2439;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488821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p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this manner, you have a 1:1 copy of your repository in another folder, but in a bare version, ready to be pushed.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Backup repositories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If you need a backup, there are two commands you can use: one for archiving only files and one for backing up the entire bundle, including versioning information.</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446" name="Google Shape;2446;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53845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453" name="Google Shape;2453;p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6972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p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Archiving files in this way can be useful if you have to share your code with people that don't have Git installed.</a:t>
            </a:r>
            <a:endParaRPr>
              <a:solidFill>
                <a:schemeClr val="dk1"/>
              </a:solidFill>
            </a:endParaRPr>
          </a:p>
        </p:txBody>
      </p:sp>
      <p:sp>
        <p:nvSpPr>
          <p:cNvPr id="2460" name="Google Shape;2460;p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779657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p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467" name="Google Shape;2467;p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4802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As you can see, at the right of the previous command output, we have </a:t>
            </a:r>
            <a:r>
              <a:rPr lang="en-US">
                <a:solidFill>
                  <a:schemeClr val="dk1"/>
                </a:solidFill>
              </a:rPr>
              <a:t>README.md</a:t>
            </a:r>
            <a:r>
              <a:rPr lang="en-US" b="0" i="0">
                <a:solidFill>
                  <a:schemeClr val="dk1"/>
                </a:solidFill>
                <a:latin typeface="Lato"/>
                <a:ea typeface="Lato"/>
                <a:cs typeface="Lato"/>
                <a:sym typeface="Lato"/>
              </a:rPr>
              <a:t> and </a:t>
            </a:r>
            <a:r>
              <a:rPr lang="en-US">
                <a:solidFill>
                  <a:schemeClr val="dk1"/>
                </a:solidFill>
              </a:rPr>
              <a:t>shoppinglist.txt</a:t>
            </a:r>
            <a:r>
              <a:rPr lang="en-US" b="0" i="0">
                <a:solidFill>
                  <a:schemeClr val="dk1"/>
                </a:solidFill>
                <a:latin typeface="Lato"/>
                <a:ea typeface="Lato"/>
                <a:cs typeface="Lato"/>
                <a:sym typeface="Lato"/>
              </a:rPr>
              <a:t>, which makes us guess that Git blobs represent the </a:t>
            </a:r>
            <a:r>
              <a:rPr lang="en-US" b="1" i="0">
                <a:solidFill>
                  <a:schemeClr val="dk1"/>
                </a:solidFill>
                <a:latin typeface="Lato"/>
                <a:ea typeface="Lato"/>
                <a:cs typeface="Lato"/>
                <a:sym typeface="Lato"/>
              </a:rPr>
              <a:t>files</a:t>
            </a:r>
            <a:r>
              <a:rPr lang="en-US" b="0" i="0">
                <a:solidFill>
                  <a:schemeClr val="dk1"/>
                </a:solidFill>
                <a:latin typeface="Lato"/>
                <a:ea typeface="Lato"/>
                <a:cs typeface="Lato"/>
                <a:sym typeface="Lato"/>
              </a:rPr>
              <a:t>. As before, we can verify its contents; let's see what's inside </a:t>
            </a:r>
            <a:r>
              <a:rPr lang="en-US">
                <a:solidFill>
                  <a:schemeClr val="dk1"/>
                </a:solidFill>
              </a:rPr>
              <a:t>637a0</a:t>
            </a:r>
            <a:r>
              <a:rPr lang="en-US" b="0" i="0">
                <a:solidFill>
                  <a:schemeClr val="dk1"/>
                </a:solidFill>
                <a:latin typeface="Lato"/>
                <a:ea typeface="Lato"/>
                <a:cs typeface="Lato"/>
                <a:sym typeface="Lato"/>
              </a:rPr>
              <a:t>:</a:t>
            </a:r>
            <a:endParaRPr>
              <a:solidFill>
                <a:schemeClr val="dk1"/>
              </a:solidFill>
            </a:endParaRPr>
          </a:p>
        </p:txBody>
      </p:sp>
      <p:sp>
        <p:nvSpPr>
          <p:cNvPr id="657" name="Google Shape;65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060048"/>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p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474" name="Google Shape;2474;p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581989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p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13359" algn="l" rtl="0">
              <a:lnSpc>
                <a:spcPct val="70000"/>
              </a:lnSpc>
              <a:spcBef>
                <a:spcPts val="0"/>
              </a:spcBef>
              <a:spcAft>
                <a:spcPts val="0"/>
              </a:spcAft>
              <a:buClr>
                <a:srgbClr val="000000"/>
              </a:buClr>
              <a:buSzPts val="2040"/>
              <a:buFont typeface="Arial"/>
              <a:buNone/>
            </a:pPr>
            <a:endParaRPr sz="2040" b="0" i="0" u="none" strike="noStrike" cap="none">
              <a:solidFill>
                <a:srgbClr val="000000"/>
              </a:solidFill>
              <a:latin typeface="Arial"/>
              <a:ea typeface="Arial"/>
              <a:cs typeface="Arial"/>
              <a:sym typeface="Arial"/>
            </a:endParaRPr>
          </a:p>
          <a:p>
            <a:pPr marL="342900" marR="0" lvl="0" indent="-342900" algn="l" rtl="0">
              <a:lnSpc>
                <a:spcPct val="70000"/>
              </a:lnSpc>
              <a:spcBef>
                <a:spcPts val="0"/>
              </a:spcBef>
              <a:spcAft>
                <a:spcPts val="0"/>
              </a:spcAft>
              <a:buClr>
                <a:srgbClr val="000000"/>
              </a:buClr>
              <a:buSzPts val="2040"/>
              <a:buFont typeface="Arial"/>
              <a:buChar char="•"/>
            </a:pPr>
            <a:r>
              <a:rPr lang="en-US" sz="2040" b="0" i="0" u="none" strike="noStrike" cap="none">
                <a:solidFill>
                  <a:srgbClr val="000000"/>
                </a:solidFill>
                <a:latin typeface="Arial"/>
                <a:ea typeface="Arial"/>
                <a:cs typeface="Arial"/>
                <a:sym typeface="Arial"/>
              </a:rPr>
              <a:t>Furthermore, we added some other techniques to our skill set, learning some things we will use as soon as we start to use Git extensively. Some simple tricks provide a way to stimulate the curiosity of the reader: Git has a lot more commands to explore.</a:t>
            </a:r>
            <a:endParaRPr/>
          </a:p>
          <a:p>
            <a:pPr marL="342900" marR="0" lvl="0" indent="-213359" algn="l" rtl="0">
              <a:lnSpc>
                <a:spcPct val="70000"/>
              </a:lnSpc>
              <a:spcBef>
                <a:spcPts val="0"/>
              </a:spcBef>
              <a:spcAft>
                <a:spcPts val="0"/>
              </a:spcAft>
              <a:buClr>
                <a:srgbClr val="000000"/>
              </a:buClr>
              <a:buSzPts val="2040"/>
              <a:buFont typeface="Arial"/>
              <a:buNone/>
            </a:pPr>
            <a:endParaRPr sz="2040" b="0" i="0" u="none" strike="noStrike" cap="none">
              <a:solidFill>
                <a:srgbClr val="000000"/>
              </a:solidFill>
              <a:latin typeface="Arial"/>
              <a:ea typeface="Arial"/>
              <a:cs typeface="Arial"/>
              <a:sym typeface="Arial"/>
            </a:endParaRPr>
          </a:p>
          <a:p>
            <a:pPr marL="342900" marR="0" lvl="0" indent="-342900" algn="l" rtl="0">
              <a:lnSpc>
                <a:spcPct val="70000"/>
              </a:lnSpc>
              <a:spcBef>
                <a:spcPts val="0"/>
              </a:spcBef>
              <a:spcAft>
                <a:spcPts val="0"/>
              </a:spcAft>
              <a:buClr>
                <a:srgbClr val="000000"/>
              </a:buClr>
              <a:buSzPts val="2040"/>
              <a:buFont typeface="Arial"/>
              <a:buChar char="•"/>
            </a:pPr>
            <a:r>
              <a:rPr lang="en-US" sz="2040" b="0" i="0" u="none" strike="noStrike" cap="none">
                <a:solidFill>
                  <a:srgbClr val="000000"/>
                </a:solidFill>
                <a:latin typeface="Arial"/>
                <a:ea typeface="Arial"/>
                <a:cs typeface="Arial"/>
                <a:sym typeface="Arial"/>
              </a:rPr>
              <a:t>In the next lesson, we will leave the console for a while, and talk about strategies to better organize our repositories. We will try to learn how to make significant commits, and we will get to know some of the adoptable flows to reconcile Git with our way of working.</a:t>
            </a:r>
            <a:endParaRPr/>
          </a:p>
          <a:p>
            <a:pPr marL="342900" marR="0" lvl="0" indent="-283527" algn="l" rtl="0">
              <a:lnSpc>
                <a:spcPct val="70000"/>
              </a:lnSpc>
              <a:spcBef>
                <a:spcPts val="0"/>
              </a:spcBef>
              <a:spcAft>
                <a:spcPts val="0"/>
              </a:spcAft>
              <a:buClr>
                <a:srgbClr val="000000"/>
              </a:buClr>
              <a:buSzPts val="935"/>
              <a:buFont typeface="Arial"/>
              <a:buNone/>
            </a:pPr>
            <a:endParaRPr sz="935"/>
          </a:p>
        </p:txBody>
      </p:sp>
      <p:sp>
        <p:nvSpPr>
          <p:cNvPr id="2481" name="Google Shape;2481;p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355640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p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611" name="Google Shape;2611;p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380805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p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1" i="0">
                <a:solidFill>
                  <a:schemeClr val="dk1"/>
                </a:solidFill>
                <a:latin typeface="Arial"/>
                <a:ea typeface="Arial"/>
                <a:cs typeface="Arial"/>
                <a:sym typeface="Arial"/>
              </a:rPr>
              <a:t>Use someone else's project as a starting point for your own idea.</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Open source software is based on the idea that by sharing code, we can make better, more reliable software. For more information, see the "</a:t>
            </a:r>
            <a:r>
              <a:rPr lang="en-US" b="0" i="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About the Open Source Initiative</a:t>
            </a:r>
            <a:r>
              <a:rPr lang="en-US" b="0" i="0">
                <a:solidFill>
                  <a:schemeClr val="dk1"/>
                </a:solidFill>
                <a:latin typeface="Arial"/>
                <a:ea typeface="Arial"/>
                <a:cs typeface="Arial"/>
                <a:sym typeface="Arial"/>
              </a:rPr>
              <a:t>" on the Open Source Initiative.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For more information about applying open source principles to your organization's development work on GitHub.com, see GitHub's white paper "</a:t>
            </a:r>
            <a:r>
              <a:rPr lang="en-US" b="0" i="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An introduction to innersource</a:t>
            </a:r>
            <a:r>
              <a:rPr lang="en-US" b="0" i="0">
                <a:solidFill>
                  <a:schemeClr val="dk1"/>
                </a:solidFill>
                <a:latin typeface="Arial"/>
                <a:ea typeface="Arial"/>
                <a:cs typeface="Arial"/>
                <a:sym typeface="Arial"/>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When creating your public repository from a fork of someone's project, make sure to include a license file that determines how you want your project to be shared with others. For more information, see "</a:t>
            </a:r>
            <a:r>
              <a:rPr lang="en-US" b="0" i="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Choose an open source license</a:t>
            </a:r>
            <a:r>
              <a:rPr lang="en-US" b="0" i="0">
                <a:solidFill>
                  <a:schemeClr val="dk1"/>
                </a:solidFill>
                <a:latin typeface="Arial"/>
                <a:ea typeface="Arial"/>
                <a:cs typeface="Arial"/>
                <a:sym typeface="Arial"/>
              </a:rPr>
              <a:t>" at choosealicense.com.</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For more information on open source, specifically how to create and grow an open source project, we've created </a:t>
            </a:r>
            <a:r>
              <a:rPr lang="en-US" b="0" i="0"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Open Source Guides</a:t>
            </a:r>
            <a:r>
              <a:rPr lang="en-US" b="0" i="0">
                <a:solidFill>
                  <a:schemeClr val="dk1"/>
                </a:solidFill>
                <a:latin typeface="Arial"/>
                <a:ea typeface="Arial"/>
                <a:cs typeface="Arial"/>
                <a:sym typeface="Arial"/>
              </a:rPr>
              <a:t> that will help you foster a healthy open source community by recommending best practices for creating and maintaining repositories for your open source project. You can also take a free </a:t>
            </a:r>
            <a:r>
              <a:rPr lang="en-US" b="0" i="0" u="sng">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GitHub Skills</a:t>
            </a:r>
            <a:r>
              <a:rPr lang="en-US" b="0" i="0">
                <a:solidFill>
                  <a:schemeClr val="dk1"/>
                </a:solidFill>
                <a:latin typeface="Arial"/>
                <a:ea typeface="Arial"/>
                <a:cs typeface="Arial"/>
                <a:sym typeface="Arial"/>
              </a:rPr>
              <a:t> course on maintaining open source communities.</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618" name="Google Shape;2618;p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964879"/>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p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Arial"/>
                <a:ea typeface="Arial"/>
                <a:cs typeface="Arial"/>
                <a:sym typeface="Arial"/>
              </a:rPr>
              <a:t>ou might fork a project to propose changes to the upstream, or original, repository. In this case, it's good practice to regularly sync your fork with the upstream repository. To do this, you'll need to use Git on the command line. You can practice setting the upstream repository using the same </a:t>
            </a:r>
            <a:r>
              <a:rPr lang="en-US" b="0" i="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octocat/Spoon-Knife</a:t>
            </a:r>
            <a:r>
              <a:rPr lang="en-US" b="0" i="0">
                <a:solidFill>
                  <a:schemeClr val="dk1"/>
                </a:solidFill>
                <a:latin typeface="Arial"/>
                <a:ea typeface="Arial"/>
                <a:cs typeface="Arial"/>
                <a:sym typeface="Arial"/>
              </a:rPr>
              <a:t> repository you just forked.</a:t>
            </a:r>
            <a:endParaRPr>
              <a:solidFill>
                <a:schemeClr val="dk1"/>
              </a:solidFill>
            </a:endParaRPr>
          </a:p>
        </p:txBody>
      </p:sp>
      <p:sp>
        <p:nvSpPr>
          <p:cNvPr id="2625" name="Google Shape;2625;p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616044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p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633" name="Google Shape;2633;p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539589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p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641" name="Google Shape;2641;p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670940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p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Arial"/>
                <a:ea typeface="Arial"/>
                <a:cs typeface="Arial"/>
                <a:sym typeface="Arial"/>
              </a:rPr>
              <a:t>Optionally, add a description of your fork.</a:t>
            </a:r>
            <a:endParaRPr>
              <a:solidFill>
                <a:schemeClr val="dk1"/>
              </a:solidFill>
            </a:endParaRPr>
          </a:p>
        </p:txBody>
      </p:sp>
      <p:sp>
        <p:nvSpPr>
          <p:cNvPr id="2649" name="Google Shape;2649;p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04135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4"/>
        <p:cNvGrpSpPr/>
        <p:nvPr/>
      </p:nvGrpSpPr>
      <p:grpSpPr>
        <a:xfrm>
          <a:off x="0" y="0"/>
          <a:ext cx="0" cy="0"/>
          <a:chOff x="0" y="0"/>
          <a:chExt cx="0" cy="0"/>
        </a:xfrm>
      </p:grpSpPr>
      <p:sp>
        <p:nvSpPr>
          <p:cNvPr id="2655" name="Google Shape;2655;p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chemeClr val="dk1"/>
                </a:solidFill>
                <a:latin typeface="Arial"/>
                <a:ea typeface="Arial"/>
                <a:cs typeface="Arial"/>
                <a:sym typeface="Arial"/>
              </a:rPr>
              <a:t>Choose whether to copy only the default branch or all branches to the new fork. For many forking scenarios, such as contributing to open-source projects, you only need to copy the default branch. By default, only the default branch is copied.</a:t>
            </a:r>
            <a:br>
              <a:rPr lang="en-US">
                <a:solidFill>
                  <a:schemeClr val="dk1"/>
                </a:solidFill>
              </a:rPr>
            </a:br>
            <a:endParaRPr>
              <a:solidFill>
                <a:schemeClr val="dk1"/>
              </a:solidFill>
            </a:endParaRPr>
          </a:p>
        </p:txBody>
      </p:sp>
      <p:sp>
        <p:nvSpPr>
          <p:cNvPr id="2656" name="Google Shape;2656;p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65107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p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663" name="Google Shape;2663;p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6493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01930" algn="l" rtl="0">
              <a:lnSpc>
                <a:spcPct val="80000"/>
              </a:lnSpc>
              <a:spcBef>
                <a:spcPts val="0"/>
              </a:spcBef>
              <a:spcAft>
                <a:spcPts val="0"/>
              </a:spcAft>
              <a:buClr>
                <a:srgbClr val="000000"/>
              </a:buClr>
              <a:buSzPts val="2220"/>
              <a:buFont typeface="Arial"/>
              <a:buNone/>
            </a:pPr>
            <a:endParaRPr sz="22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As already mentioned previously, each file is marked with a hash; this hash uniquely identifies the file within our repository, and it is thanks to this ID that Git can then retrieve it when needed, and detect any changes when the same file is altered (files with different content will have different hashes).</a:t>
            </a:r>
            <a:endParaRPr/>
          </a:p>
          <a:p>
            <a:pPr marL="342900" marR="0" lvl="0" indent="-201930" algn="l" rtl="0">
              <a:lnSpc>
                <a:spcPct val="80000"/>
              </a:lnSpc>
              <a:spcBef>
                <a:spcPts val="0"/>
              </a:spcBef>
              <a:spcAft>
                <a:spcPts val="0"/>
              </a:spcAft>
              <a:buClr>
                <a:srgbClr val="000000"/>
              </a:buClr>
              <a:buSzPts val="2220"/>
              <a:buFont typeface="Arial"/>
              <a:buNone/>
            </a:pPr>
            <a:endParaRPr sz="22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We said SHA-1 hashes are unique; but what does it mean?</a:t>
            </a:r>
            <a:endParaRPr/>
          </a:p>
          <a:p>
            <a:pPr marL="158750" lvl="0" indent="0" algn="l" rtl="0">
              <a:lnSpc>
                <a:spcPct val="80000"/>
              </a:lnSpc>
              <a:spcBef>
                <a:spcPts val="0"/>
              </a:spcBef>
              <a:spcAft>
                <a:spcPts val="0"/>
              </a:spcAft>
              <a:buSzPts val="1100"/>
              <a:buNone/>
            </a:pPr>
            <a:endParaRPr sz="1017"/>
          </a:p>
        </p:txBody>
      </p:sp>
      <p:sp>
        <p:nvSpPr>
          <p:cNvPr id="666" name="Google Shape;66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755269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p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4" name="Google Shape;2784;p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50070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7"/>
        <p:cNvGrpSpPr/>
        <p:nvPr/>
      </p:nvGrpSpPr>
      <p:grpSpPr>
        <a:xfrm>
          <a:off x="0" y="0"/>
          <a:ext cx="0" cy="0"/>
          <a:chOff x="0" y="0"/>
          <a:chExt cx="0" cy="0"/>
        </a:xfrm>
      </p:grpSpPr>
      <p:sp>
        <p:nvSpPr>
          <p:cNvPr id="2968" name="Google Shape;2968;p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92500" lnSpcReduction="10000"/>
          </a:bodyPr>
          <a:lstStyle/>
          <a:p>
            <a:pPr marL="342900" marR="0" lvl="0" indent="-3429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Git is a tool for versioning, but as with other powerful tools like knives, you can cut tasty sashimi or get hurt.</a:t>
            </a:r>
            <a:endParaRPr sz="2400"/>
          </a:p>
          <a:p>
            <a:pPr marL="0" marR="0" lvl="0" indent="0" algn="l" rtl="0">
              <a:lnSpc>
                <a:spcPct val="9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These kinds of actions belong to ordinary administration for a modern software project, but too often I see teams out of breath because of the poor versioning workflows.</a:t>
            </a:r>
            <a:endParaRPr/>
          </a:p>
          <a:p>
            <a:pPr marL="342900" marR="0" lvl="0" indent="-190500" algn="l" rtl="0">
              <a:lnSpc>
                <a:spcPct val="9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In this second part of the lesson, we will take a quick look at some of the most used workflows together with the Git versioning system.</a:t>
            </a:r>
            <a:endParaRPr/>
          </a:p>
          <a:p>
            <a:pPr marL="342900" marR="0" lvl="0" indent="-273050" algn="l" rtl="0">
              <a:lnSpc>
                <a:spcPct val="90000"/>
              </a:lnSpc>
              <a:spcBef>
                <a:spcPts val="0"/>
              </a:spcBef>
              <a:spcAft>
                <a:spcPts val="0"/>
              </a:spcAft>
              <a:buClr>
                <a:srgbClr val="000000"/>
              </a:buClr>
              <a:buSzPts val="1100"/>
              <a:buFont typeface="Arial"/>
              <a:buNone/>
            </a:pPr>
            <a:endParaRPr/>
          </a:p>
        </p:txBody>
      </p:sp>
      <p:sp>
        <p:nvSpPr>
          <p:cNvPr id="2969" name="Google Shape;2969;p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381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As we know, we can configure to get all the computers of our co-workers as remote, in a sort of peer-to-peer configuration, but you usually don't do this, because it quickly becomes too difficult to keep every branch in every remote in sync.</a:t>
            </a:r>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1100" b="0" i="0" u="none" strike="noStrike" cap="none">
                <a:solidFill>
                  <a:srgbClr val="000000"/>
                </a:solidFill>
                <a:latin typeface="Arial"/>
                <a:ea typeface="Arial"/>
                <a:cs typeface="Arial"/>
                <a:sym typeface="Arial"/>
              </a:rPr>
              <a:t>We can assume that if you are not alone in your office, you will adopt one of the variations of this workflow. </a:t>
            </a:r>
            <a:endParaRPr/>
          </a:p>
          <a:p>
            <a:pPr marL="342900" marR="0" lvl="0" indent="-190500" algn="l" rtl="0">
              <a:lnSpc>
                <a:spcPct val="100000"/>
              </a:lnSpc>
              <a:spcBef>
                <a:spcPts val="0"/>
              </a:spcBef>
              <a:spcAft>
                <a:spcPts val="0"/>
              </a:spcAft>
              <a:buClr>
                <a:srgbClr val="000000"/>
              </a:buClr>
              <a:buSzPts val="2400"/>
              <a:buFont typeface="Arial"/>
              <a:buNone/>
            </a:pPr>
            <a:endParaRPr/>
          </a:p>
        </p:txBody>
      </p:sp>
      <p:sp>
        <p:nvSpPr>
          <p:cNvPr id="2976" name="Google Shape;2976;p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30657"/>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p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How they work</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this scenario, you usually follow these simple steps: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Lato"/>
                <a:ea typeface="Lato"/>
                <a:cs typeface="Lato"/>
                <a:sym typeface="Lato"/>
              </a:rPr>
              <a:t>Someone initializes the remote repository (in a local Git server, on GitHub, BitBucket, or so 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 </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startAt="2"/>
            </a:pPr>
            <a:r>
              <a:rPr lang="en-US" b="0" i="0">
                <a:solidFill>
                  <a:schemeClr val="dk1"/>
                </a:solidFill>
                <a:latin typeface="Lato"/>
                <a:ea typeface="Lato"/>
                <a:cs typeface="Lato"/>
                <a:sym typeface="Lato"/>
              </a:rPr>
              <a:t>Other team members clone the original repository on their computer and start working</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startAt="2"/>
            </a:pPr>
            <a:r>
              <a:rPr lang="en-US" b="0" i="0">
                <a:solidFill>
                  <a:schemeClr val="dk1"/>
                </a:solidFill>
                <a:latin typeface="Lato"/>
                <a:ea typeface="Lato"/>
                <a:cs typeface="Lato"/>
                <a:sym typeface="Lato"/>
              </a:rPr>
              <a:t>When the work is done, you push it to the remote to make it available to other colleagues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it is only a matter of internal rules and patterns.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983" name="Google Shape;2983;p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891884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p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When the work is done, the feature branch is ready to be merged onto the master branch; you will probably have to merge back from the master before, because one of your other colleagues has merged a feature branch after you started your one, but after that you basically have finished.</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991" name="Google Shape;2991;p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58557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p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following picture represents the branches evolution within the repository:</a:t>
            </a:r>
            <a:endParaRPr>
              <a:solidFill>
                <a:schemeClr val="dk1"/>
              </a:solidFill>
            </a:endParaRPr>
          </a:p>
        </p:txBody>
      </p:sp>
      <p:sp>
        <p:nvSpPr>
          <p:cNvPr id="2998" name="Google Shape;2998;p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3285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p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The Gitflow workflow comes from the mind of Vincent Driessen, a passionate software developer from the Netherlands; you can find his original blog post about it at http://nvie.com/posts/a-successful-git-branching-model.</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3005" name="Google Shape;3005;p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466297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p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lnSpcReduction="10000"/>
          </a:bodyPr>
          <a:lstStyle/>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Adopting a workflow - a wise act</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Now that we learnt how to perform good commits, it's time to fly higher and think of </a:t>
            </a:r>
            <a:r>
              <a:rPr lang="en-US" sz="440" b="1" i="0">
                <a:solidFill>
                  <a:schemeClr val="dk1"/>
                </a:solidFill>
                <a:latin typeface="Lato"/>
                <a:ea typeface="Lato"/>
                <a:cs typeface="Lato"/>
                <a:sym typeface="Lato"/>
              </a:rPr>
              <a:t>workflows</a:t>
            </a:r>
            <a:r>
              <a:rPr lang="en-US" sz="440" b="0" i="0">
                <a:solidFill>
                  <a:schemeClr val="dk1"/>
                </a:solidFill>
                <a:latin typeface="Lato"/>
                <a:ea typeface="Lato"/>
                <a:cs typeface="Lato"/>
                <a:sym typeface="Lato"/>
              </a:rPr>
              <a:t>. Git is a tool for versioning, but as with other powerful tools like knives, you can cut tasty sashimi or get hurt.</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 thing that separates a great repository from a junkyard is the way you manage releases, the way you react when there is a bug to fix in particular version of your software, and the way you act when you have to make users able to beta-test incoming features.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These kinds of actions belong to ordinary administration for a modern software project, but too often I see teams out of breath because of the poor versioning workflows.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In this second part of the lesson, we will take a quick look at some of the most used workflows together with the Git versioning system.</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Centralized workflows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As we used to do in other VCS like Subversion or so, even in Git it is not uncommon to adopt a </a:t>
            </a:r>
            <a:r>
              <a:rPr lang="en-US" sz="440" b="1" i="0">
                <a:solidFill>
                  <a:schemeClr val="dk1"/>
                </a:solidFill>
                <a:latin typeface="Lato"/>
                <a:ea typeface="Lato"/>
                <a:cs typeface="Lato"/>
                <a:sym typeface="Lato"/>
              </a:rPr>
              <a:t>centralized way of working</a:t>
            </a:r>
            <a:r>
              <a:rPr lang="en-US" sz="440" b="0" i="0">
                <a:solidFill>
                  <a:schemeClr val="dk1"/>
                </a:solidFill>
                <a:latin typeface="Lato"/>
                <a:ea typeface="Lato"/>
                <a:cs typeface="Lato"/>
                <a:sym typeface="Lato"/>
              </a:rPr>
              <a:t>. If you work in a team, it is often necessary to share repositories with others, so a </a:t>
            </a:r>
            <a:r>
              <a:rPr lang="en-US" sz="440" b="1" i="0">
                <a:solidFill>
                  <a:schemeClr val="dk1"/>
                </a:solidFill>
                <a:latin typeface="Lato"/>
                <a:ea typeface="Lato"/>
                <a:cs typeface="Lato"/>
                <a:sym typeface="Lato"/>
              </a:rPr>
              <a:t>common point of contact</a:t>
            </a:r>
            <a:r>
              <a:rPr lang="en-US" sz="440" b="0" i="0">
                <a:solidFill>
                  <a:schemeClr val="dk1"/>
                </a:solidFill>
                <a:latin typeface="Lato"/>
                <a:ea typeface="Lato"/>
                <a:cs typeface="Lato"/>
                <a:sym typeface="Lato"/>
              </a:rPr>
              <a:t> becomes indispensable.</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We can assume that if you are not alone in your office, you will adopt one of the variations of this workflow. As we know, we can configure to get all the computers of our co-workers as remote, in a sort of </a:t>
            </a:r>
            <a:r>
              <a:rPr lang="en-US" sz="440" b="1" i="0">
                <a:solidFill>
                  <a:schemeClr val="dk1"/>
                </a:solidFill>
                <a:latin typeface="Lato"/>
                <a:ea typeface="Lato"/>
                <a:cs typeface="Lato"/>
                <a:sym typeface="Lato"/>
              </a:rPr>
              <a:t>peer-to-peer</a:t>
            </a:r>
            <a:r>
              <a:rPr lang="en-US" sz="440" b="0" i="0">
                <a:solidFill>
                  <a:schemeClr val="dk1"/>
                </a:solidFill>
                <a:latin typeface="Lato"/>
                <a:ea typeface="Lato"/>
                <a:cs typeface="Lato"/>
                <a:sym typeface="Lato"/>
              </a:rPr>
              <a:t> configuration, but you usually don't do this, because it quickly becomes too difficult to keep every branch in every remote in sync.</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 scenario is represented in the following picture:</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How they work</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In this scenario, you usually follow these simple steps:</a:t>
            </a:r>
            <a:endParaRPr>
              <a:solidFill>
                <a:schemeClr val="dk1"/>
              </a:solidFill>
            </a:endParaRPr>
          </a:p>
          <a:p>
            <a:pPr marL="457200" lvl="0" indent="-298450" algn="l" rtl="0">
              <a:lnSpc>
                <a:spcPct val="80000"/>
              </a:lnSpc>
              <a:spcBef>
                <a:spcPts val="0"/>
              </a:spcBef>
              <a:spcAft>
                <a:spcPts val="0"/>
              </a:spcAft>
              <a:buClr>
                <a:schemeClr val="dk1"/>
              </a:buClr>
              <a:buSzPts val="1100"/>
              <a:buFont typeface="Arial"/>
              <a:buAutoNum type="arabicPeriod"/>
            </a:pPr>
            <a:r>
              <a:rPr lang="en-US" sz="440" b="0" i="0">
                <a:solidFill>
                  <a:schemeClr val="dk1"/>
                </a:solidFill>
                <a:latin typeface="Lato"/>
                <a:ea typeface="Lato"/>
                <a:cs typeface="Lato"/>
                <a:sym typeface="Lato"/>
              </a:rPr>
              <a:t>Someone initializes the remote repository (in a local Git server, on GitHub, BitBucket, or so on)</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 </a:t>
            </a:r>
            <a:endParaRPr>
              <a:solidFill>
                <a:schemeClr val="dk1"/>
              </a:solidFill>
            </a:endParaRPr>
          </a:p>
          <a:p>
            <a:pPr marL="457200" lvl="0" indent="-298450" algn="l" rtl="0">
              <a:lnSpc>
                <a:spcPct val="80000"/>
              </a:lnSpc>
              <a:spcBef>
                <a:spcPts val="0"/>
              </a:spcBef>
              <a:spcAft>
                <a:spcPts val="0"/>
              </a:spcAft>
              <a:buClr>
                <a:schemeClr val="dk1"/>
              </a:buClr>
              <a:buSzPts val="1100"/>
              <a:buFont typeface="Arial"/>
              <a:buAutoNum type="arabicPeriod" startAt="2"/>
            </a:pPr>
            <a:r>
              <a:rPr lang="en-US" sz="440" b="0" i="0">
                <a:solidFill>
                  <a:schemeClr val="dk1"/>
                </a:solidFill>
                <a:latin typeface="Lato"/>
                <a:ea typeface="Lato"/>
                <a:cs typeface="Lato"/>
                <a:sym typeface="Lato"/>
              </a:rPr>
              <a:t>Other team members clone the original repository on their computer and start working</a:t>
            </a:r>
            <a:endParaRPr>
              <a:solidFill>
                <a:schemeClr val="dk1"/>
              </a:solidFill>
            </a:endParaRPr>
          </a:p>
          <a:p>
            <a:pPr marL="457200" lvl="0" indent="-298450" algn="l" rtl="0">
              <a:lnSpc>
                <a:spcPct val="80000"/>
              </a:lnSpc>
              <a:spcBef>
                <a:spcPts val="0"/>
              </a:spcBef>
              <a:spcAft>
                <a:spcPts val="0"/>
              </a:spcAft>
              <a:buClr>
                <a:schemeClr val="dk1"/>
              </a:buClr>
              <a:buSzPts val="1100"/>
              <a:buFont typeface="Arial"/>
              <a:buAutoNum type="arabicPeriod" startAt="2"/>
            </a:pPr>
            <a:r>
              <a:rPr lang="en-US" sz="440" b="0" i="0">
                <a:solidFill>
                  <a:schemeClr val="dk1"/>
                </a:solidFill>
                <a:latin typeface="Lato"/>
                <a:ea typeface="Lato"/>
                <a:cs typeface="Lato"/>
                <a:sym typeface="Lato"/>
              </a:rPr>
              <a:t>When the work is done, you push it to the remote to make it available to other colleagues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At this point, it is only a matter of internal rules and patterns.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Feature branch workflow</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At this point, you will probably choose at least a </a:t>
            </a:r>
            <a:r>
              <a:rPr lang="en-US" sz="440" b="1" i="0">
                <a:solidFill>
                  <a:schemeClr val="dk1"/>
                </a:solidFill>
                <a:latin typeface="Lato"/>
                <a:ea typeface="Lato"/>
                <a:cs typeface="Lato"/>
                <a:sym typeface="Lato"/>
              </a:rPr>
              <a:t>feature branch</a:t>
            </a:r>
            <a:r>
              <a:rPr lang="en-US" sz="440" b="0" i="0">
                <a:solidFill>
                  <a:schemeClr val="dk1"/>
                </a:solidFill>
                <a:latin typeface="Lato"/>
                <a:ea typeface="Lato"/>
                <a:cs typeface="Lato"/>
                <a:sym typeface="Lato"/>
              </a:rPr>
              <a:t> approach, where every single developer works on his branch. When the work is done, the feature branch is ready to be merged onto the master branch; you will probably have to merge back from the master before, because one of your other colleagues has merged a feature branch after you started your one, but after that you basically have finished.</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 following picture represents the branches evolution within the repository:</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Gitflow</a:t>
            </a:r>
            <a:endParaRPr sz="440" b="0" i="0">
              <a:solidFill>
                <a:schemeClr val="dk1"/>
              </a:solidFill>
              <a:latin typeface="Montserrat"/>
              <a:ea typeface="Montserrat"/>
              <a:cs typeface="Montserrat"/>
              <a:sym typeface="Montserrat"/>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 </a:t>
            </a:r>
            <a:r>
              <a:rPr lang="en-US" sz="440" b="1" i="0">
                <a:solidFill>
                  <a:schemeClr val="dk1"/>
                </a:solidFill>
                <a:latin typeface="Lato"/>
                <a:ea typeface="Lato"/>
                <a:cs typeface="Lato"/>
                <a:sym typeface="Lato"/>
              </a:rPr>
              <a:t>Gitflow</a:t>
            </a:r>
            <a:r>
              <a:rPr lang="en-US" sz="440" b="0" i="0">
                <a:solidFill>
                  <a:schemeClr val="dk1"/>
                </a:solidFill>
                <a:latin typeface="Lato"/>
                <a:ea typeface="Lato"/>
                <a:cs typeface="Lato"/>
                <a:sym typeface="Lato"/>
              </a:rPr>
              <a:t> workflow comes from the mind of </a:t>
            </a:r>
            <a:r>
              <a:rPr lang="en-US" sz="440" b="1" i="0">
                <a:solidFill>
                  <a:schemeClr val="dk1"/>
                </a:solidFill>
                <a:latin typeface="Lato"/>
                <a:ea typeface="Lato"/>
                <a:cs typeface="Lato"/>
                <a:sym typeface="Lato"/>
              </a:rPr>
              <a:t>Vincent Driessen</a:t>
            </a:r>
            <a:r>
              <a:rPr lang="en-US" sz="440" b="0" i="0">
                <a:solidFill>
                  <a:schemeClr val="dk1"/>
                </a:solidFill>
                <a:latin typeface="Lato"/>
                <a:ea typeface="Lato"/>
                <a:cs typeface="Lato"/>
                <a:sym typeface="Lato"/>
              </a:rPr>
              <a:t>, a passionate software developer from the Netherlands; you can find his original blog post about it at </a:t>
            </a:r>
            <a:r>
              <a:rPr lang="en-US" sz="440"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http://nvie.com/posts/a-successful-git-branching-model</a:t>
            </a:r>
            <a:r>
              <a:rPr lang="en-US" sz="440" b="0" i="0">
                <a:solidFill>
                  <a:schemeClr val="dk1"/>
                </a:solidFill>
                <a:latin typeface="Lato"/>
                <a:ea typeface="Lato"/>
                <a:cs typeface="Lato"/>
                <a:sym typeface="Lato"/>
              </a:rPr>
              <a:t>.</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His workflow has gained success over the years, to the point that many other developers (including me!), teams, and companies are starting to use it. </a:t>
            </a:r>
            <a:r>
              <a:rPr lang="en-US" sz="440" b="1" i="0">
                <a:solidFill>
                  <a:schemeClr val="dk1"/>
                </a:solidFill>
                <a:latin typeface="Lato"/>
                <a:ea typeface="Lato"/>
                <a:cs typeface="Lato"/>
                <a:sym typeface="Lato"/>
              </a:rPr>
              <a:t>Atlassian</a:t>
            </a:r>
            <a:r>
              <a:rPr lang="en-US" sz="440" b="0" i="0">
                <a:solidFill>
                  <a:schemeClr val="dk1"/>
                </a:solidFill>
                <a:latin typeface="Lato"/>
                <a:ea typeface="Lato"/>
                <a:cs typeface="Lato"/>
                <a:sym typeface="Lato"/>
              </a:rPr>
              <a:t>, a well-known company that offers Git related services like </a:t>
            </a:r>
            <a:r>
              <a:rPr lang="en-US" sz="440" b="1" i="0">
                <a:solidFill>
                  <a:schemeClr val="dk1"/>
                </a:solidFill>
                <a:latin typeface="Lato"/>
                <a:ea typeface="Lato"/>
                <a:cs typeface="Lato"/>
                <a:sym typeface="Lato"/>
              </a:rPr>
              <a:t>BitBucket</a:t>
            </a:r>
            <a:r>
              <a:rPr lang="en-US" sz="440" b="0" i="0">
                <a:solidFill>
                  <a:schemeClr val="dk1"/>
                </a:solidFill>
                <a:latin typeface="Lato"/>
                <a:ea typeface="Lato"/>
                <a:cs typeface="Lato"/>
                <a:sym typeface="Lato"/>
              </a:rPr>
              <a:t>, integrates the Gitflow directly in their GUI tool, the nice </a:t>
            </a:r>
            <a:r>
              <a:rPr lang="en-US" sz="440" b="1" i="0">
                <a:solidFill>
                  <a:schemeClr val="dk1"/>
                </a:solidFill>
                <a:latin typeface="Lato"/>
                <a:ea typeface="Lato"/>
                <a:cs typeface="Lato"/>
                <a:sym typeface="Lato"/>
              </a:rPr>
              <a:t>SourceTree</a:t>
            </a:r>
            <a:r>
              <a:rPr lang="en-US" sz="440" b="0" i="0">
                <a:solidFill>
                  <a:schemeClr val="dk1"/>
                </a:solidFill>
                <a:latin typeface="Lato"/>
                <a:ea typeface="Lato"/>
                <a:cs typeface="Lato"/>
                <a:sym typeface="Lato"/>
              </a:rPr>
              <a:t>.</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Even the Gitflow work flow is a centralized one, and it is well described by the following image:</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This workflow is based on the use of some </a:t>
            </a:r>
            <a:r>
              <a:rPr lang="en-US" sz="440" b="1" i="0">
                <a:solidFill>
                  <a:schemeClr val="dk1"/>
                </a:solidFill>
                <a:latin typeface="Lato"/>
                <a:ea typeface="Lato"/>
                <a:cs typeface="Lato"/>
                <a:sym typeface="Lato"/>
              </a:rPr>
              <a:t>main branches</a:t>
            </a:r>
            <a:r>
              <a:rPr lang="en-US" sz="440" b="0" i="0">
                <a:solidFill>
                  <a:schemeClr val="dk1"/>
                </a:solidFill>
                <a:latin typeface="Lato"/>
                <a:ea typeface="Lato"/>
                <a:cs typeface="Lato"/>
                <a:sym typeface="Lato"/>
              </a:rPr>
              <a:t>; what makes these branches special is nothing other than the significance we attribute to them: there are no </a:t>
            </a:r>
            <a:r>
              <a:rPr lang="en-US" sz="440" b="1" i="0">
                <a:solidFill>
                  <a:schemeClr val="dk1"/>
                </a:solidFill>
                <a:latin typeface="Lato"/>
                <a:ea typeface="Lato"/>
                <a:cs typeface="Lato"/>
                <a:sym typeface="Lato"/>
              </a:rPr>
              <a:t>special branches</a:t>
            </a:r>
            <a:r>
              <a:rPr lang="en-US" sz="440" b="0" i="0">
                <a:solidFill>
                  <a:schemeClr val="dk1"/>
                </a:solidFill>
                <a:latin typeface="Lato"/>
                <a:ea typeface="Lato"/>
                <a:cs typeface="Lato"/>
                <a:sym typeface="Lato"/>
              </a:rPr>
              <a:t> with </a:t>
            </a:r>
            <a:r>
              <a:rPr lang="en-US" sz="440" b="1" i="0">
                <a:solidFill>
                  <a:schemeClr val="dk1"/>
                </a:solidFill>
                <a:latin typeface="Lato"/>
                <a:ea typeface="Lato"/>
                <a:cs typeface="Lato"/>
                <a:sym typeface="Lato"/>
              </a:rPr>
              <a:t>special characteristics</a:t>
            </a:r>
            <a:r>
              <a:rPr lang="en-US" sz="440" b="0" i="0">
                <a:solidFill>
                  <a:schemeClr val="dk1"/>
                </a:solidFill>
                <a:latin typeface="Lato"/>
                <a:ea typeface="Lato"/>
                <a:cs typeface="Lato"/>
                <a:sym typeface="Lato"/>
              </a:rPr>
              <a:t> in Git, but we can certainly use them for different purposes.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Master branch</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In Gitflow the master branch represents the final stage; merging your work in it is equal to making a </a:t>
            </a:r>
            <a:r>
              <a:rPr lang="en-US" sz="440" b="1" i="0">
                <a:solidFill>
                  <a:schemeClr val="dk1"/>
                </a:solidFill>
                <a:latin typeface="Lato"/>
                <a:ea typeface="Lato"/>
                <a:cs typeface="Lato"/>
                <a:sym typeface="Lato"/>
              </a:rPr>
              <a:t>new release</a:t>
            </a:r>
            <a:r>
              <a:rPr lang="en-US" sz="440" b="0" i="0">
                <a:solidFill>
                  <a:schemeClr val="dk1"/>
                </a:solidFill>
                <a:latin typeface="Lato"/>
                <a:ea typeface="Lato"/>
                <a:cs typeface="Lato"/>
                <a:sym typeface="Lato"/>
              </a:rPr>
              <a:t> of your software. You usually don't start new branches from the master; you do it only if there are severe bugs you have to fix instantly, even if that bug has been found and fixed in another evolving branch. This way of operating is superfast when you need to react to a painful situation. Other than that, the master branch is where you tag your release.</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Hotfixes branches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1" i="0">
                <a:solidFill>
                  <a:schemeClr val="dk1"/>
                </a:solidFill>
                <a:latin typeface="Lato"/>
                <a:ea typeface="Lato"/>
                <a:cs typeface="Lato"/>
                <a:sym typeface="Lato"/>
              </a:rPr>
              <a:t>Hotfixes branches</a:t>
            </a:r>
            <a:r>
              <a:rPr lang="en-US" sz="440" b="0" i="0">
                <a:solidFill>
                  <a:schemeClr val="dk1"/>
                </a:solidFill>
                <a:latin typeface="Lato"/>
                <a:ea typeface="Lato"/>
                <a:cs typeface="Lato"/>
                <a:sym typeface="Lato"/>
              </a:rPr>
              <a:t> are branches derived only from the master, as we said before; once you have fixed a bug, you merge the hotfix branch onto the master, to enable you to get a new release to ship. If the bug has not been resolved anywhere else in your repository, the strategy is to merge the hotfix branch into the develop branch. After that, you can delete the hotfix branch, as it has hit the mark.</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In Git, there is </a:t>
            </a:r>
            <a:r>
              <a:rPr lang="en-US" sz="440" b="1" i="0">
                <a:solidFill>
                  <a:schemeClr val="dk1"/>
                </a:solidFill>
                <a:latin typeface="Lato"/>
                <a:ea typeface="Lato"/>
                <a:cs typeface="Lato"/>
                <a:sym typeface="Lato"/>
              </a:rPr>
              <a:t>a trick to grouping similar branches</a:t>
            </a:r>
            <a:r>
              <a:rPr lang="en-US" sz="440" b="0" i="0">
                <a:solidFill>
                  <a:schemeClr val="dk1"/>
                </a:solidFill>
                <a:latin typeface="Lato"/>
                <a:ea typeface="Lato"/>
                <a:cs typeface="Lato"/>
                <a:sym typeface="Lato"/>
              </a:rPr>
              <a:t>: you have to name them using a common prefix followed by a slash /; for the hotfix branches, the author recommends the hotfix/&lt;branchName&gt; prefix (for example hotfix/LoginBug or hotfix/#123 for those using bug tracking systems, where #123 is the bug ID).</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These branches are usually not pushed to remote; you push them only if you need the help of other team members.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The develop branch</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The develop branch is a sort of </a:t>
            </a:r>
            <a:r>
              <a:rPr lang="en-US" sz="440" b="1" i="0">
                <a:solidFill>
                  <a:schemeClr val="dk1"/>
                </a:solidFill>
                <a:latin typeface="Lato"/>
                <a:ea typeface="Lato"/>
                <a:cs typeface="Lato"/>
                <a:sym typeface="Lato"/>
              </a:rPr>
              <a:t>staging</a:t>
            </a:r>
            <a:r>
              <a:rPr lang="en-US" sz="440" b="0" i="0">
                <a:solidFill>
                  <a:schemeClr val="dk1"/>
                </a:solidFill>
                <a:latin typeface="Lato"/>
                <a:ea typeface="Lato"/>
                <a:cs typeface="Lato"/>
                <a:sym typeface="Lato"/>
              </a:rPr>
              <a:t> branch. When you start to implement a new feature, you have to create a new branch starting from develop; you will continue to work in that branch until you complete your task.</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After the task completion, you can merge back to develop and delete your feature branch: as hotfix branches, these are only temporary branches.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Like the master one, the develop branch is a </a:t>
            </a:r>
            <a:r>
              <a:rPr lang="en-US" sz="440" b="1" i="0">
                <a:solidFill>
                  <a:schemeClr val="dk1"/>
                </a:solidFill>
                <a:latin typeface="Lato"/>
                <a:ea typeface="Lato"/>
                <a:cs typeface="Lato"/>
                <a:sym typeface="Lato"/>
              </a:rPr>
              <a:t>long living branch</a:t>
            </a:r>
            <a:r>
              <a:rPr lang="en-US" sz="440" b="0" i="0">
                <a:solidFill>
                  <a:schemeClr val="dk1"/>
                </a:solidFill>
                <a:latin typeface="Lato"/>
                <a:ea typeface="Lato"/>
                <a:cs typeface="Lato"/>
                <a:sym typeface="Lato"/>
              </a:rPr>
              <a:t>: you will never close nor delete it.</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This branch is pushed and shared to a remote Git repository.</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The release branch</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At some point, you need to wrap up the next release, including some of the features you implemented in the last few weeks. To prepare an incoming release you have to branch from develop, assigning the branch a name composed by the release prefix, followed by the numeric form of choice for your release (for example release/1.0).</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Pay attention: </a:t>
            </a:r>
            <a:r>
              <a:rPr lang="en-US" sz="440" b="1" i="0">
                <a:solidFill>
                  <a:schemeClr val="dk1"/>
                </a:solidFill>
                <a:latin typeface="Lato"/>
                <a:ea typeface="Lato"/>
                <a:cs typeface="Lato"/>
                <a:sym typeface="Lato"/>
              </a:rPr>
              <a:t>at this stage, no new feature is allowed</a:t>
            </a:r>
            <a:r>
              <a:rPr lang="en-US" sz="440" b="0" i="0">
                <a:solidFill>
                  <a:schemeClr val="dk1"/>
                </a:solidFill>
                <a:latin typeface="Lato"/>
                <a:ea typeface="Lato"/>
                <a:cs typeface="Lato"/>
                <a:sym typeface="Lato"/>
              </a:rPr>
              <a:t>! You can no longer merge develop onto the release branch; you can create new branches from that branch only for bug-fixing; the purpose of this intermediate branch is to give the software to beta testers, allowing them to try it and send you feedback and bug tickets.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In case you have fixed some bug onto the release branch, the only thing to remember is to merge them into the develop branch, just to avoid the loss of the bug fix - the release branch will not be merged back to develop.</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You can keep this branch alive as long as you want, until you decide the software is both mature and tested sufficiently to go into production: at this point you merge the release branch onto the master branch, making a new release.</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After the merge to the master you have a choice: keep the release branch open, if you need to keep different releases alive, otherwise you can delete it. Personally, I always delete the release branch (as Vincent suggests), because I generally do frequent, small, and incremental releases (so I rarely need to fix an already shipped release) and because, as you certainly remember, you can open a brand-new branch from a commit (a tagged one in this case) whenever you want so, at the most, I will open it from that point only when necessary.</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This branch is pushed and shared to a common remote repository.</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The feature branches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When you have to start the implementation of a new feature, you have to create a new branch from the develop branch. Feature branches start with the feature/ prefix (for example feature/NewAuthenitcation or feature/#987 if you use some features tracking software, as #987 is the feature ID).</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You will work on the feature release until you finish your work; I suggest you </a:t>
            </a:r>
            <a:r>
              <a:rPr lang="en-US" sz="440" b="1" i="0">
                <a:solidFill>
                  <a:schemeClr val="dk1"/>
                </a:solidFill>
                <a:latin typeface="Lato"/>
                <a:ea typeface="Lato"/>
                <a:cs typeface="Lato"/>
                <a:sym typeface="Lato"/>
              </a:rPr>
              <a:t>frequently merge back</a:t>
            </a:r>
            <a:r>
              <a:rPr lang="en-US" sz="440" b="0" i="0">
                <a:solidFill>
                  <a:schemeClr val="dk1"/>
                </a:solidFill>
                <a:latin typeface="Lato"/>
                <a:ea typeface="Lato"/>
                <a:cs typeface="Lato"/>
                <a:sym typeface="Lato"/>
              </a:rPr>
              <a:t> from develop: in case of concurrent modifications to the same files, you will resolve conflicts faster if you will resolve them earlier; then it is easier to resolve one or two conflicts at a time, rather than dozens at the end of the feature work. Once your work is done, you merge the feature onto develop and you are done; you can now delete the feature branch.</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Feature branches are mainly private branches, but you can push them to the remote repository in case you have to collaborate on it with some other team mates.</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Montserrat"/>
                <a:ea typeface="Montserrat"/>
                <a:cs typeface="Montserrat"/>
                <a:sym typeface="Montserrat"/>
              </a:rPr>
              <a:t>Conclusion</a:t>
            </a:r>
            <a:endParaRPr>
              <a:solidFill>
                <a:schemeClr val="dk1"/>
              </a:solidFill>
            </a:endParaRPr>
          </a:p>
          <a:p>
            <a:pPr marL="457200" lvl="0" indent="-298450" algn="l" rtl="0">
              <a:lnSpc>
                <a:spcPct val="80000"/>
              </a:lnSpc>
              <a:spcBef>
                <a:spcPts val="0"/>
              </a:spcBef>
              <a:spcAft>
                <a:spcPts val="0"/>
              </a:spcAft>
              <a:buClr>
                <a:schemeClr val="dk1"/>
              </a:buClr>
              <a:buSzPts val="1100"/>
              <a:buChar char="●"/>
            </a:pPr>
            <a:r>
              <a:rPr lang="en-US" sz="440" b="0" i="0">
                <a:solidFill>
                  <a:schemeClr val="dk1"/>
                </a:solidFill>
                <a:latin typeface="Lato"/>
                <a:ea typeface="Lato"/>
                <a:cs typeface="Lato"/>
                <a:sym typeface="Lato"/>
              </a:rPr>
              <a:t>I really recommend taking a look at this workflow, as I can assure you there were no situations I have failed to solve using solve using it. You can find a deeper explanation, with Git commands ready to use, on </a:t>
            </a:r>
            <a:r>
              <a:rPr lang="en-US" sz="440" b="1" i="0">
                <a:solidFill>
                  <a:schemeClr val="dk1"/>
                </a:solidFill>
                <a:latin typeface="Lato"/>
                <a:ea typeface="Lato"/>
                <a:cs typeface="Lato"/>
                <a:sym typeface="Lato"/>
              </a:rPr>
              <a:t>Vincent Driessen's</a:t>
            </a:r>
            <a:r>
              <a:rPr lang="en-US" sz="440" b="0" i="0">
                <a:solidFill>
                  <a:schemeClr val="dk1"/>
                </a:solidFill>
                <a:latin typeface="Lato"/>
                <a:ea typeface="Lato"/>
                <a:cs typeface="Lato"/>
                <a:sym typeface="Lato"/>
              </a:rPr>
              <a:t> already cited blog. You can even use the </a:t>
            </a:r>
            <a:r>
              <a:rPr lang="en-US" sz="440" b="1" i="0">
                <a:solidFill>
                  <a:schemeClr val="dk1"/>
                </a:solidFill>
                <a:latin typeface="Lato"/>
                <a:ea typeface="Lato"/>
                <a:cs typeface="Lato"/>
                <a:sym typeface="Lato"/>
              </a:rPr>
              <a:t>gitflow commands</a:t>
            </a:r>
            <a:r>
              <a:rPr lang="en-US" sz="440" b="0" i="0">
                <a:solidFill>
                  <a:schemeClr val="dk1"/>
                </a:solidFill>
                <a:latin typeface="Lato"/>
                <a:ea typeface="Lato"/>
                <a:cs typeface="Lato"/>
                <a:sym typeface="Lato"/>
              </a:rPr>
              <a:t> Vincent made to customize his Git experience; check these out on his GitHub account at </a:t>
            </a:r>
            <a:r>
              <a:rPr lang="en-US" sz="440" b="0" i="0" u="sng" strike="noStrike">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https://github.com/nvie/gitflow</a:t>
            </a:r>
            <a:r>
              <a:rPr lang="en-US" sz="440" b="0" i="0">
                <a:solidFill>
                  <a:schemeClr val="dk1"/>
                </a:solidFill>
                <a:latin typeface="Lato"/>
                <a:ea typeface="Lato"/>
                <a:cs typeface="Lato"/>
                <a:sym typeface="Lato"/>
              </a:rPr>
              <a:t>.</a:t>
            </a:r>
            <a:endParaRPr>
              <a:solidFill>
                <a:schemeClr val="dk1"/>
              </a:solidFill>
            </a:endParaRPr>
          </a:p>
          <a:p>
            <a:pPr marL="342900" marR="0" lvl="0" indent="-314960" algn="l" rtl="0">
              <a:lnSpc>
                <a:spcPct val="80000"/>
              </a:lnSpc>
              <a:spcBef>
                <a:spcPts val="0"/>
              </a:spcBef>
              <a:spcAft>
                <a:spcPts val="0"/>
              </a:spcAft>
              <a:buClr>
                <a:srgbClr val="000000"/>
              </a:buClr>
              <a:buSzPts val="440"/>
              <a:buFont typeface="Arial"/>
              <a:buNone/>
            </a:pPr>
            <a:endParaRPr sz="440">
              <a:solidFill>
                <a:schemeClr val="dk1"/>
              </a:solidFill>
            </a:endParaRPr>
          </a:p>
        </p:txBody>
      </p:sp>
      <p:sp>
        <p:nvSpPr>
          <p:cNvPr id="3012" name="Google Shape;3012;p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288508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One of these is the workflow used at GitHub for internal projects and repositories; this workflow takes the name of GitHub flow and it has been firstly described by the well-known Scott Chacon, former GitHubber and ProGit course author, on his blog at http://scottchacon.com/2011/08/31/github-flow.html.</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This workflow, compared to Gitflow, is better tailored for frequent releases, and when I say frequent, I mean very frequently, even twice a day. Obviously, this kind of flow works better on web projects, because to deploy you have to only put the new release on the production server; if you develop desktop solutions, you need a perfectly oiled update mechanism to do the same.</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GitHub software basically doesn't have releases, because they deploy to production regularly, even more than once a day. This is possible due to a robust Continuous Delivery structure, which is not so easy to obtain; it requires some effort.</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The GitHub flow is based on these simple rules.</a:t>
            </a:r>
            <a:endParaRPr/>
          </a:p>
          <a:p>
            <a:pPr marL="342900" marR="0" lvl="0" indent="-304482" algn="l" rtl="0">
              <a:lnSpc>
                <a:spcPct val="80000"/>
              </a:lnSpc>
              <a:spcBef>
                <a:spcPts val="0"/>
              </a:spcBef>
              <a:spcAft>
                <a:spcPts val="0"/>
              </a:spcAft>
              <a:buClr>
                <a:srgbClr val="000000"/>
              </a:buClr>
              <a:buSzPts val="605"/>
              <a:buFont typeface="Arial"/>
              <a:buNone/>
            </a:pPr>
            <a:endParaRPr sz="605"/>
          </a:p>
        </p:txBody>
      </p:sp>
      <p:sp>
        <p:nvSpPr>
          <p:cNvPr id="3019" name="Google Shape;3019;p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223153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p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Other than this, code in the master branch is always in a deployable state; when you fix or add something new in a branch and then you merge it onto the master, you don't deploy automatically, but you can assume you changes will be up and running in a matter of hours.</a:t>
            </a:r>
            <a:endParaRPr/>
          </a:p>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Branching and merging constantly to the master, the production-ready branch, can be dangerous: you can easily introduce regressions or bugs, as no one other than you can check you have done a good job. This problem is avoided by a social contract commonly adopted by GitHub developers; in this contract, you promise to test your code before merging it to the master, assuring you that all automated tests have been successfully completed.</a:t>
            </a:r>
            <a:endParaRPr/>
          </a:p>
          <a:p>
            <a:pPr marL="342900" marR="0" lvl="0" indent="-294005" algn="l" rtl="0">
              <a:lnSpc>
                <a:spcPct val="80000"/>
              </a:lnSpc>
              <a:spcBef>
                <a:spcPts val="0"/>
              </a:spcBef>
              <a:spcAft>
                <a:spcPts val="0"/>
              </a:spcAft>
              <a:buClr>
                <a:srgbClr val="000000"/>
              </a:buClr>
              <a:buSzPts val="770"/>
              <a:buFont typeface="Arial"/>
              <a:buNone/>
            </a:pPr>
            <a:endParaRPr sz="770"/>
          </a:p>
        </p:txBody>
      </p:sp>
      <p:sp>
        <p:nvSpPr>
          <p:cNvPr id="3026" name="Google Shape;3026;p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976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git hash-object command is the plumbing command to calculate the hash of any object; in this example, we used the --stdin option to pass as a command argument the result of the preceding command, echo "banana"; in a few words, we calculated the hash of the string "banana", and it came out 637a09b86af61897fb72f26bfb874f2ae726db82.</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And on your computer, did you try it? What is the result?</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 bit of suspense... That's incredible, it's the same!</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You can try to rerun the command as many times as you want, the resulting hash will always be the same (if not, it can be due to different line endings in your operating system or shell).</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makes us understand something very important: </a:t>
            </a:r>
            <a:r>
              <a:rPr lang="en-US" b="1" i="0">
                <a:solidFill>
                  <a:schemeClr val="dk1"/>
                </a:solidFill>
                <a:latin typeface="Lato"/>
                <a:ea typeface="Lato"/>
                <a:cs typeface="Lato"/>
                <a:sym typeface="Lato"/>
              </a:rPr>
              <a:t>an object</a:t>
            </a:r>
            <a:r>
              <a:rPr lang="en-US" b="0" i="0">
                <a:solidFill>
                  <a:schemeClr val="dk1"/>
                </a:solidFill>
                <a:latin typeface="Lato"/>
                <a:ea typeface="Lato"/>
                <a:cs typeface="Lato"/>
                <a:sym typeface="Lato"/>
              </a:rPr>
              <a:t>, whatever it is, </a:t>
            </a:r>
            <a:r>
              <a:rPr lang="en-US" b="1" i="0">
                <a:solidFill>
                  <a:schemeClr val="dk1"/>
                </a:solidFill>
                <a:latin typeface="Lato"/>
                <a:ea typeface="Lato"/>
                <a:cs typeface="Lato"/>
                <a:sym typeface="Lato"/>
              </a:rPr>
              <a:t>will always have the same hash in any repository</a:t>
            </a:r>
            <a:r>
              <a:rPr lang="en-US" b="0" i="0">
                <a:solidFill>
                  <a:schemeClr val="dk1"/>
                </a:solidFill>
                <a:latin typeface="Lato"/>
                <a:ea typeface="Lato"/>
                <a:cs typeface="Lato"/>
                <a:sym typeface="Lato"/>
              </a:rPr>
              <a:t>, in any computer, on the face of the Earth.</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experienced and the smart ones probably had "</a:t>
            </a:r>
            <a:r>
              <a:rPr lang="en-US" b="1" i="0">
                <a:solidFill>
                  <a:schemeClr val="dk1"/>
                </a:solidFill>
                <a:latin typeface="Lato"/>
                <a:ea typeface="Lato"/>
                <a:cs typeface="Lato"/>
                <a:sym typeface="Lato"/>
              </a:rPr>
              <a:t>smelt a rat</a:t>
            </a:r>
            <a:r>
              <a:rPr lang="en-US" b="0" i="0">
                <a:solidFill>
                  <a:schemeClr val="dk1"/>
                </a:solidFill>
                <a:latin typeface="Lato"/>
                <a:ea typeface="Lato"/>
                <a:cs typeface="Lato"/>
                <a:sym typeface="Lato"/>
              </a:rPr>
              <a:t>" for some time now, but I hope that in the rest of the readers I have pulled up the same amazement that caught me when I did this for the first time. This behavior has some interesting implications, as we will see soon.</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Last, but not least, I want to highlight how </a:t>
            </a:r>
            <a:r>
              <a:rPr lang="en-US" b="1" i="0">
                <a:solidFill>
                  <a:schemeClr val="dk1"/>
                </a:solidFill>
                <a:latin typeface="Lato"/>
                <a:ea typeface="Lato"/>
                <a:cs typeface="Lato"/>
                <a:sym typeface="Lato"/>
              </a:rPr>
              <a:t>Git calculates the hash on the content of the file, not in the file itself</a:t>
            </a:r>
            <a:r>
              <a:rPr lang="en-US" b="0" i="0">
                <a:solidFill>
                  <a:schemeClr val="dk1"/>
                </a:solidFill>
                <a:latin typeface="Lato"/>
                <a:ea typeface="Lato"/>
                <a:cs typeface="Lato"/>
                <a:sym typeface="Lato"/>
              </a:rPr>
              <a:t>; in fact, the 637a09b86af61897fb72f26bfb874f2ae726db82 hash calculated using git hash-object is the same as the blob we inspect previously using git cat-file -p. This teaches us an important lesson: if you have two different files with the same content, even if they have different names and paths, in Git you will end up having only one blob.</a:t>
            </a:r>
            <a:endParaRPr>
              <a:solidFill>
                <a:schemeClr val="dk1"/>
              </a:solidFill>
            </a:endParaRPr>
          </a:p>
          <a:p>
            <a:pPr marL="158750" lvl="0" indent="0" algn="l" rtl="0">
              <a:lnSpc>
                <a:spcPct val="90000"/>
              </a:lnSpc>
              <a:spcBef>
                <a:spcPts val="0"/>
              </a:spcBef>
              <a:spcAft>
                <a:spcPts val="0"/>
              </a:spcAft>
              <a:buSzPts val="1100"/>
              <a:buNone/>
            </a:pPr>
            <a:endParaRPr>
              <a:solidFill>
                <a:schemeClr val="dk1"/>
              </a:solidFill>
            </a:endParaRPr>
          </a:p>
        </p:txBody>
      </p:sp>
      <p:sp>
        <p:nvSpPr>
          <p:cNvPr id="673" name="Google Shape;67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4401436"/>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p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Even here it is a matter of good manners; if you start to create branches named stuff-to-do you will probably fail in adopting this flow. Some examples are new-user-creation, most-starred-repositories, and so on (note the use of the Kebab Case, http://wiki.c2.com/?KebabCase); using a common way to define topics, you will easily find branches you are interested in by looking for topics' keywords.</a:t>
            </a:r>
            <a:endParaRPr sz="1017"/>
          </a:p>
        </p:txBody>
      </p:sp>
      <p:sp>
        <p:nvSpPr>
          <p:cNvPr id="3033" name="Google Shape;3033;p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990484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p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 thing I appreciate about Gitflow is that this habit of push every branch to the remote gives you the ability to see, with a simple git fetch, all the branches currently active, and so all the work in progress, even that of your team mates.</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3040" name="Google Shape;3040;p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434292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p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01930" algn="l" rtl="0">
              <a:lnSpc>
                <a:spcPct val="80000"/>
              </a:lnSpc>
              <a:spcBef>
                <a:spcPts val="0"/>
              </a:spcBef>
              <a:spcAft>
                <a:spcPts val="0"/>
              </a:spcAft>
              <a:buClr>
                <a:srgbClr val="000000"/>
              </a:buClr>
              <a:buSzPts val="2220"/>
              <a:buFont typeface="Arial"/>
              <a:buNone/>
            </a:pPr>
            <a:endParaRPr sz="22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In GitHub flow you use pull requests massively, even for asking another developer on your team to have a look at your work and help you, give you a hint, or review the work done. At this point you can start a discussion, using the GitHub pull request to chat and involving other people by putting in /CCing their username. In addition, the pull request feature lets you comment on even a single line of code in the diff view, making users involved able to discuss the work under revision.</a:t>
            </a:r>
            <a:endParaRPr/>
          </a:p>
          <a:p>
            <a:pPr marL="342900" marR="0" lvl="0" indent="-278320" algn="l" rtl="0">
              <a:lnSpc>
                <a:spcPct val="80000"/>
              </a:lnSpc>
              <a:spcBef>
                <a:spcPts val="0"/>
              </a:spcBef>
              <a:spcAft>
                <a:spcPts val="0"/>
              </a:spcAft>
              <a:buClr>
                <a:srgbClr val="000000"/>
              </a:buClr>
              <a:buSzPts val="1017"/>
              <a:buFont typeface="Arial"/>
              <a:buNone/>
            </a:pPr>
            <a:endParaRPr sz="1017"/>
          </a:p>
        </p:txBody>
      </p:sp>
      <p:sp>
        <p:nvSpPr>
          <p:cNvPr id="3047" name="Google Shape;3047;p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04764"/>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p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After this step, when the CI server says the branch still passes all the automated tests, you are ready to merge the branch in master.</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3054" name="Google Shape;3054;p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6820774"/>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9"/>
        <p:cNvGrpSpPr/>
        <p:nvPr/>
      </p:nvGrpSpPr>
      <p:grpSpPr>
        <a:xfrm>
          <a:off x="0" y="0"/>
          <a:ext cx="0" cy="0"/>
          <a:chOff x="0" y="0"/>
          <a:chExt cx="0" cy="0"/>
        </a:xfrm>
      </p:grpSpPr>
      <p:sp>
        <p:nvSpPr>
          <p:cNvPr id="3060" name="Google Shape;3060;p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This is the reason why they can afford such a simple branching strategy, where you put on master and then you deploy without the need for passing through develop or release stage branches like in GitFlow.</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457200" lvl="0" indent="-298450" algn="l" rtl="0">
              <a:lnSpc>
                <a:spcPct val="80000"/>
              </a:lnSpc>
              <a:spcBef>
                <a:spcPts val="0"/>
              </a:spcBef>
              <a:spcAft>
                <a:spcPts val="0"/>
              </a:spcAft>
              <a:buSzPts val="1100"/>
              <a:buChar char="●"/>
            </a:pPr>
            <a:r>
              <a:rPr lang="en-US" sz="1500" b="0" i="0">
                <a:solidFill>
                  <a:srgbClr val="FFFFFF"/>
                </a:solidFill>
                <a:latin typeface="Montserrat"/>
                <a:ea typeface="Montserrat"/>
                <a:cs typeface="Montserrat"/>
                <a:sym typeface="Montserrat"/>
              </a:rPr>
              <a:t>Conclusions</a:t>
            </a:r>
            <a:endParaRPr/>
          </a:p>
          <a:p>
            <a:pPr marL="457200" lvl="0" indent="-298450" algn="l" rtl="0">
              <a:lnSpc>
                <a:spcPct val="80000"/>
              </a:lnSpc>
              <a:spcBef>
                <a:spcPts val="0"/>
              </a:spcBef>
              <a:spcAft>
                <a:spcPts val="0"/>
              </a:spcAft>
              <a:buSzPts val="1100"/>
              <a:buChar char="●"/>
            </a:pPr>
            <a:r>
              <a:rPr lang="en-US" sz="1500" b="0" i="0">
                <a:solidFill>
                  <a:srgbClr val="FFFFFF"/>
                </a:solidFill>
                <a:latin typeface="Lato"/>
                <a:ea typeface="Lato"/>
                <a:cs typeface="Lato"/>
                <a:sym typeface="Lato"/>
              </a:rPr>
              <a:t>I consider this flow very responsive and effective for web based projects, where basically you deploy to production without much regard for the versions of your software. Using only the master branch to derive and integrate branches is faster than light, but this strategy can be applied only if you have these prerequisites:</a:t>
            </a:r>
            <a:endParaRPr/>
          </a:p>
          <a:p>
            <a:pPr marL="457200" lvl="0" indent="-298450" algn="l" rtl="0">
              <a:lnSpc>
                <a:spcPct val="80000"/>
              </a:lnSpc>
              <a:spcBef>
                <a:spcPts val="0"/>
              </a:spcBef>
              <a:spcAft>
                <a:spcPts val="0"/>
              </a:spcAft>
              <a:buSzPts val="1100"/>
              <a:buFont typeface="Arial"/>
              <a:buChar char="•"/>
            </a:pPr>
            <a:r>
              <a:rPr lang="en-US" sz="1500" b="0" i="0">
                <a:solidFill>
                  <a:srgbClr val="FFFFFF"/>
                </a:solidFill>
                <a:latin typeface="Lato"/>
                <a:ea typeface="Lato"/>
                <a:cs typeface="Lato"/>
                <a:sym typeface="Lato"/>
              </a:rPr>
              <a:t>A centralized remote ready to manage pull requests (as GitHub does)</a:t>
            </a:r>
            <a:endParaRPr/>
          </a:p>
          <a:p>
            <a:pPr marL="457200" lvl="0" indent="-298450" algn="l" rtl="0">
              <a:lnSpc>
                <a:spcPct val="80000"/>
              </a:lnSpc>
              <a:spcBef>
                <a:spcPts val="0"/>
              </a:spcBef>
              <a:spcAft>
                <a:spcPts val="0"/>
              </a:spcAft>
              <a:buSzPts val="1100"/>
              <a:buFont typeface="Arial"/>
              <a:buChar char="•"/>
            </a:pPr>
            <a:r>
              <a:rPr lang="en-US" sz="1500" b="0" i="0">
                <a:solidFill>
                  <a:srgbClr val="FFFFFF"/>
                </a:solidFill>
                <a:latin typeface="Lato"/>
                <a:ea typeface="Lato"/>
                <a:cs typeface="Lato"/>
                <a:sym typeface="Lato"/>
              </a:rPr>
              <a:t>A good shared agreement about branch names and pull requests usage</a:t>
            </a:r>
            <a:endParaRPr/>
          </a:p>
          <a:p>
            <a:pPr marL="457200" lvl="0" indent="-298450" algn="l" rtl="0">
              <a:lnSpc>
                <a:spcPct val="80000"/>
              </a:lnSpc>
              <a:spcBef>
                <a:spcPts val="0"/>
              </a:spcBef>
              <a:spcAft>
                <a:spcPts val="0"/>
              </a:spcAft>
              <a:buSzPts val="1100"/>
              <a:buFont typeface="Arial"/>
              <a:buChar char="•"/>
            </a:pPr>
            <a:r>
              <a:rPr lang="en-US" sz="1500" b="0" i="0">
                <a:solidFill>
                  <a:srgbClr val="FFFFFF"/>
                </a:solidFill>
                <a:latin typeface="Lato"/>
                <a:ea typeface="Lato"/>
                <a:cs typeface="Lato"/>
                <a:sym typeface="Lato"/>
              </a:rPr>
              <a:t>A very robust deploy system</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299275" algn="l" rtl="0">
              <a:lnSpc>
                <a:spcPct val="80000"/>
              </a:lnSpc>
              <a:spcBef>
                <a:spcPts val="0"/>
              </a:spcBef>
              <a:spcAft>
                <a:spcPts val="0"/>
              </a:spcAft>
              <a:buClr>
                <a:srgbClr val="000000"/>
              </a:buClr>
              <a:buSzPts val="687"/>
              <a:buFont typeface="Arial"/>
              <a:buNone/>
            </a:pPr>
            <a:endParaRPr sz="687"/>
          </a:p>
        </p:txBody>
      </p:sp>
      <p:sp>
        <p:nvSpPr>
          <p:cNvPr id="3061" name="Google Shape;3061;p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676054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p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This is a big picture of this flow, graphically represented in the following image; for more details, I recommend visiting the GitHub related page at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https://guides.github.com/introduction/flow/index.html</a:t>
            </a:r>
            <a:r>
              <a:rPr lang="en-US" b="0" i="0">
                <a:solidFill>
                  <a:schemeClr val="dk1"/>
                </a:solidFill>
                <a:latin typeface="Lato"/>
                <a:ea typeface="Lato"/>
                <a:cs typeface="Lato"/>
                <a:sym typeface="Lato"/>
              </a:rPr>
              <a:t>:</a:t>
            </a:r>
            <a:endParaRPr>
              <a:solidFill>
                <a:schemeClr val="dk1"/>
              </a:solidFill>
            </a:endParaRPr>
          </a:p>
        </p:txBody>
      </p:sp>
      <p:sp>
        <p:nvSpPr>
          <p:cNvPr id="3068" name="Google Shape;3068;p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6980915"/>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p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These days, another strategy has regained a certain popularity among developers all around the world; its name says it all: stop using branches, use only the master branch!</a:t>
            </a:r>
            <a:endParaRPr/>
          </a:p>
          <a:p>
            <a:pPr marL="457200" lvl="0" indent="-298450" algn="l" rtl="0">
              <a:lnSpc>
                <a:spcPct val="100000"/>
              </a:lnSpc>
              <a:spcBef>
                <a:spcPts val="0"/>
              </a:spcBef>
              <a:spcAft>
                <a:spcPts val="0"/>
              </a:spcAft>
              <a:buSzPts val="1100"/>
              <a:buChar char="●"/>
            </a:pPr>
            <a:r>
              <a:rPr lang="en-US" sz="1017" b="0" i="0">
                <a:solidFill>
                  <a:srgbClr val="FFFFFF"/>
                </a:solidFill>
                <a:latin typeface="Lato"/>
                <a:ea typeface="Lato"/>
                <a:cs typeface="Lato"/>
                <a:sym typeface="Lato"/>
              </a:rPr>
              <a:t>This trend aims to fight the so called </a:t>
            </a:r>
            <a:r>
              <a:rPr lang="en-US" sz="1017" b="1" i="0">
                <a:solidFill>
                  <a:srgbClr val="FFFFFF"/>
                </a:solidFill>
                <a:latin typeface="Lato"/>
                <a:ea typeface="Lato"/>
                <a:cs typeface="Lato"/>
                <a:sym typeface="Lato"/>
              </a:rPr>
              <a:t>merge hell</a:t>
            </a:r>
            <a:r>
              <a:rPr lang="en-US" sz="1017" b="0" i="0">
                <a:solidFill>
                  <a:srgbClr val="FFFFFF"/>
                </a:solidFill>
                <a:latin typeface="Lato"/>
                <a:ea typeface="Lato"/>
                <a:cs typeface="Lato"/>
                <a:sym typeface="Lato"/>
              </a:rPr>
              <a:t>; this happens when branches diverge for too long, so merging them is a pain. Similar to the GitHub flow, here there aren't long living branches, but even feature branches are discouraged.</a:t>
            </a:r>
            <a:endParaRPr/>
          </a:p>
          <a:p>
            <a:pPr marL="457200" lvl="0" indent="-298450" algn="l" rtl="0">
              <a:lnSpc>
                <a:spcPct val="100000"/>
              </a:lnSpc>
              <a:spcBef>
                <a:spcPts val="0"/>
              </a:spcBef>
              <a:spcAft>
                <a:spcPts val="0"/>
              </a:spcAft>
              <a:buSzPts val="1100"/>
              <a:buChar char="●"/>
            </a:pPr>
            <a:r>
              <a:rPr lang="en-US" sz="1017" b="0" i="0">
                <a:solidFill>
                  <a:srgbClr val="FFFFFF"/>
                </a:solidFill>
                <a:latin typeface="Lato"/>
                <a:ea typeface="Lato"/>
                <a:cs typeface="Lato"/>
                <a:sym typeface="Lato"/>
              </a:rPr>
              <a:t>Continuous Integration and Continuous Delivery are under the light here, and this way of working really enforces these good practices we already know thanks to the </a:t>
            </a:r>
            <a:r>
              <a:rPr lang="en-US" sz="1017" b="1" i="0">
                <a:solidFill>
                  <a:srgbClr val="FFFFFF"/>
                </a:solidFill>
                <a:latin typeface="Lato"/>
                <a:ea typeface="Lato"/>
                <a:cs typeface="Lato"/>
                <a:sym typeface="Lato"/>
              </a:rPr>
              <a:t>eXtreme Programming</a:t>
            </a:r>
            <a:r>
              <a:rPr lang="en-US" sz="1017" b="0" i="0">
                <a:solidFill>
                  <a:srgbClr val="FFFFFF"/>
                </a:solidFill>
                <a:latin typeface="Lato"/>
                <a:ea typeface="Lato"/>
                <a:cs typeface="Lato"/>
                <a:sym typeface="Lato"/>
              </a:rPr>
              <a:t> (</a:t>
            </a:r>
            <a:r>
              <a:rPr lang="en-US" sz="1017" b="0" i="0" u="sng" strike="noStrike">
                <a:solidFill>
                  <a:srgbClr val="EC6611"/>
                </a:solidFill>
                <a:latin typeface="Lato"/>
                <a:ea typeface="Lato"/>
                <a:cs typeface="Lato"/>
                <a:sym typeface="Lato"/>
                <a:hlinkClick r:id="rId3">
                  <a:extLst>
                    <a:ext uri="{A12FA001-AC4F-418D-AE19-62706E023703}">
                      <ahyp:hlinkClr xmlns:ahyp="http://schemas.microsoft.com/office/drawing/2018/hyperlinkcolor" val="tx"/>
                    </a:ext>
                  </a:extLst>
                </a:hlinkClick>
              </a:rPr>
              <a:t>http://www.extremeprogramming.org/</a:t>
            </a:r>
            <a:r>
              <a:rPr lang="en-US" sz="1017" b="0" i="0">
                <a:solidFill>
                  <a:srgbClr val="FFFFFF"/>
                </a:solidFill>
                <a:latin typeface="Lato"/>
                <a:ea typeface="Lato"/>
                <a:cs typeface="Lato"/>
                <a:sym typeface="Lato"/>
              </a:rPr>
              <a:t>) mindset and practices.</a:t>
            </a:r>
            <a:endParaRPr/>
          </a:p>
          <a:p>
            <a:pPr marL="457200" lvl="0" indent="-298450" algn="l" rtl="0">
              <a:lnSpc>
                <a:spcPct val="100000"/>
              </a:lnSpc>
              <a:spcBef>
                <a:spcPts val="0"/>
              </a:spcBef>
              <a:spcAft>
                <a:spcPts val="0"/>
              </a:spcAft>
              <a:buSzPts val="1100"/>
              <a:buChar char="●"/>
            </a:pPr>
            <a:r>
              <a:rPr lang="en-US" sz="1017" b="0" i="0">
                <a:solidFill>
                  <a:srgbClr val="FFFFFF"/>
                </a:solidFill>
                <a:latin typeface="Lato"/>
                <a:ea typeface="Lato"/>
                <a:cs typeface="Lato"/>
                <a:sym typeface="Lato"/>
              </a:rPr>
              <a:t>This movement is too wide and deep to be discussed here in a couple of sentences, but it's worth reading its principles, as it makes you reflect on the topics a developer faces during his day by day work. So please take a minute and read more about it at </a:t>
            </a:r>
            <a:r>
              <a:rPr lang="en-US" sz="1017" b="0" i="0" u="sng" strike="noStrike">
                <a:solidFill>
                  <a:srgbClr val="EC6611"/>
                </a:solidFill>
                <a:latin typeface="Lato"/>
                <a:ea typeface="Lato"/>
                <a:cs typeface="Lato"/>
                <a:sym typeface="Lato"/>
                <a:hlinkClick r:id="rId4">
                  <a:extLst>
                    <a:ext uri="{A12FA001-AC4F-418D-AE19-62706E023703}">
                      <ahyp:hlinkClr xmlns:ahyp="http://schemas.microsoft.com/office/drawing/2018/hyperlinkcolor" val="tx"/>
                    </a:ext>
                  </a:extLst>
                </a:hlinkClick>
              </a:rPr>
              <a:t>trunkbaseddevelopment.com</a:t>
            </a:r>
            <a:r>
              <a:rPr lang="en-US" sz="1017" b="0" i="0">
                <a:solidFill>
                  <a:srgbClr val="FFFFFF"/>
                </a:solidFill>
                <a:latin typeface="Lato"/>
                <a:ea typeface="Lato"/>
                <a:cs typeface="Lato"/>
                <a:sym typeface="Lato"/>
              </a:rPr>
              <a:t>.</a:t>
            </a:r>
            <a:endParaRPr/>
          </a:p>
          <a:p>
            <a:pPr marL="457200" lvl="0" indent="-298450" algn="l" rtl="0">
              <a:lnSpc>
                <a:spcPct val="100000"/>
              </a:lnSpc>
              <a:spcBef>
                <a:spcPts val="0"/>
              </a:spcBef>
              <a:spcAft>
                <a:spcPts val="0"/>
              </a:spcAft>
              <a:buSzPts val="1100"/>
              <a:buChar char="●"/>
            </a:pPr>
            <a:r>
              <a:rPr lang="en-US" sz="1017" b="0" i="0">
                <a:solidFill>
                  <a:srgbClr val="FFFFFF"/>
                </a:solidFill>
                <a:latin typeface="Montserrat"/>
                <a:ea typeface="Montserrat"/>
                <a:cs typeface="Montserrat"/>
                <a:sym typeface="Montserrat"/>
              </a:rPr>
              <a:t>Other workflows</a:t>
            </a:r>
            <a:endParaRPr/>
          </a:p>
          <a:p>
            <a:pPr marL="457200" lvl="0" indent="-298450" algn="l" rtl="0">
              <a:lnSpc>
                <a:spcPct val="100000"/>
              </a:lnSpc>
              <a:spcBef>
                <a:spcPts val="0"/>
              </a:spcBef>
              <a:spcAft>
                <a:spcPts val="0"/>
              </a:spcAft>
              <a:buSzPts val="1100"/>
              <a:buChar char="●"/>
            </a:pPr>
            <a:r>
              <a:rPr lang="en-US" sz="1017" b="0" i="0">
                <a:solidFill>
                  <a:srgbClr val="FFFFFF"/>
                </a:solidFill>
                <a:latin typeface="Lato"/>
                <a:ea typeface="Lato"/>
                <a:cs typeface="Lato"/>
                <a:sym typeface="Lato"/>
              </a:rPr>
              <a:t>Obviously, there are many other workflows; I will spend just a moment on the one that (fortunately!) convinced Linus Torvalds to realize the Git VCS.</a:t>
            </a:r>
            <a:endParaRPr/>
          </a:p>
          <a:p>
            <a:pPr marL="457200" lvl="0" indent="-228600" algn="l" rtl="0">
              <a:lnSpc>
                <a:spcPct val="100000"/>
              </a:lnSpc>
              <a:spcBef>
                <a:spcPts val="0"/>
              </a:spcBef>
              <a:spcAft>
                <a:spcPts val="0"/>
              </a:spcAft>
              <a:buSzPts val="1100"/>
              <a:buNone/>
            </a:pPr>
            <a:endParaRPr sz="1017" b="0" i="0">
              <a:solidFill>
                <a:srgbClr val="FFFFFF"/>
              </a:solidFill>
              <a:latin typeface="Lato"/>
              <a:ea typeface="Lato"/>
              <a:cs typeface="Lato"/>
              <a:sym typeface="Lato"/>
            </a:endParaRPr>
          </a:p>
          <a:p>
            <a:pPr marL="342900" marR="0" lvl="0" indent="-278320" algn="l" rtl="0">
              <a:lnSpc>
                <a:spcPct val="100000"/>
              </a:lnSpc>
              <a:spcBef>
                <a:spcPts val="0"/>
              </a:spcBef>
              <a:spcAft>
                <a:spcPts val="0"/>
              </a:spcAft>
              <a:buClr>
                <a:srgbClr val="000000"/>
              </a:buClr>
              <a:buSzPts val="1017"/>
              <a:buFont typeface="Arial"/>
              <a:buNone/>
            </a:pPr>
            <a:endParaRPr sz="1017"/>
          </a:p>
        </p:txBody>
      </p:sp>
      <p:sp>
        <p:nvSpPr>
          <p:cNvPr id="3075" name="Google Shape;3075;p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63657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1"/>
        <p:cNvGrpSpPr/>
        <p:nvPr/>
      </p:nvGrpSpPr>
      <p:grpSpPr>
        <a:xfrm>
          <a:off x="0" y="0"/>
          <a:ext cx="0" cy="0"/>
          <a:chOff x="0" y="0"/>
          <a:chExt cx="0" cy="0"/>
        </a:xfrm>
      </p:grpSpPr>
      <p:sp>
        <p:nvSpPr>
          <p:cNvPr id="3082" name="Google Shape;3082;p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Lieutenants are developers that Linus assigned to particular topics and areas of the kernel because of their experience. When a lieutenant has his work done, he pushes it to the benevolent dictator master branch (Linus branch) and then if things are okay (it is not simple to cheat him), Linus pushes his master branch onto the blessed repository, the one the developers use to rebase from before starting their work.</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This kind of workflow is not usual; Linus and the Linux kernel bandwagon crafted it as it exactly reflected the way they used to work on projects since the beginning, when developers used patches and email to forward their work to Linus Torvalds.</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Having millions of lines of code to manage, and thousands of contributors, I find this hierarchy model to be a good compromise in terms of working scope, responsibility, and patches skimming.</a:t>
            </a:r>
            <a:endParaRPr/>
          </a:p>
          <a:p>
            <a:pPr marL="342900" marR="0" lvl="0" indent="-299275" algn="l" rtl="0">
              <a:lnSpc>
                <a:spcPct val="80000"/>
              </a:lnSpc>
              <a:spcBef>
                <a:spcPts val="0"/>
              </a:spcBef>
              <a:spcAft>
                <a:spcPts val="0"/>
              </a:spcAft>
              <a:buClr>
                <a:srgbClr val="000000"/>
              </a:buClr>
              <a:buSzPts val="687"/>
              <a:buFont typeface="Arial"/>
              <a:buNone/>
            </a:pPr>
            <a:endParaRPr sz="687"/>
          </a:p>
        </p:txBody>
      </p:sp>
      <p:sp>
        <p:nvSpPr>
          <p:cNvPr id="3083" name="Google Shape;3083;p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57217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p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The following picture helps you better understand this flow:</a:t>
            </a:r>
            <a:endParaRPr/>
          </a:p>
          <a:p>
            <a:pPr marL="342900" marR="0" lvl="0" indent="-34290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In this lesson, we became aware of effective ways to use Git; I personally consider this lesson the most important for the new Git user, because it is only by applying some rules and discipline that you will obtain the most from this tool. </a:t>
            </a:r>
            <a:endParaRPr/>
          </a:p>
          <a:p>
            <a:pPr marL="342900" marR="0" lvl="0" indent="-27305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So please pick up a good workflow (make your own, if necessary!), and pay attention to your commits: this is the only way to become a good versioning tool user, not only in Git.</a:t>
            </a:r>
            <a:endParaRPr/>
          </a:p>
          <a:p>
            <a:pPr marL="342900" marR="0" lvl="0" indent="-273050" algn="l" rtl="0">
              <a:lnSpc>
                <a:spcPct val="100000"/>
              </a:lnSpc>
              <a:spcBef>
                <a:spcPts val="0"/>
              </a:spcBef>
              <a:spcAft>
                <a:spcPts val="0"/>
              </a:spcAft>
              <a:buClr>
                <a:srgbClr val="000000"/>
              </a:buClr>
              <a:buSzPts val="1100"/>
              <a:buFont typeface="Arial"/>
              <a:buNone/>
            </a:pPr>
            <a:endParaRPr b="0" i="0">
              <a:solidFill>
                <a:srgbClr val="FFFFFF"/>
              </a:solidFill>
              <a:latin typeface="Lato"/>
              <a:ea typeface="Lato"/>
              <a:cs typeface="Lato"/>
              <a:sym typeface="Lato"/>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3090" name="Google Shape;3090;p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3444090"/>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p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4" name="Google Shape;2784;p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019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231" name="Google Shape;2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5801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Okay, now we know there are different Git objects, and we can inspect inside them using some plumbing commands. But how and where does Git store them?</a:t>
            </a:r>
            <a:endParaRPr>
              <a:solidFill>
                <a:schemeClr val="dk1"/>
              </a:solidFill>
            </a:endParaRPr>
          </a:p>
        </p:txBody>
      </p:sp>
      <p:sp>
        <p:nvSpPr>
          <p:cNvPr id="681" name="Google Shape;68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109980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p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br>
              <a:rPr lang="en-US"/>
            </a:br>
            <a:endParaRPr/>
          </a:p>
        </p:txBody>
      </p:sp>
      <p:sp>
        <p:nvSpPr>
          <p:cNvPr id="2792" name="Google Shape;2792;p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4129427"/>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p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br>
              <a:rPr lang="en-US"/>
            </a:br>
            <a:r>
              <a:rPr lang="en-US" sz="1100" b="0" i="0" u="none" strike="noStrike" cap="none">
                <a:solidFill>
                  <a:srgbClr val="000000"/>
                </a:solidFill>
                <a:latin typeface="Arial"/>
                <a:ea typeface="Arial"/>
                <a:cs typeface="Arial"/>
                <a:sym typeface="Arial"/>
              </a:rPr>
              <a:t>This is essentially a linear search and may take a long time depending on the number of commits. git bisect helps to find the faulty commit by performing a binary search on the commits to reduce the time taken to find the faulty commit.</a:t>
            </a:r>
            <a:endParaRPr/>
          </a:p>
        </p:txBody>
      </p:sp>
      <p:sp>
        <p:nvSpPr>
          <p:cNvPr id="2799" name="Google Shape;2799;p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45931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p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807" name="Google Shape;2807;p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939623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p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1" i="0">
                <a:latin typeface="Nunito Sans"/>
                <a:ea typeface="Nunito Sans"/>
                <a:cs typeface="Nunito Sans"/>
                <a:sym typeface="Nunito Sans"/>
              </a:rPr>
              <a:t>Finding the log history and narrowing down the bad commit.</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3D3D4E"/>
                </a:solidFill>
                <a:latin typeface="Oi"/>
                <a:ea typeface="Oi"/>
                <a:cs typeface="Oi"/>
                <a:sym typeface="Oi"/>
              </a:rPr>
              <a:t>The code shows all the commits made in the folder. We then start </a:t>
            </a:r>
            <a:r>
              <a:rPr lang="en-US"/>
              <a:t>git bisect</a:t>
            </a:r>
            <a:r>
              <a:rPr lang="en-US" b="0" i="0">
                <a:solidFill>
                  <a:srgbClr val="3D3D4E"/>
                </a:solidFill>
                <a:latin typeface="Oi"/>
                <a:ea typeface="Oi"/>
                <a:cs typeface="Oi"/>
                <a:sym typeface="Oi"/>
              </a:rPr>
              <a:t> and categorize the first commit as a good commit and the last commit as a bad commit. We are then given a series of commits where we check the contents of the text file each time to see if the commit is good or not (based on the presence of 2). Eventually, we narrow down to the commit to where 2 gets changed to 9.</a:t>
            </a:r>
            <a:endParaRPr/>
          </a:p>
        </p:txBody>
      </p:sp>
      <p:sp>
        <p:nvSpPr>
          <p:cNvPr id="2814" name="Google Shape;2814;p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333546"/>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p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822" name="Google Shape;2822;p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953737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p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831" name="Google Shape;2831;p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89996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p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839" name="Google Shape;2839;p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78598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p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What Are Atomic Commits?</a:t>
            </a:r>
          </a:p>
          <a:p>
            <a:r>
              <a:rPr lang="en-US" b="1" dirty="0"/>
              <a:t>Atomic commits</a:t>
            </a:r>
            <a:r>
              <a:rPr lang="en-US" dirty="0"/>
              <a:t> are a best practice in version control where each commit represents a single, complete, and logically isolated change. The idea is to group related changes together into one commit, ensuring that the repository's history is clear, meaningful, and easy to understand.</a:t>
            </a:r>
          </a:p>
          <a:p>
            <a:r>
              <a:rPr lang="en-US" b="1" dirty="0"/>
              <a:t>Key Characteristics of Atomic Commits</a:t>
            </a:r>
          </a:p>
          <a:p>
            <a:pPr>
              <a:buFont typeface="+mj-lt"/>
              <a:buAutoNum type="arabicPeriod"/>
            </a:pPr>
            <a:r>
              <a:rPr lang="en-US" b="1" dirty="0"/>
              <a:t>One Change Per Commit</a:t>
            </a:r>
            <a:r>
              <a:rPr lang="en-US" dirty="0"/>
              <a:t>:</a:t>
            </a:r>
          </a:p>
          <a:p>
            <a:pPr marL="742950" lvl="1" indent="-285750">
              <a:buFont typeface="+mj-lt"/>
              <a:buAutoNum type="arabicPeriod"/>
            </a:pPr>
            <a:r>
              <a:rPr lang="en-US" dirty="0"/>
              <a:t>Each commit addresses only one issue, feature, or bug fix.</a:t>
            </a:r>
          </a:p>
          <a:p>
            <a:pPr marL="742950" lvl="1" indent="-285750">
              <a:buFont typeface="+mj-lt"/>
              <a:buAutoNum type="arabicPeriod"/>
            </a:pPr>
            <a:r>
              <a:rPr lang="en-US" dirty="0"/>
              <a:t>Example: A commit should either fix a bug or refactor code but not do both.</a:t>
            </a:r>
          </a:p>
          <a:p>
            <a:pPr>
              <a:buFont typeface="+mj-lt"/>
              <a:buAutoNum type="arabicPeriod"/>
            </a:pPr>
            <a:r>
              <a:rPr lang="en-US" b="1" dirty="0"/>
              <a:t>Self-Contained</a:t>
            </a:r>
            <a:r>
              <a:rPr lang="en-US" dirty="0"/>
              <a:t>:</a:t>
            </a:r>
          </a:p>
          <a:p>
            <a:pPr marL="742950" lvl="1" indent="-285750">
              <a:buFont typeface="+mj-lt"/>
              <a:buAutoNum type="arabicPeriod"/>
            </a:pPr>
            <a:r>
              <a:rPr lang="en-US" dirty="0"/>
              <a:t>Each commit is complete and leaves the repository in a working state.</a:t>
            </a:r>
          </a:p>
          <a:p>
            <a:pPr marL="742950" lvl="1" indent="-285750">
              <a:buFont typeface="+mj-lt"/>
              <a:buAutoNum type="arabicPeriod"/>
            </a:pPr>
            <a:r>
              <a:rPr lang="en-US" dirty="0"/>
              <a:t>If checked out, the code from the commit should build and run successfully.</a:t>
            </a:r>
          </a:p>
          <a:p>
            <a:pPr>
              <a:buFont typeface="+mj-lt"/>
              <a:buAutoNum type="arabicPeriod"/>
            </a:pPr>
            <a:r>
              <a:rPr lang="en-US" b="1" dirty="0"/>
              <a:t>Descriptive Commit Messages</a:t>
            </a:r>
            <a:r>
              <a:rPr lang="en-US" dirty="0"/>
              <a:t>:</a:t>
            </a:r>
          </a:p>
          <a:p>
            <a:pPr marL="742950" lvl="1" indent="-285750">
              <a:buFont typeface="+mj-lt"/>
              <a:buAutoNum type="arabicPeriod"/>
            </a:pPr>
            <a:r>
              <a:rPr lang="en-US" dirty="0"/>
              <a:t>The commit message explains what change was made and why, without needing to reference the code itself.</a:t>
            </a:r>
          </a:p>
          <a:p>
            <a:pPr marL="742950" lvl="1" indent="-285750">
              <a:buFont typeface="+mj-lt"/>
              <a:buAutoNum type="arabicPeriod"/>
            </a:pPr>
            <a:r>
              <a:rPr lang="en-US" dirty="0" err="1"/>
              <a:t>Example:plaintext</a:t>
            </a:r>
            <a:endParaRPr lang="en-US" dirty="0"/>
          </a:p>
          <a:p>
            <a:pPr marL="742950" lvl="1" indent="-285750">
              <a:buFont typeface="+mj-lt"/>
              <a:buAutoNum type="arabicPeriod"/>
            </a:pPr>
            <a:r>
              <a:rPr lang="en-US" dirty="0"/>
              <a:t>Copy code</a:t>
            </a:r>
          </a:p>
          <a:p>
            <a:pPr marL="742950" lvl="1" indent="-285750" rtl="0">
              <a:buFont typeface="+mj-lt"/>
              <a:buAutoNum type="arabicPeriod"/>
            </a:pPr>
            <a:r>
              <a:rPr lang="en-US" dirty="0"/>
              <a:t>Fix: Corrected calculation for user age validation </a:t>
            </a:r>
          </a:p>
          <a:p>
            <a:pPr>
              <a:buFont typeface="+mj-lt"/>
              <a:buAutoNum type="arabicPeriod"/>
            </a:pPr>
            <a:r>
              <a:rPr lang="en-US" b="1" dirty="0"/>
              <a:t>Small and Focused</a:t>
            </a:r>
            <a:r>
              <a:rPr lang="en-US" dirty="0"/>
              <a:t>:</a:t>
            </a:r>
          </a:p>
          <a:p>
            <a:pPr marL="742950" lvl="1" indent="-285750">
              <a:buFont typeface="+mj-lt"/>
              <a:buAutoNum type="arabicPeriod"/>
            </a:pPr>
            <a:r>
              <a:rPr lang="en-US" dirty="0"/>
              <a:t>Commits are small enough to be easily understood but large enough to represent a meaningful change.</a:t>
            </a:r>
          </a:p>
          <a:p>
            <a:r>
              <a:rPr lang="en-US" b="1" dirty="0"/>
              <a:t>Why Use Atomic Commits?</a:t>
            </a:r>
          </a:p>
          <a:p>
            <a:r>
              <a:rPr lang="en-US" b="1" dirty="0"/>
              <a:t>1. Clear Version History</a:t>
            </a:r>
          </a:p>
          <a:p>
            <a:pPr>
              <a:buFont typeface="Arial" panose="020B0604020202020204" pitchFamily="34" charset="0"/>
              <a:buChar char="•"/>
            </a:pPr>
            <a:r>
              <a:rPr lang="en-US" dirty="0"/>
              <a:t>A clean and logical commit history helps developers understand the evolution of the codebase.</a:t>
            </a:r>
          </a:p>
          <a:p>
            <a:pPr>
              <a:buFont typeface="Arial" panose="020B0604020202020204" pitchFamily="34" charset="0"/>
              <a:buChar char="•"/>
            </a:pPr>
            <a:r>
              <a:rPr lang="en-US" dirty="0"/>
              <a:t>Example: When debugging, you can quickly identify when and why a change was introduced.</a:t>
            </a:r>
          </a:p>
          <a:p>
            <a:r>
              <a:rPr lang="en-US" b="1" dirty="0"/>
              <a:t>2. Easier Collaboration</a:t>
            </a:r>
          </a:p>
          <a:p>
            <a:pPr>
              <a:buFont typeface="Arial" panose="020B0604020202020204" pitchFamily="34" charset="0"/>
              <a:buChar char="•"/>
            </a:pPr>
            <a:r>
              <a:rPr lang="en-US" dirty="0"/>
              <a:t>Team members can review commits more effectively during code reviews.</a:t>
            </a:r>
          </a:p>
          <a:p>
            <a:pPr>
              <a:buFont typeface="Arial" panose="020B0604020202020204" pitchFamily="34" charset="0"/>
              <a:buChar char="•"/>
            </a:pPr>
            <a:r>
              <a:rPr lang="en-US" dirty="0"/>
              <a:t>Merging becomes simpler since each commit focuses on one aspect of the code.</a:t>
            </a:r>
          </a:p>
          <a:p>
            <a:r>
              <a:rPr lang="en-US" b="1" dirty="0"/>
              <a:t>3. Simplifies Debugging</a:t>
            </a:r>
          </a:p>
          <a:p>
            <a:pPr>
              <a:buFont typeface="Arial" panose="020B0604020202020204" pitchFamily="34" charset="0"/>
              <a:buChar char="•"/>
            </a:pPr>
            <a:r>
              <a:rPr lang="en-US" dirty="0"/>
              <a:t>Using tools like git bisect, atomic commits make it easier to identify the specific commit that introduced a bug.</a:t>
            </a:r>
          </a:p>
          <a:p>
            <a:r>
              <a:rPr lang="en-US" b="1" dirty="0"/>
              <a:t>4. Improves Revertability</a:t>
            </a:r>
          </a:p>
          <a:p>
            <a:pPr>
              <a:buFont typeface="Arial" panose="020B0604020202020204" pitchFamily="34" charset="0"/>
              <a:buChar char="•"/>
            </a:pPr>
            <a:r>
              <a:rPr lang="en-US" dirty="0"/>
              <a:t>If a commit introduces an issue, it can be reverted without affecting unrelated changes.</a:t>
            </a:r>
          </a:p>
          <a:p>
            <a:r>
              <a:rPr lang="en-US" b="1" dirty="0"/>
              <a:t>How to Create Atomic Commits</a:t>
            </a:r>
          </a:p>
          <a:p>
            <a:r>
              <a:rPr lang="en-US" b="1" dirty="0"/>
              <a:t>1. Plan Your Work</a:t>
            </a:r>
          </a:p>
          <a:p>
            <a:pPr>
              <a:buFont typeface="Arial" panose="020B0604020202020204" pitchFamily="34" charset="0"/>
              <a:buChar char="•"/>
            </a:pPr>
            <a:r>
              <a:rPr lang="en-US" dirty="0"/>
              <a:t>Before making changes, decide on the scope of the commit.</a:t>
            </a:r>
          </a:p>
          <a:p>
            <a:pPr>
              <a:buFont typeface="Arial" panose="020B0604020202020204" pitchFamily="34" charset="0"/>
              <a:buChar char="•"/>
            </a:pPr>
            <a:r>
              <a:rPr lang="en-US" dirty="0"/>
              <a:t>Example: If fixing a bug, avoid refactoring unrelated code in the same commit.</a:t>
            </a:r>
          </a:p>
          <a:p>
            <a:r>
              <a:rPr lang="en-US" b="1" dirty="0"/>
              <a:t>2. Stage Changes Incrementally</a:t>
            </a:r>
          </a:p>
          <a:p>
            <a:pPr>
              <a:buFont typeface="Arial" panose="020B0604020202020204" pitchFamily="34" charset="0"/>
              <a:buChar char="•"/>
            </a:pPr>
            <a:r>
              <a:rPr lang="en-US" dirty="0"/>
              <a:t>Use git add to stage only related </a:t>
            </a:r>
            <a:r>
              <a:rPr lang="en-US" dirty="0" err="1"/>
              <a:t>changes:bash</a:t>
            </a:r>
            <a:endParaRPr lang="en-US" dirty="0"/>
          </a:p>
          <a:p>
            <a:pPr>
              <a:buFont typeface="Arial" panose="020B0604020202020204" pitchFamily="34" charset="0"/>
              <a:buChar char="•"/>
            </a:pPr>
            <a:r>
              <a:rPr lang="en-US" dirty="0"/>
              <a:t>Copy code</a:t>
            </a:r>
          </a:p>
          <a:p>
            <a:pPr rtl="0">
              <a:buFont typeface="Arial" panose="020B0604020202020204" pitchFamily="34" charset="0"/>
              <a:buChar char="•"/>
            </a:pPr>
            <a:r>
              <a:rPr lang="en-US" dirty="0"/>
              <a:t>git add &lt;specific-file-or-lines&gt; </a:t>
            </a:r>
          </a:p>
          <a:p>
            <a:pPr>
              <a:buFont typeface="Arial" panose="020B0604020202020204" pitchFamily="34" charset="0"/>
              <a:buChar char="•"/>
            </a:pPr>
            <a:r>
              <a:rPr lang="en-US" dirty="0"/>
              <a:t>Use git add --patch (-p) to stage parts of a file:bash</a:t>
            </a:r>
          </a:p>
          <a:p>
            <a:pPr>
              <a:buFont typeface="Arial" panose="020B0604020202020204" pitchFamily="34" charset="0"/>
              <a:buChar char="•"/>
            </a:pPr>
            <a:r>
              <a:rPr lang="en-US" dirty="0"/>
              <a:t>Copy code</a:t>
            </a:r>
          </a:p>
          <a:p>
            <a:pPr rtl="0">
              <a:buFont typeface="Arial" panose="020B0604020202020204" pitchFamily="34" charset="0"/>
              <a:buChar char="•"/>
            </a:pPr>
            <a:r>
              <a:rPr lang="en-US" dirty="0"/>
              <a:t>git add -p </a:t>
            </a:r>
          </a:p>
          <a:p>
            <a:pPr>
              <a:buFont typeface="Arial" panose="020B0604020202020204" pitchFamily="34" charset="0"/>
              <a:buChar char="•"/>
            </a:pPr>
            <a:r>
              <a:rPr lang="en-US" dirty="0"/>
              <a:t>This allows you to select specific hunks of changes interactively.</a:t>
            </a:r>
          </a:p>
          <a:p>
            <a:r>
              <a:rPr lang="en-US" b="1" dirty="0"/>
              <a:t>3. Write a Descriptive Commit Message</a:t>
            </a:r>
          </a:p>
          <a:p>
            <a:pPr>
              <a:buFont typeface="Arial" panose="020B0604020202020204" pitchFamily="34" charset="0"/>
              <a:buChar char="•"/>
            </a:pPr>
            <a:r>
              <a:rPr lang="en-US" dirty="0"/>
              <a:t>Commit messages should have:</a:t>
            </a:r>
          </a:p>
          <a:p>
            <a:pPr marL="742950" lvl="1" indent="-285750">
              <a:buFont typeface="Arial" panose="020B0604020202020204" pitchFamily="34" charset="0"/>
              <a:buChar char="•"/>
            </a:pPr>
            <a:r>
              <a:rPr lang="en-US" dirty="0"/>
              <a:t>A </a:t>
            </a:r>
            <a:r>
              <a:rPr lang="en-US" b="1" dirty="0"/>
              <a:t>summary line</a:t>
            </a:r>
            <a:r>
              <a:rPr lang="en-US" dirty="0"/>
              <a:t> (50 characters max) describing the change.</a:t>
            </a:r>
          </a:p>
          <a:p>
            <a:pPr marL="742950" lvl="1" indent="-285750">
              <a:buFont typeface="Arial" panose="020B0604020202020204" pitchFamily="34" charset="0"/>
              <a:buChar char="•"/>
            </a:pPr>
            <a:r>
              <a:rPr lang="en-US" dirty="0"/>
              <a:t>An </a:t>
            </a:r>
            <a:r>
              <a:rPr lang="en-US" b="1" dirty="0"/>
              <a:t>optional body</a:t>
            </a:r>
            <a:r>
              <a:rPr lang="en-US" dirty="0"/>
              <a:t> explaining why the change was necessary.</a:t>
            </a:r>
          </a:p>
          <a:p>
            <a:pPr>
              <a:buFont typeface="Arial" panose="020B0604020202020204" pitchFamily="34" charset="0"/>
              <a:buChar char="•"/>
            </a:pPr>
            <a:r>
              <a:rPr lang="en-US" dirty="0" err="1"/>
              <a:t>Example:plaintext</a:t>
            </a:r>
            <a:endParaRPr lang="en-US" dirty="0"/>
          </a:p>
          <a:p>
            <a:pPr>
              <a:buFont typeface="Arial" panose="020B0604020202020204" pitchFamily="34" charset="0"/>
              <a:buChar char="•"/>
            </a:pPr>
            <a:r>
              <a:rPr lang="en-US" dirty="0"/>
              <a:t>Copy code</a:t>
            </a:r>
          </a:p>
          <a:p>
            <a:pPr rtl="0">
              <a:buFont typeface="Arial" panose="020B0604020202020204" pitchFamily="34" charset="0"/>
              <a:buChar char="•"/>
            </a:pPr>
            <a:r>
              <a:rPr lang="en-US" dirty="0"/>
              <a:t>Refactor: Extract user validation logic into a separate module This change improves code reusability by moving user validation logic out of the main controller and into a dedicated helper module. </a:t>
            </a:r>
          </a:p>
          <a:p>
            <a:r>
              <a:rPr lang="en-US" b="1" dirty="0"/>
              <a:t>4. Test Before Committing</a:t>
            </a:r>
          </a:p>
          <a:p>
            <a:pPr>
              <a:buFont typeface="Arial" panose="020B0604020202020204" pitchFamily="34" charset="0"/>
              <a:buChar char="•"/>
            </a:pPr>
            <a:r>
              <a:rPr lang="en-US" dirty="0"/>
              <a:t>Ensure that the code is functional after the changes.</a:t>
            </a:r>
          </a:p>
          <a:p>
            <a:pPr>
              <a:buFont typeface="Arial" panose="020B0604020202020204" pitchFamily="34" charset="0"/>
              <a:buChar char="•"/>
            </a:pPr>
            <a:r>
              <a:rPr lang="en-US" dirty="0"/>
              <a:t>Avoid committing broken code unless using feature branches that won’t impact others.</a:t>
            </a:r>
          </a:p>
          <a:p>
            <a:r>
              <a:rPr lang="en-US" b="1" dirty="0"/>
              <a:t>Example Workflow for Atomic Commits</a:t>
            </a:r>
          </a:p>
          <a:p>
            <a:r>
              <a:rPr lang="en-US" b="1" dirty="0"/>
              <a:t>Scenario:</a:t>
            </a:r>
          </a:p>
          <a:p>
            <a:r>
              <a:rPr lang="en-US" dirty="0"/>
              <a:t>You are tasked with fixing a bug and refactoring the codebase.</a:t>
            </a:r>
          </a:p>
          <a:p>
            <a:pPr>
              <a:buFont typeface="+mj-lt"/>
              <a:buAutoNum type="arabicPeriod"/>
            </a:pPr>
            <a:r>
              <a:rPr lang="en-US" b="1" dirty="0"/>
              <a:t>Fixing the Bug</a:t>
            </a:r>
            <a:r>
              <a:rPr lang="en-US" dirty="0"/>
              <a:t>:</a:t>
            </a:r>
          </a:p>
          <a:p>
            <a:pPr marL="742950" lvl="1" indent="-285750">
              <a:buFont typeface="+mj-lt"/>
              <a:buAutoNum type="arabicPeriod"/>
            </a:pPr>
            <a:r>
              <a:rPr lang="en-US" dirty="0"/>
              <a:t>Identify the problematic code and make the fix.</a:t>
            </a:r>
          </a:p>
          <a:p>
            <a:pPr marL="742950" lvl="1" indent="-285750">
              <a:buFont typeface="+mj-lt"/>
              <a:buAutoNum type="arabicPeriod"/>
            </a:pPr>
            <a:r>
              <a:rPr lang="en-US" dirty="0"/>
              <a:t>Stage only the bug fix </a:t>
            </a:r>
            <a:r>
              <a:rPr lang="en-US" dirty="0" err="1"/>
              <a:t>changes:bash</a:t>
            </a:r>
            <a:endParaRPr lang="en-US" dirty="0"/>
          </a:p>
          <a:p>
            <a:pPr marL="742950" lvl="1" indent="-285750">
              <a:buFont typeface="+mj-lt"/>
              <a:buAutoNum type="arabicPeriod"/>
            </a:pPr>
            <a:r>
              <a:rPr lang="en-US" dirty="0"/>
              <a:t>Copy code</a:t>
            </a:r>
          </a:p>
          <a:p>
            <a:pPr marL="742950" lvl="1" indent="-285750" rtl="0">
              <a:buFont typeface="+mj-lt"/>
              <a:buAutoNum type="arabicPeriod"/>
            </a:pPr>
            <a:r>
              <a:rPr lang="en-US" dirty="0"/>
              <a:t>git add bugfix-file.js </a:t>
            </a:r>
          </a:p>
          <a:p>
            <a:pPr marL="742950" lvl="1" indent="-285750">
              <a:buFont typeface="+mj-lt"/>
              <a:buAutoNum type="arabicPeriod"/>
            </a:pPr>
            <a:r>
              <a:rPr lang="en-US" dirty="0"/>
              <a:t>Commit the </a:t>
            </a:r>
            <a:r>
              <a:rPr lang="en-US" dirty="0" err="1"/>
              <a:t>changes:bash</a:t>
            </a:r>
            <a:endParaRPr lang="en-US" dirty="0"/>
          </a:p>
          <a:p>
            <a:pPr marL="742950" lvl="1" indent="-285750">
              <a:buFont typeface="+mj-lt"/>
              <a:buAutoNum type="arabicPeriod"/>
            </a:pPr>
            <a:r>
              <a:rPr lang="en-US" dirty="0"/>
              <a:t>Copy code</a:t>
            </a:r>
          </a:p>
          <a:p>
            <a:pPr marL="742950" lvl="1" indent="-285750" rtl="0">
              <a:buFont typeface="+mj-lt"/>
              <a:buAutoNum type="arabicPeriod"/>
            </a:pPr>
            <a:r>
              <a:rPr lang="en-US" dirty="0"/>
              <a:t>git commit -m "Fix: Correct logic for user login validation" </a:t>
            </a:r>
          </a:p>
          <a:p>
            <a:pPr>
              <a:buFont typeface="+mj-lt"/>
              <a:buAutoNum type="arabicPeriod"/>
            </a:pPr>
            <a:r>
              <a:rPr lang="en-US" b="1" dirty="0"/>
              <a:t>Refactoring Unrelated Code</a:t>
            </a:r>
            <a:r>
              <a:rPr lang="en-US" dirty="0"/>
              <a:t>:</a:t>
            </a:r>
          </a:p>
          <a:p>
            <a:pPr marL="742950" lvl="1" indent="-285750">
              <a:buFont typeface="+mj-lt"/>
              <a:buAutoNum type="arabicPeriod"/>
            </a:pPr>
            <a:r>
              <a:rPr lang="en-US" dirty="0"/>
              <a:t>Refactor the codebase without touching the bug fix code.</a:t>
            </a:r>
          </a:p>
          <a:p>
            <a:pPr marL="742950" lvl="1" indent="-285750">
              <a:buFont typeface="+mj-lt"/>
              <a:buAutoNum type="arabicPeriod"/>
            </a:pPr>
            <a:r>
              <a:rPr lang="en-US" dirty="0"/>
              <a:t>Stage the refactor </a:t>
            </a:r>
            <a:r>
              <a:rPr lang="en-US" dirty="0" err="1"/>
              <a:t>changes:bash</a:t>
            </a:r>
            <a:endParaRPr lang="en-US" dirty="0"/>
          </a:p>
          <a:p>
            <a:pPr marL="742950" lvl="1" indent="-285750">
              <a:buFont typeface="+mj-lt"/>
              <a:buAutoNum type="arabicPeriod"/>
            </a:pPr>
            <a:r>
              <a:rPr lang="en-US" dirty="0"/>
              <a:t>Copy code</a:t>
            </a:r>
          </a:p>
          <a:p>
            <a:pPr marL="742950" lvl="1" indent="-285750" rtl="0">
              <a:buFont typeface="+mj-lt"/>
              <a:buAutoNum type="arabicPeriod"/>
            </a:pPr>
            <a:r>
              <a:rPr lang="en-US" dirty="0"/>
              <a:t>git add -p </a:t>
            </a:r>
          </a:p>
          <a:p>
            <a:pPr marL="742950" lvl="1" indent="-285750">
              <a:buFont typeface="+mj-lt"/>
              <a:buAutoNum type="arabicPeriod"/>
            </a:pPr>
            <a:r>
              <a:rPr lang="en-US" dirty="0"/>
              <a:t>Commit the </a:t>
            </a:r>
            <a:r>
              <a:rPr lang="en-US" dirty="0" err="1"/>
              <a:t>changes:bash</a:t>
            </a:r>
            <a:endParaRPr lang="en-US" dirty="0"/>
          </a:p>
          <a:p>
            <a:pPr marL="742950" lvl="1" indent="-285750">
              <a:buFont typeface="+mj-lt"/>
              <a:buAutoNum type="arabicPeriod"/>
            </a:pPr>
            <a:r>
              <a:rPr lang="en-US" dirty="0"/>
              <a:t>Copy code</a:t>
            </a:r>
          </a:p>
          <a:p>
            <a:pPr marL="742950" lvl="1" indent="-285750" rtl="0">
              <a:buFont typeface="+mj-lt"/>
              <a:buAutoNum type="arabicPeriod"/>
            </a:pPr>
            <a:r>
              <a:rPr lang="en-US" dirty="0"/>
              <a:t>git commit -m "Refactor: Improve readability of validation module" </a:t>
            </a:r>
          </a:p>
          <a:p>
            <a:r>
              <a:rPr lang="en-US" b="1" dirty="0"/>
              <a:t>Best Practices for Atomic Commits</a:t>
            </a:r>
          </a:p>
          <a:p>
            <a:pPr>
              <a:buFont typeface="+mj-lt"/>
              <a:buAutoNum type="arabicPeriod"/>
            </a:pPr>
            <a:r>
              <a:rPr lang="en-US" b="1" dirty="0"/>
              <a:t>Keep Commits Small</a:t>
            </a:r>
            <a:r>
              <a:rPr lang="en-US" dirty="0"/>
              <a:t>:</a:t>
            </a:r>
          </a:p>
          <a:p>
            <a:pPr marL="742950" lvl="1" indent="-285750">
              <a:buFont typeface="+mj-lt"/>
              <a:buAutoNum type="arabicPeriod"/>
            </a:pPr>
            <a:r>
              <a:rPr lang="en-US" dirty="0"/>
              <a:t>Avoid large, sweeping commits. Break them into smaller logical changes.</a:t>
            </a:r>
          </a:p>
          <a:p>
            <a:pPr marL="742950" lvl="1" indent="-285750">
              <a:buFont typeface="+mj-lt"/>
              <a:buAutoNum type="arabicPeriod"/>
            </a:pPr>
            <a:r>
              <a:rPr lang="en-US" dirty="0"/>
              <a:t>Example: Instead of a single "Refactor entire codebase" commit, divide the changes into commits for each module or functionality.</a:t>
            </a:r>
          </a:p>
          <a:p>
            <a:pPr>
              <a:buFont typeface="+mj-lt"/>
              <a:buAutoNum type="arabicPeriod"/>
            </a:pPr>
            <a:r>
              <a:rPr lang="en-US" b="1" dirty="0"/>
              <a:t>Commit Often</a:t>
            </a:r>
            <a:r>
              <a:rPr lang="en-US" dirty="0"/>
              <a:t>:</a:t>
            </a:r>
          </a:p>
          <a:p>
            <a:pPr marL="742950" lvl="1" indent="-285750">
              <a:buFont typeface="+mj-lt"/>
              <a:buAutoNum type="arabicPeriod"/>
            </a:pPr>
            <a:r>
              <a:rPr lang="en-US" dirty="0"/>
              <a:t>Frequent, small commits reduce the risk of conflicts and make debugging easier.</a:t>
            </a:r>
          </a:p>
          <a:p>
            <a:pPr>
              <a:buFont typeface="+mj-lt"/>
              <a:buAutoNum type="arabicPeriod"/>
            </a:pPr>
            <a:r>
              <a:rPr lang="en-US" b="1" dirty="0"/>
              <a:t>Avoid Mixing Concerns</a:t>
            </a:r>
            <a:r>
              <a:rPr lang="en-US" dirty="0"/>
              <a:t>:</a:t>
            </a:r>
          </a:p>
          <a:p>
            <a:pPr marL="742950" lvl="1" indent="-285750">
              <a:buFont typeface="+mj-lt"/>
              <a:buAutoNum type="arabicPeriod"/>
            </a:pPr>
            <a:r>
              <a:rPr lang="en-US" dirty="0"/>
              <a:t>Don’t combine unrelated changes in the same commit.</a:t>
            </a:r>
          </a:p>
          <a:p>
            <a:pPr marL="742950" lvl="1" indent="-285750">
              <a:buFont typeface="+mj-lt"/>
              <a:buAutoNum type="arabicPeriod"/>
            </a:pPr>
            <a:r>
              <a:rPr lang="en-US" dirty="0"/>
              <a:t>Example: If updating documentation and fixing a bug, create two separate commits.</a:t>
            </a:r>
          </a:p>
          <a:p>
            <a:pPr>
              <a:buFont typeface="+mj-lt"/>
              <a:buAutoNum type="arabicPeriod"/>
            </a:pPr>
            <a:r>
              <a:rPr lang="en-US" b="1" dirty="0"/>
              <a:t>Review Before Committing</a:t>
            </a:r>
            <a:r>
              <a:rPr lang="en-US" dirty="0"/>
              <a:t>:</a:t>
            </a:r>
          </a:p>
          <a:p>
            <a:pPr marL="742950" lvl="1" indent="-285750">
              <a:buFont typeface="+mj-lt"/>
              <a:buAutoNum type="arabicPeriod"/>
            </a:pPr>
            <a:r>
              <a:rPr lang="en-US" dirty="0"/>
              <a:t>Use git diff or your editor’s version control tools to review staged changes before committing.</a:t>
            </a:r>
          </a:p>
          <a:p>
            <a:pPr>
              <a:buFont typeface="+mj-lt"/>
              <a:buAutoNum type="arabicPeriod"/>
            </a:pPr>
            <a:r>
              <a:rPr lang="en-US" b="1" dirty="0"/>
              <a:t>Test Each Commit</a:t>
            </a:r>
            <a:r>
              <a:rPr lang="en-US" dirty="0"/>
              <a:t>:</a:t>
            </a:r>
          </a:p>
          <a:p>
            <a:pPr marL="742950" lvl="1" indent="-285750">
              <a:buFont typeface="+mj-lt"/>
              <a:buAutoNum type="arabicPeriod"/>
            </a:pPr>
            <a:r>
              <a:rPr lang="en-US" dirty="0"/>
              <a:t>Ensure every commit represents a working state of the code.</a:t>
            </a:r>
          </a:p>
          <a:p>
            <a:r>
              <a:rPr lang="en-US" b="1" dirty="0"/>
              <a:t>Common Pitfalls to Avoid</a:t>
            </a:r>
          </a:p>
          <a:p>
            <a:pPr>
              <a:buFont typeface="+mj-lt"/>
              <a:buAutoNum type="arabicPeriod"/>
            </a:pPr>
            <a:r>
              <a:rPr lang="en-US" b="1" dirty="0"/>
              <a:t>"WIP" Commits</a:t>
            </a:r>
            <a:r>
              <a:rPr lang="en-US" dirty="0"/>
              <a:t>:</a:t>
            </a:r>
          </a:p>
          <a:p>
            <a:pPr marL="742950" lvl="1" indent="-285750">
              <a:buFont typeface="+mj-lt"/>
              <a:buAutoNum type="arabicPeriod"/>
            </a:pPr>
            <a:r>
              <a:rPr lang="en-US" dirty="0"/>
              <a:t>Avoid commits like "WIP" (Work in Progress) unless using temporary feature branches. Instead, use atomic commits that represent complete changes.</a:t>
            </a:r>
          </a:p>
          <a:p>
            <a:pPr>
              <a:buFont typeface="+mj-lt"/>
              <a:buAutoNum type="arabicPeriod"/>
            </a:pPr>
            <a:r>
              <a:rPr lang="en-US" b="1" dirty="0"/>
              <a:t>Unclear Messages</a:t>
            </a:r>
            <a:r>
              <a:rPr lang="en-US" dirty="0"/>
              <a:t>:</a:t>
            </a:r>
          </a:p>
          <a:p>
            <a:pPr marL="742950" lvl="1" indent="-285750">
              <a:buFont typeface="+mj-lt"/>
              <a:buAutoNum type="arabicPeriod"/>
            </a:pPr>
            <a:r>
              <a:rPr lang="en-US" dirty="0"/>
              <a:t>Don’t use vague commit messages like "Fix stuff" or "Update files."</a:t>
            </a:r>
          </a:p>
          <a:p>
            <a:pPr>
              <a:buFont typeface="+mj-lt"/>
              <a:buAutoNum type="arabicPeriod"/>
            </a:pPr>
            <a:r>
              <a:rPr lang="en-US" b="1" dirty="0"/>
              <a:t>Overcommitting</a:t>
            </a:r>
            <a:r>
              <a:rPr lang="en-US" dirty="0"/>
              <a:t>:</a:t>
            </a:r>
          </a:p>
          <a:p>
            <a:pPr marL="742950" lvl="1" indent="-285750">
              <a:buFont typeface="+mj-lt"/>
              <a:buAutoNum type="arabicPeriod"/>
            </a:pPr>
            <a:r>
              <a:rPr lang="en-US" dirty="0"/>
              <a:t>Avoid large, monolithic commits that are difficult to understand or revert.</a:t>
            </a:r>
          </a:p>
          <a:p>
            <a:r>
              <a:rPr lang="en-US" b="1" dirty="0"/>
              <a:t>Tools for Supporting Atomic Commits</a:t>
            </a:r>
          </a:p>
          <a:p>
            <a:pPr>
              <a:buFont typeface="+mj-lt"/>
              <a:buAutoNum type="arabicPeriod"/>
            </a:pPr>
            <a:r>
              <a:rPr lang="en-US" b="1" dirty="0"/>
              <a:t>git add --patch</a:t>
            </a:r>
            <a:r>
              <a:rPr lang="en-US" dirty="0"/>
              <a:t>:</a:t>
            </a:r>
          </a:p>
          <a:p>
            <a:pPr marL="742950" lvl="1" indent="-285750">
              <a:buFont typeface="+mj-lt"/>
              <a:buAutoNum type="arabicPeriod"/>
            </a:pPr>
            <a:r>
              <a:rPr lang="en-US" dirty="0"/>
              <a:t>Interactively stage specific parts of files for precise commits.</a:t>
            </a:r>
          </a:p>
          <a:p>
            <a:pPr>
              <a:buFont typeface="+mj-lt"/>
              <a:buAutoNum type="arabicPeriod"/>
            </a:pPr>
            <a:r>
              <a:rPr lang="en-US" b="1" dirty="0"/>
              <a:t>Commit Hooks</a:t>
            </a:r>
            <a:r>
              <a:rPr lang="en-US" dirty="0"/>
              <a:t>:</a:t>
            </a:r>
          </a:p>
          <a:p>
            <a:pPr marL="742950" lvl="1" indent="-285750">
              <a:buFont typeface="+mj-lt"/>
              <a:buAutoNum type="arabicPeriod"/>
            </a:pPr>
            <a:r>
              <a:rPr lang="en-US" dirty="0"/>
              <a:t>Use tools like </a:t>
            </a:r>
            <a:r>
              <a:rPr lang="en-US" b="1" dirty="0"/>
              <a:t>Husky</a:t>
            </a:r>
            <a:r>
              <a:rPr lang="en-US" dirty="0"/>
              <a:t> to enforce pre-commit checks, ensuring commits are clean and follow standards.</a:t>
            </a:r>
          </a:p>
          <a:p>
            <a:pPr>
              <a:buFont typeface="+mj-lt"/>
              <a:buAutoNum type="arabicPeriod"/>
            </a:pPr>
            <a:r>
              <a:rPr lang="en-US" b="1" dirty="0"/>
              <a:t>Rebase</a:t>
            </a:r>
            <a:r>
              <a:rPr lang="en-US" dirty="0"/>
              <a:t>:</a:t>
            </a:r>
          </a:p>
          <a:p>
            <a:pPr marL="742950" lvl="1" indent="-285750">
              <a:buFont typeface="+mj-lt"/>
              <a:buAutoNum type="arabicPeriod"/>
            </a:pPr>
            <a:r>
              <a:rPr lang="en-US" dirty="0"/>
              <a:t>Use interactive rebase (git rebase -</a:t>
            </a:r>
            <a:r>
              <a:rPr lang="en-US" dirty="0" err="1"/>
              <a:t>i</a:t>
            </a:r>
            <a:r>
              <a:rPr lang="en-US" dirty="0"/>
              <a:t>) to clean up commit history and squash related commits.</a:t>
            </a:r>
          </a:p>
          <a:p>
            <a:pPr>
              <a:buFont typeface="+mj-lt"/>
              <a:buAutoNum type="arabicPeriod"/>
            </a:pPr>
            <a:r>
              <a:rPr lang="en-US" b="1" dirty="0"/>
              <a:t>Linters and Tests</a:t>
            </a:r>
            <a:r>
              <a:rPr lang="en-US" dirty="0"/>
              <a:t>:</a:t>
            </a:r>
          </a:p>
          <a:p>
            <a:pPr marL="742950" lvl="1" indent="-285750">
              <a:buFont typeface="+mj-lt"/>
              <a:buAutoNum type="arabicPeriod"/>
            </a:pPr>
            <a:r>
              <a:rPr lang="en-US" dirty="0"/>
              <a:t>Run linters or tests automatically before committing.</a:t>
            </a:r>
          </a:p>
          <a:p>
            <a:r>
              <a:rPr lang="en-US" b="1" dirty="0"/>
              <a:t>Benefits of Atomic Commits in Team Workflows</a:t>
            </a:r>
          </a:p>
          <a:p>
            <a:pPr>
              <a:buFont typeface="+mj-lt"/>
              <a:buAutoNum type="arabicPeriod"/>
            </a:pPr>
            <a:r>
              <a:rPr lang="en-US" b="1" dirty="0"/>
              <a:t>Easier Code Reviews</a:t>
            </a:r>
            <a:r>
              <a:rPr lang="en-US" dirty="0"/>
              <a:t>:</a:t>
            </a:r>
          </a:p>
          <a:p>
            <a:pPr marL="742950" lvl="1" indent="-285750">
              <a:buFont typeface="+mj-lt"/>
              <a:buAutoNum type="arabicPeriod"/>
            </a:pPr>
            <a:r>
              <a:rPr lang="en-US" dirty="0"/>
              <a:t>Reviewers can focus on one change at a time, leading to better feedback.</a:t>
            </a:r>
          </a:p>
          <a:p>
            <a:pPr>
              <a:buFont typeface="+mj-lt"/>
              <a:buAutoNum type="arabicPeriod"/>
            </a:pPr>
            <a:r>
              <a:rPr lang="en-US" b="1" dirty="0"/>
              <a:t>Clearer Collaboration</a:t>
            </a:r>
            <a:r>
              <a:rPr lang="en-US" dirty="0"/>
              <a:t>:</a:t>
            </a:r>
          </a:p>
          <a:p>
            <a:pPr marL="742950" lvl="1" indent="-285750">
              <a:buFont typeface="+mj-lt"/>
              <a:buAutoNum type="arabicPeriod"/>
            </a:pPr>
            <a:r>
              <a:rPr lang="en-US" dirty="0"/>
              <a:t>Team members can see exactly what was changed and why, avoiding confusion over large, mixed commits.</a:t>
            </a:r>
          </a:p>
          <a:p>
            <a:pPr>
              <a:buFont typeface="+mj-lt"/>
              <a:buAutoNum type="arabicPeriod"/>
            </a:pPr>
            <a:r>
              <a:rPr lang="en-US" b="1" dirty="0"/>
              <a:t>Improved CI/CD Pipelines</a:t>
            </a:r>
            <a:r>
              <a:rPr lang="en-US" dirty="0"/>
              <a:t>:</a:t>
            </a:r>
          </a:p>
          <a:p>
            <a:pPr marL="742950" lvl="1" indent="-285750">
              <a:buFont typeface="+mj-lt"/>
              <a:buAutoNum type="arabicPeriod"/>
            </a:pPr>
            <a:r>
              <a:rPr lang="en-US" dirty="0"/>
              <a:t>Smaller, focused commits reduce the risk of introducing broken builds or failing tests.</a:t>
            </a:r>
          </a:p>
          <a:p>
            <a:r>
              <a:rPr lang="en-US" dirty="0"/>
              <a:t>Atomic commits are essential for maintaining a clean and understandable version history, enhancing collaboration, and simplifying debugging. By following this practice, you can make your repository more maintainable and your team more efficient. </a:t>
            </a:r>
            <a:r>
              <a:rPr lang="en-US"/>
              <a:t>Let me know if you'd like examples or further explanation!</a:t>
            </a:r>
          </a:p>
          <a:p>
            <a:pPr marL="0" lvl="0" indent="0" algn="l" rtl="0">
              <a:lnSpc>
                <a:spcPct val="100000"/>
              </a:lnSpc>
              <a:spcBef>
                <a:spcPts val="0"/>
              </a:spcBef>
              <a:spcAft>
                <a:spcPts val="0"/>
              </a:spcAft>
              <a:buSzPts val="1100"/>
              <a:buNone/>
            </a:pPr>
            <a:endParaRPr/>
          </a:p>
        </p:txBody>
      </p:sp>
      <p:sp>
        <p:nvSpPr>
          <p:cNvPr id="2847" name="Google Shape;2847;p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2599704"/>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p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Key Characteristics of Atomic Commits</a:t>
            </a:r>
          </a:p>
          <a:p>
            <a:pPr>
              <a:buFont typeface="+mj-lt"/>
              <a:buAutoNum type="arabicPeriod"/>
            </a:pPr>
            <a:r>
              <a:rPr lang="en-US" b="1" dirty="0"/>
              <a:t>One Change Per Commit</a:t>
            </a:r>
            <a:r>
              <a:rPr lang="en-US" dirty="0"/>
              <a:t>:</a:t>
            </a:r>
          </a:p>
          <a:p>
            <a:pPr marL="742950" lvl="1" indent="-285750">
              <a:buFont typeface="+mj-lt"/>
              <a:buAutoNum type="arabicPeriod"/>
            </a:pPr>
            <a:r>
              <a:rPr lang="en-US" dirty="0"/>
              <a:t>Each commit addresses only one issue, feature, or bug fix.</a:t>
            </a:r>
          </a:p>
          <a:p>
            <a:pPr marL="742950" lvl="1" indent="-285750">
              <a:buFont typeface="+mj-lt"/>
              <a:buAutoNum type="arabicPeriod"/>
            </a:pPr>
            <a:r>
              <a:rPr lang="en-US" dirty="0"/>
              <a:t>Example: A commit should either fix a bug or refactor code but not do both.</a:t>
            </a:r>
          </a:p>
          <a:p>
            <a:pPr>
              <a:buFont typeface="+mj-lt"/>
              <a:buAutoNum type="arabicPeriod"/>
            </a:pPr>
            <a:r>
              <a:rPr lang="en-US" b="1" dirty="0"/>
              <a:t>Self-Contained</a:t>
            </a:r>
            <a:r>
              <a:rPr lang="en-US" dirty="0"/>
              <a:t>:</a:t>
            </a:r>
          </a:p>
          <a:p>
            <a:pPr marL="742950" lvl="1" indent="-285750">
              <a:buFont typeface="+mj-lt"/>
              <a:buAutoNum type="arabicPeriod"/>
            </a:pPr>
            <a:r>
              <a:rPr lang="en-US" dirty="0"/>
              <a:t>Each commit is complete and leaves the repository in a working state.</a:t>
            </a:r>
          </a:p>
          <a:p>
            <a:pPr marL="742950" lvl="1" indent="-285750">
              <a:buFont typeface="+mj-lt"/>
              <a:buAutoNum type="arabicPeriod"/>
            </a:pPr>
            <a:r>
              <a:rPr lang="en-US" dirty="0"/>
              <a:t>If checked out, the code from the commit should build and run successfully.</a:t>
            </a:r>
          </a:p>
          <a:p>
            <a:pPr>
              <a:buFont typeface="+mj-lt"/>
              <a:buAutoNum type="arabicPeriod"/>
            </a:pPr>
            <a:r>
              <a:rPr lang="en-US" b="1" dirty="0"/>
              <a:t>Descriptive Commit Messages</a:t>
            </a:r>
            <a:r>
              <a:rPr lang="en-US" dirty="0"/>
              <a:t>:</a:t>
            </a:r>
          </a:p>
          <a:p>
            <a:pPr marL="742950" lvl="1" indent="-285750">
              <a:buFont typeface="+mj-lt"/>
              <a:buAutoNum type="arabicPeriod"/>
            </a:pPr>
            <a:r>
              <a:rPr lang="en-US" dirty="0"/>
              <a:t>The commit message explains what change was made and why, without needing to reference the code itself.</a:t>
            </a:r>
          </a:p>
          <a:p>
            <a:pPr marL="742950" lvl="1" indent="-285750">
              <a:buFont typeface="+mj-lt"/>
              <a:buAutoNum type="arabicPeriod"/>
            </a:pPr>
            <a:r>
              <a:rPr lang="en-US" dirty="0" err="1"/>
              <a:t>Example:plaintext</a:t>
            </a:r>
            <a:endParaRPr lang="en-US" dirty="0"/>
          </a:p>
          <a:p>
            <a:pPr marL="742950" lvl="1" indent="-285750">
              <a:buFont typeface="+mj-lt"/>
              <a:buAutoNum type="arabicPeriod"/>
            </a:pPr>
            <a:r>
              <a:rPr lang="en-US" dirty="0"/>
              <a:t>Copy code</a:t>
            </a:r>
          </a:p>
          <a:p>
            <a:pPr marL="742950" lvl="1" indent="-285750" rtl="0">
              <a:buFont typeface="+mj-lt"/>
              <a:buAutoNum type="arabicPeriod"/>
            </a:pPr>
            <a:r>
              <a:rPr lang="en-US" dirty="0"/>
              <a:t>Fix: Corrected calculation for user age validation </a:t>
            </a:r>
          </a:p>
          <a:p>
            <a:pPr>
              <a:buFont typeface="+mj-lt"/>
              <a:buAutoNum type="arabicPeriod"/>
            </a:pPr>
            <a:r>
              <a:rPr lang="en-US" b="1" dirty="0"/>
              <a:t>Small and Focused</a:t>
            </a:r>
            <a:r>
              <a:rPr lang="en-US" dirty="0"/>
              <a:t>:</a:t>
            </a:r>
          </a:p>
          <a:p>
            <a:pPr marL="742950" lvl="1" indent="-285750">
              <a:buFont typeface="+mj-lt"/>
              <a:buAutoNum type="arabicPeriod"/>
            </a:pPr>
            <a:r>
              <a:rPr lang="en-US" dirty="0"/>
              <a:t>Commits are small enough to be easily understood but large enough to represent a meaningful change.</a:t>
            </a:r>
          </a:p>
        </p:txBody>
      </p:sp>
      <p:sp>
        <p:nvSpPr>
          <p:cNvPr id="2855" name="Google Shape;2855;p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3225686"/>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p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r>
              <a:rPr lang="en-US" b="1" dirty="0"/>
              <a:t>Why Use Atomic Commits?</a:t>
            </a:r>
          </a:p>
          <a:p>
            <a:r>
              <a:rPr lang="en-US" b="1" dirty="0"/>
              <a:t>1. Clear Version History</a:t>
            </a:r>
          </a:p>
          <a:p>
            <a:pPr>
              <a:buFont typeface="Arial" panose="020B0604020202020204" pitchFamily="34" charset="0"/>
              <a:buChar char="•"/>
            </a:pPr>
            <a:r>
              <a:rPr lang="en-US" dirty="0"/>
              <a:t>A clean and logical commit history helps developers understand the evolution of the codebase.</a:t>
            </a:r>
          </a:p>
          <a:p>
            <a:pPr>
              <a:buFont typeface="Arial" panose="020B0604020202020204" pitchFamily="34" charset="0"/>
              <a:buChar char="•"/>
            </a:pPr>
            <a:r>
              <a:rPr lang="en-US" dirty="0"/>
              <a:t>Example: When debugging, you can quickly identify when and why a change was introduced.</a:t>
            </a:r>
          </a:p>
          <a:p>
            <a:r>
              <a:rPr lang="en-US" b="1" dirty="0"/>
              <a:t>2. Easier Collaboration</a:t>
            </a:r>
          </a:p>
          <a:p>
            <a:pPr>
              <a:buFont typeface="Arial" panose="020B0604020202020204" pitchFamily="34" charset="0"/>
              <a:buChar char="•"/>
            </a:pPr>
            <a:r>
              <a:rPr lang="en-US" dirty="0"/>
              <a:t>Team members can review commits more effectively during code reviews.</a:t>
            </a:r>
          </a:p>
          <a:p>
            <a:pPr>
              <a:buFont typeface="Arial" panose="020B0604020202020204" pitchFamily="34" charset="0"/>
              <a:buChar char="•"/>
            </a:pPr>
            <a:r>
              <a:rPr lang="en-US" dirty="0"/>
              <a:t>Merging becomes simpler since each commit focuses on one aspect of the code.</a:t>
            </a:r>
          </a:p>
          <a:p>
            <a:r>
              <a:rPr lang="en-US" b="1" dirty="0"/>
              <a:t>3. Simplifies Debugging</a:t>
            </a:r>
          </a:p>
          <a:p>
            <a:pPr>
              <a:buFont typeface="Arial" panose="020B0604020202020204" pitchFamily="34" charset="0"/>
              <a:buChar char="•"/>
            </a:pPr>
            <a:r>
              <a:rPr lang="en-US" dirty="0"/>
              <a:t>Using tools like git bisect, atomic commits make it easier to identify the specific commit that introduced a bug.</a:t>
            </a:r>
          </a:p>
          <a:p>
            <a:r>
              <a:rPr lang="en-US" b="1" dirty="0"/>
              <a:t>4. Improves Revertability</a:t>
            </a:r>
          </a:p>
          <a:p>
            <a:pPr>
              <a:buFont typeface="Arial" panose="020B0604020202020204" pitchFamily="34" charset="0"/>
              <a:buChar char="•"/>
            </a:pPr>
            <a:r>
              <a:rPr lang="en-US" dirty="0"/>
              <a:t>If a commit introduces an issue, it can be reverted without affecting unrelated changes.</a:t>
            </a:r>
          </a:p>
          <a:p>
            <a:pPr marL="742950" lvl="1" indent="-285750">
              <a:buFont typeface="+mj-lt"/>
              <a:buAutoNum type="arabicPeriod"/>
            </a:pPr>
            <a:r>
              <a:rPr lang="en-US" dirty="0"/>
              <a:t>but large enough to represent a meaningful change.</a:t>
            </a:r>
          </a:p>
        </p:txBody>
      </p:sp>
      <p:sp>
        <p:nvSpPr>
          <p:cNvPr id="2855" name="Google Shape;2855;p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5449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689" name="Google Shape;68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4458069"/>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p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lnSpcReduction="10000"/>
          </a:bodyPr>
          <a:lstStyle/>
          <a:p>
            <a:r>
              <a:rPr lang="en-US" b="1" dirty="0"/>
              <a:t>1. Plan Your Work</a:t>
            </a:r>
          </a:p>
          <a:p>
            <a:pPr>
              <a:buFont typeface="Arial" panose="020B0604020202020204" pitchFamily="34" charset="0"/>
              <a:buChar char="•"/>
            </a:pPr>
            <a:r>
              <a:rPr lang="en-US" dirty="0"/>
              <a:t>Before making changes, decide on the scope of the commit.</a:t>
            </a:r>
          </a:p>
          <a:p>
            <a:pPr>
              <a:buFont typeface="Arial" panose="020B0604020202020204" pitchFamily="34" charset="0"/>
              <a:buChar char="•"/>
            </a:pPr>
            <a:r>
              <a:rPr lang="en-US" dirty="0"/>
              <a:t>Example: If fixing a bug, avoid refactoring unrelated code in the same commit.</a:t>
            </a:r>
          </a:p>
          <a:p>
            <a:r>
              <a:rPr lang="en-US" b="1" dirty="0"/>
              <a:t>2. Stage Changes Incrementally</a:t>
            </a:r>
          </a:p>
          <a:p>
            <a:pPr>
              <a:buFont typeface="Arial" panose="020B0604020202020204" pitchFamily="34" charset="0"/>
              <a:buChar char="•"/>
            </a:pPr>
            <a:r>
              <a:rPr lang="en-US" dirty="0"/>
              <a:t>Use git add to stage only related </a:t>
            </a:r>
            <a:r>
              <a:rPr lang="en-US" dirty="0" err="1"/>
              <a:t>changes:bash</a:t>
            </a:r>
            <a:endParaRPr lang="en-US" dirty="0"/>
          </a:p>
          <a:p>
            <a:pPr>
              <a:buFont typeface="Arial" panose="020B0604020202020204" pitchFamily="34" charset="0"/>
              <a:buChar char="•"/>
            </a:pPr>
            <a:r>
              <a:rPr lang="en-US" dirty="0"/>
              <a:t>Example:</a:t>
            </a:r>
          </a:p>
          <a:p>
            <a:pPr rtl="0">
              <a:buFont typeface="Arial" panose="020B0604020202020204" pitchFamily="34" charset="0"/>
              <a:buChar char="•"/>
            </a:pPr>
            <a:r>
              <a:rPr lang="en-US" dirty="0"/>
              <a:t>git add &lt;specific-file-or-lines&gt; </a:t>
            </a:r>
          </a:p>
          <a:p>
            <a:pPr>
              <a:buFont typeface="Arial" panose="020B0604020202020204" pitchFamily="34" charset="0"/>
              <a:buChar char="•"/>
            </a:pPr>
            <a:r>
              <a:rPr lang="en-US" dirty="0"/>
              <a:t>Use git add --patch (-p) to stage parts of a file:bash</a:t>
            </a:r>
          </a:p>
          <a:p>
            <a:pPr>
              <a:buFont typeface="Arial" panose="020B0604020202020204" pitchFamily="34" charset="0"/>
              <a:buChar char="•"/>
            </a:pPr>
            <a:r>
              <a:rPr lang="en-US" dirty="0"/>
              <a:t>example</a:t>
            </a:r>
          </a:p>
          <a:p>
            <a:pPr rtl="0">
              <a:buFont typeface="Arial" panose="020B0604020202020204" pitchFamily="34" charset="0"/>
              <a:buChar char="•"/>
            </a:pPr>
            <a:r>
              <a:rPr lang="en-US" dirty="0"/>
              <a:t>git add -p </a:t>
            </a:r>
          </a:p>
          <a:p>
            <a:pPr>
              <a:buFont typeface="Arial" panose="020B0604020202020204" pitchFamily="34" charset="0"/>
              <a:buChar char="•"/>
            </a:pPr>
            <a:r>
              <a:rPr lang="en-US" dirty="0"/>
              <a:t>This allows you to select specific hunks of changes interactively.</a:t>
            </a:r>
          </a:p>
          <a:p>
            <a:r>
              <a:rPr lang="en-US" b="1" dirty="0"/>
              <a:t>3. Write a Descriptive Commit Message</a:t>
            </a:r>
          </a:p>
          <a:p>
            <a:pPr>
              <a:buFont typeface="Arial" panose="020B0604020202020204" pitchFamily="34" charset="0"/>
              <a:buChar char="•"/>
            </a:pPr>
            <a:r>
              <a:rPr lang="en-US" dirty="0"/>
              <a:t>Commit messages should have:</a:t>
            </a:r>
          </a:p>
          <a:p>
            <a:pPr marL="742950" lvl="1" indent="-285750">
              <a:buFont typeface="Arial" panose="020B0604020202020204" pitchFamily="34" charset="0"/>
              <a:buChar char="•"/>
            </a:pPr>
            <a:r>
              <a:rPr lang="en-US" dirty="0"/>
              <a:t>A </a:t>
            </a:r>
            <a:r>
              <a:rPr lang="en-US" b="1" dirty="0"/>
              <a:t>summary line</a:t>
            </a:r>
            <a:r>
              <a:rPr lang="en-US" dirty="0"/>
              <a:t> (50 characters max) describing the change.</a:t>
            </a:r>
          </a:p>
          <a:p>
            <a:pPr marL="742950" lvl="1" indent="-285750">
              <a:buFont typeface="Arial" panose="020B0604020202020204" pitchFamily="34" charset="0"/>
              <a:buChar char="•"/>
            </a:pPr>
            <a:r>
              <a:rPr lang="en-US" dirty="0"/>
              <a:t>An </a:t>
            </a:r>
            <a:r>
              <a:rPr lang="en-US" b="1" dirty="0"/>
              <a:t>optional body</a:t>
            </a:r>
            <a:r>
              <a:rPr lang="en-US" dirty="0"/>
              <a:t> explaining why the change was necessary.</a:t>
            </a:r>
          </a:p>
          <a:p>
            <a:pPr>
              <a:buFont typeface="Arial" panose="020B0604020202020204" pitchFamily="34" charset="0"/>
              <a:buChar char="•"/>
            </a:pPr>
            <a:r>
              <a:rPr lang="en-US" dirty="0"/>
              <a:t>Example:</a:t>
            </a:r>
          </a:p>
          <a:p>
            <a:pPr rtl="0">
              <a:buFont typeface="Arial" panose="020B0604020202020204" pitchFamily="34" charset="0"/>
              <a:buChar char="•"/>
            </a:pPr>
            <a:r>
              <a:rPr lang="en-US" dirty="0"/>
              <a:t>Refactor: Extract user validation logic into a separate module This change improves code reusability by moving user validation logic out of the main controller and into a dedicated helper module. </a:t>
            </a:r>
          </a:p>
          <a:p>
            <a:r>
              <a:rPr lang="en-US" b="1" dirty="0"/>
              <a:t>4. Test Before Committing</a:t>
            </a:r>
          </a:p>
          <a:p>
            <a:pPr>
              <a:buFont typeface="Arial" panose="020B0604020202020204" pitchFamily="34" charset="0"/>
              <a:buChar char="•"/>
            </a:pPr>
            <a:r>
              <a:rPr lang="en-US" dirty="0"/>
              <a:t>Ensure that the code is functional after the changes.</a:t>
            </a:r>
          </a:p>
          <a:p>
            <a:pPr>
              <a:buFont typeface="Arial" panose="020B0604020202020204" pitchFamily="34" charset="0"/>
              <a:buChar char="•"/>
            </a:pPr>
            <a:r>
              <a:rPr lang="en-US" dirty="0"/>
              <a:t>Avoid committing broken code unless using feature branches that won’t impact others.</a:t>
            </a:r>
          </a:p>
          <a:p>
            <a:pPr marL="742950" lvl="1" indent="-285750">
              <a:buFont typeface="+mj-lt"/>
              <a:buAutoNum type="arabicPeriod"/>
            </a:pPr>
            <a:r>
              <a:rPr lang="en-US" dirty="0"/>
              <a:t>enough to represent a meaningful change.</a:t>
            </a:r>
          </a:p>
          <a:p>
            <a:pPr marL="742950" lvl="1" indent="-285750">
              <a:buFont typeface="+mj-lt"/>
              <a:buAutoNum type="arabicPeriod"/>
            </a:pPr>
            <a:endParaRPr lang="en-US" dirty="0"/>
          </a:p>
          <a:p>
            <a:pPr marL="457200" lvl="1" indent="0">
              <a:buFont typeface="+mj-lt"/>
              <a:buNone/>
            </a:pPr>
            <a:endParaRPr lang="en-US" dirty="0"/>
          </a:p>
          <a:p>
            <a:r>
              <a:rPr lang="en-US" b="1" dirty="0"/>
              <a:t>Example Workflow for Atomic Commits</a:t>
            </a:r>
          </a:p>
          <a:p>
            <a:r>
              <a:rPr lang="en-US" b="1" dirty="0"/>
              <a:t>Scenario:</a:t>
            </a:r>
          </a:p>
          <a:p>
            <a:r>
              <a:rPr lang="en-US" dirty="0"/>
              <a:t>You are tasked with fixing a bug and refactoring the codebase.</a:t>
            </a:r>
          </a:p>
          <a:p>
            <a:pPr>
              <a:buFont typeface="+mj-lt"/>
              <a:buAutoNum type="arabicPeriod"/>
            </a:pPr>
            <a:r>
              <a:rPr lang="en-US" b="1" dirty="0"/>
              <a:t>Fixing the Bug</a:t>
            </a:r>
            <a:r>
              <a:rPr lang="en-US" dirty="0"/>
              <a:t>:</a:t>
            </a:r>
          </a:p>
          <a:p>
            <a:pPr marL="742950" lvl="1" indent="-285750">
              <a:buFont typeface="+mj-lt"/>
              <a:buAutoNum type="arabicPeriod"/>
            </a:pPr>
            <a:r>
              <a:rPr lang="en-US" dirty="0"/>
              <a:t>Identify the problematic code and make the fix.</a:t>
            </a:r>
          </a:p>
          <a:p>
            <a:pPr marL="742950" lvl="1" indent="-285750">
              <a:buFont typeface="+mj-lt"/>
              <a:buAutoNum type="arabicPeriod"/>
            </a:pPr>
            <a:r>
              <a:rPr lang="en-US" dirty="0"/>
              <a:t>Stage only the bug fix changes:</a:t>
            </a:r>
          </a:p>
          <a:p>
            <a:pPr marL="742950" lvl="1" indent="-285750" rtl="0">
              <a:buFont typeface="+mj-lt"/>
              <a:buAutoNum type="arabicPeriod"/>
            </a:pPr>
            <a:r>
              <a:rPr lang="en-US" dirty="0"/>
              <a:t>git add bugfix-file.js </a:t>
            </a:r>
          </a:p>
          <a:p>
            <a:pPr marL="742950" lvl="1" indent="-285750">
              <a:buFont typeface="+mj-lt"/>
              <a:buAutoNum type="arabicPeriod"/>
            </a:pPr>
            <a:r>
              <a:rPr lang="en-US" dirty="0"/>
              <a:t>Commit the changes:</a:t>
            </a:r>
          </a:p>
          <a:p>
            <a:pPr marL="742950" lvl="1" indent="-285750" rtl="0">
              <a:buFont typeface="+mj-lt"/>
              <a:buAutoNum type="arabicPeriod"/>
            </a:pPr>
            <a:r>
              <a:rPr lang="en-US" dirty="0"/>
              <a:t>git commit -m "Fix: Correct logic for user login validation" </a:t>
            </a:r>
          </a:p>
          <a:p>
            <a:pPr>
              <a:buFont typeface="+mj-lt"/>
              <a:buAutoNum type="arabicPeriod"/>
            </a:pPr>
            <a:r>
              <a:rPr lang="en-US" b="1" dirty="0"/>
              <a:t>Refactoring Unrelated Code</a:t>
            </a:r>
            <a:r>
              <a:rPr lang="en-US" dirty="0"/>
              <a:t>:</a:t>
            </a:r>
          </a:p>
          <a:p>
            <a:pPr marL="742950" lvl="1" indent="-285750">
              <a:buFont typeface="+mj-lt"/>
              <a:buAutoNum type="arabicPeriod"/>
            </a:pPr>
            <a:r>
              <a:rPr lang="en-US" dirty="0"/>
              <a:t>Refactor the codebase without touching the bug fix code.</a:t>
            </a:r>
          </a:p>
          <a:p>
            <a:pPr marL="742950" lvl="1" indent="-285750">
              <a:buFont typeface="+mj-lt"/>
              <a:buAutoNum type="arabicPeriod"/>
            </a:pPr>
            <a:r>
              <a:rPr lang="en-US" dirty="0"/>
              <a:t>Stage the refactor changes:</a:t>
            </a:r>
          </a:p>
          <a:p>
            <a:pPr marL="742950" lvl="1" indent="-285750" rtl="0">
              <a:buFont typeface="+mj-lt"/>
              <a:buAutoNum type="arabicPeriod"/>
            </a:pPr>
            <a:r>
              <a:rPr lang="en-US" dirty="0"/>
              <a:t>git add -p </a:t>
            </a:r>
          </a:p>
          <a:p>
            <a:pPr marL="742950" lvl="1" indent="-285750">
              <a:buFont typeface="+mj-lt"/>
              <a:buAutoNum type="arabicPeriod"/>
            </a:pPr>
            <a:r>
              <a:rPr lang="en-US" dirty="0"/>
              <a:t>Commit the changes:</a:t>
            </a:r>
          </a:p>
          <a:p>
            <a:pPr marL="742950" lvl="1" indent="-285750" rtl="0">
              <a:buFont typeface="+mj-lt"/>
              <a:buAutoNum type="arabicPeriod"/>
            </a:pPr>
            <a:r>
              <a:rPr lang="en-US" dirty="0"/>
              <a:t>git commit -m "Refactor: Improve readability of validation module" </a:t>
            </a:r>
          </a:p>
          <a:p>
            <a:pPr marL="0" lvl="0" indent="0">
              <a:buFont typeface="+mj-lt"/>
              <a:buNone/>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p:txBody>
      </p:sp>
      <p:sp>
        <p:nvSpPr>
          <p:cNvPr id="2855" name="Google Shape;2855;p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049412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p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70000" lnSpcReduction="20000"/>
          </a:bodyPr>
          <a:lstStyle/>
          <a:p>
            <a:r>
              <a:rPr lang="en-US" b="1" dirty="0"/>
              <a:t>Best Practices for Atomic Commits</a:t>
            </a:r>
          </a:p>
          <a:p>
            <a:pPr>
              <a:buFont typeface="+mj-lt"/>
              <a:buAutoNum type="arabicPeriod"/>
            </a:pPr>
            <a:r>
              <a:rPr lang="en-US" b="1" dirty="0"/>
              <a:t>Keep Commits Small</a:t>
            </a:r>
            <a:r>
              <a:rPr lang="en-US" dirty="0"/>
              <a:t>:</a:t>
            </a:r>
          </a:p>
          <a:p>
            <a:pPr marL="742950" lvl="1" indent="-285750">
              <a:buFont typeface="+mj-lt"/>
              <a:buAutoNum type="arabicPeriod"/>
            </a:pPr>
            <a:r>
              <a:rPr lang="en-US" dirty="0"/>
              <a:t>Avoid large, sweeping commits. Break them into smaller logical changes.</a:t>
            </a:r>
          </a:p>
          <a:p>
            <a:pPr marL="742950" lvl="1" indent="-285750">
              <a:buFont typeface="+mj-lt"/>
              <a:buAutoNum type="arabicPeriod"/>
            </a:pPr>
            <a:r>
              <a:rPr lang="en-US" dirty="0"/>
              <a:t>Example: Instead of a single "Refactor entire codebase" commit, divide the changes into commits for each module or functionality.</a:t>
            </a:r>
          </a:p>
          <a:p>
            <a:pPr>
              <a:buFont typeface="+mj-lt"/>
              <a:buAutoNum type="arabicPeriod"/>
            </a:pPr>
            <a:r>
              <a:rPr lang="en-US" b="1" dirty="0"/>
              <a:t>Commit Often</a:t>
            </a:r>
            <a:r>
              <a:rPr lang="en-US" dirty="0"/>
              <a:t>:</a:t>
            </a:r>
          </a:p>
          <a:p>
            <a:pPr marL="742950" lvl="1" indent="-285750">
              <a:buFont typeface="+mj-lt"/>
              <a:buAutoNum type="arabicPeriod"/>
            </a:pPr>
            <a:r>
              <a:rPr lang="en-US" dirty="0"/>
              <a:t>Frequent, small commits reduce the risk of conflicts and make debugging easier.</a:t>
            </a:r>
          </a:p>
          <a:p>
            <a:pPr>
              <a:buFont typeface="+mj-lt"/>
              <a:buAutoNum type="arabicPeriod"/>
            </a:pPr>
            <a:r>
              <a:rPr lang="en-US" b="1" dirty="0"/>
              <a:t>Avoid Mixing Concerns</a:t>
            </a:r>
            <a:r>
              <a:rPr lang="en-US" dirty="0"/>
              <a:t>:</a:t>
            </a:r>
          </a:p>
          <a:p>
            <a:pPr marL="742950" lvl="1" indent="-285750">
              <a:buFont typeface="+mj-lt"/>
              <a:buAutoNum type="arabicPeriod"/>
            </a:pPr>
            <a:r>
              <a:rPr lang="en-US" dirty="0"/>
              <a:t>Don’t combine unrelated changes in the same commit.</a:t>
            </a:r>
          </a:p>
          <a:p>
            <a:pPr marL="742950" lvl="1" indent="-285750">
              <a:buFont typeface="+mj-lt"/>
              <a:buAutoNum type="arabicPeriod"/>
            </a:pPr>
            <a:r>
              <a:rPr lang="en-US" dirty="0"/>
              <a:t>Example: If updating documentation and fixing a bug, create two separate commits.</a:t>
            </a:r>
          </a:p>
          <a:p>
            <a:pPr>
              <a:buFont typeface="+mj-lt"/>
              <a:buAutoNum type="arabicPeriod"/>
            </a:pPr>
            <a:r>
              <a:rPr lang="en-US" b="1" dirty="0"/>
              <a:t>Review Before Committing</a:t>
            </a:r>
            <a:r>
              <a:rPr lang="en-US" dirty="0"/>
              <a:t>:</a:t>
            </a:r>
          </a:p>
          <a:p>
            <a:pPr marL="742950" lvl="1" indent="-285750">
              <a:buFont typeface="+mj-lt"/>
              <a:buAutoNum type="arabicPeriod"/>
            </a:pPr>
            <a:r>
              <a:rPr lang="en-US" dirty="0"/>
              <a:t>Use git diff or your editor’s version control tools to review staged changes before committing.</a:t>
            </a:r>
          </a:p>
          <a:p>
            <a:pPr>
              <a:buFont typeface="+mj-lt"/>
              <a:buAutoNum type="arabicPeriod"/>
            </a:pPr>
            <a:r>
              <a:rPr lang="en-US" b="1" dirty="0"/>
              <a:t>Test Each Commit</a:t>
            </a:r>
            <a:r>
              <a:rPr lang="en-US" dirty="0"/>
              <a:t>:</a:t>
            </a:r>
          </a:p>
          <a:p>
            <a:pPr marL="742950" lvl="1" indent="-285750">
              <a:buFont typeface="+mj-lt"/>
              <a:buAutoNum type="arabicPeriod"/>
            </a:pPr>
            <a:r>
              <a:rPr lang="en-US" dirty="0"/>
              <a:t>Ensure every commit represents a working state of the code.</a:t>
            </a:r>
          </a:p>
          <a:p>
            <a:pPr marL="158750" indent="0">
              <a:buNone/>
            </a:pPr>
            <a:endParaRPr lang="en-US" b="0" dirty="0"/>
          </a:p>
          <a:p>
            <a:pPr marL="158750" indent="0">
              <a:buNone/>
            </a:pPr>
            <a:r>
              <a:rPr lang="en-US" b="1" dirty="0"/>
              <a:t>Common Pitfalls to Avoid</a:t>
            </a:r>
          </a:p>
          <a:p>
            <a:pPr marL="158750" indent="0">
              <a:buNone/>
            </a:pPr>
            <a:endParaRPr lang="en-US" b="1" dirty="0"/>
          </a:p>
          <a:p>
            <a:pPr>
              <a:buFont typeface="+mj-lt"/>
              <a:buAutoNum type="arabicPeriod"/>
            </a:pPr>
            <a:r>
              <a:rPr lang="en-US" b="1" dirty="0"/>
              <a:t>"WIP" Commits</a:t>
            </a:r>
            <a:r>
              <a:rPr lang="en-US" dirty="0"/>
              <a:t>:</a:t>
            </a:r>
          </a:p>
          <a:p>
            <a:pPr marL="742950" lvl="1" indent="-285750">
              <a:buFont typeface="+mj-lt"/>
              <a:buAutoNum type="arabicPeriod"/>
            </a:pPr>
            <a:r>
              <a:rPr lang="en-US" dirty="0"/>
              <a:t>Avoid commits like "WIP" (Work in Progress) unless using temporary feature branches. Instead, use atomic commits that represent complete changes.</a:t>
            </a:r>
          </a:p>
          <a:p>
            <a:pPr>
              <a:buFont typeface="+mj-lt"/>
              <a:buAutoNum type="arabicPeriod"/>
            </a:pPr>
            <a:r>
              <a:rPr lang="en-US" b="1" dirty="0"/>
              <a:t>Unclear Messages</a:t>
            </a:r>
            <a:r>
              <a:rPr lang="en-US" dirty="0"/>
              <a:t>:</a:t>
            </a:r>
          </a:p>
          <a:p>
            <a:pPr marL="742950" lvl="1" indent="-285750">
              <a:buFont typeface="+mj-lt"/>
              <a:buAutoNum type="arabicPeriod"/>
            </a:pPr>
            <a:r>
              <a:rPr lang="en-US" dirty="0"/>
              <a:t>Don’t use vague commit messages like "Fix stuff" or "Update files."</a:t>
            </a:r>
          </a:p>
          <a:p>
            <a:pPr>
              <a:buFont typeface="+mj-lt"/>
              <a:buAutoNum type="arabicPeriod"/>
            </a:pPr>
            <a:r>
              <a:rPr lang="en-US" b="1" dirty="0"/>
              <a:t>Overcommitting</a:t>
            </a:r>
            <a:r>
              <a:rPr lang="en-US" dirty="0"/>
              <a:t>:</a:t>
            </a:r>
          </a:p>
          <a:p>
            <a:pPr marL="742950" lvl="1" indent="-285750">
              <a:buFont typeface="+mj-lt"/>
              <a:buAutoNum type="arabicPeriod"/>
            </a:pPr>
            <a:r>
              <a:rPr lang="en-US" dirty="0"/>
              <a:t>Avoid large, monolithic commits that are difficult to understand or revert.</a:t>
            </a:r>
          </a:p>
          <a:p>
            <a:endParaRPr lang="en-US" b="1"/>
          </a:p>
          <a:p>
            <a:r>
              <a:rPr lang="en-US" b="1"/>
              <a:t>Tools </a:t>
            </a:r>
            <a:r>
              <a:rPr lang="en-US" b="1" dirty="0"/>
              <a:t>for Supporting Atomic Commits</a:t>
            </a:r>
          </a:p>
          <a:p>
            <a:pPr>
              <a:buFont typeface="+mj-lt"/>
              <a:buAutoNum type="arabicPeriod"/>
            </a:pPr>
            <a:r>
              <a:rPr lang="en-US" b="1" dirty="0"/>
              <a:t>git add --patch</a:t>
            </a:r>
            <a:r>
              <a:rPr lang="en-US" dirty="0"/>
              <a:t>:</a:t>
            </a:r>
          </a:p>
          <a:p>
            <a:pPr marL="742950" lvl="1" indent="-285750">
              <a:buFont typeface="+mj-lt"/>
              <a:buAutoNum type="arabicPeriod"/>
            </a:pPr>
            <a:r>
              <a:rPr lang="en-US" dirty="0"/>
              <a:t>Interactively stage specific parts of files for precise commits.</a:t>
            </a:r>
          </a:p>
          <a:p>
            <a:pPr>
              <a:buFont typeface="+mj-lt"/>
              <a:buAutoNum type="arabicPeriod"/>
            </a:pPr>
            <a:r>
              <a:rPr lang="en-US" b="1" dirty="0"/>
              <a:t>Commit Hooks</a:t>
            </a:r>
            <a:r>
              <a:rPr lang="en-US" dirty="0"/>
              <a:t>:</a:t>
            </a:r>
          </a:p>
          <a:p>
            <a:pPr marL="742950" lvl="1" indent="-285750">
              <a:buFont typeface="+mj-lt"/>
              <a:buAutoNum type="arabicPeriod"/>
            </a:pPr>
            <a:r>
              <a:rPr lang="en-US" dirty="0"/>
              <a:t>Use tools like </a:t>
            </a:r>
            <a:r>
              <a:rPr lang="en-US" b="1" dirty="0"/>
              <a:t>Husky</a:t>
            </a:r>
            <a:r>
              <a:rPr lang="en-US" dirty="0"/>
              <a:t> to enforce pre-commit checks, ensuring commits are clean and follow standards.</a:t>
            </a:r>
          </a:p>
          <a:p>
            <a:pPr>
              <a:buFont typeface="+mj-lt"/>
              <a:buAutoNum type="arabicPeriod"/>
            </a:pPr>
            <a:r>
              <a:rPr lang="en-US" b="1" dirty="0"/>
              <a:t>Rebase</a:t>
            </a:r>
            <a:r>
              <a:rPr lang="en-US" dirty="0"/>
              <a:t>:</a:t>
            </a:r>
          </a:p>
          <a:p>
            <a:pPr marL="742950" lvl="1" indent="-285750">
              <a:buFont typeface="+mj-lt"/>
              <a:buAutoNum type="arabicPeriod"/>
            </a:pPr>
            <a:r>
              <a:rPr lang="en-US" dirty="0"/>
              <a:t>Use interactive rebase (git rebase -</a:t>
            </a:r>
            <a:r>
              <a:rPr lang="en-US" dirty="0" err="1"/>
              <a:t>i</a:t>
            </a:r>
            <a:r>
              <a:rPr lang="en-US" dirty="0"/>
              <a:t>) to clean up commit history and squash related commits.</a:t>
            </a:r>
          </a:p>
          <a:p>
            <a:pPr>
              <a:buFont typeface="+mj-lt"/>
              <a:buAutoNum type="arabicPeriod"/>
            </a:pPr>
            <a:r>
              <a:rPr lang="en-US" b="1" dirty="0"/>
              <a:t>Linters and Tests</a:t>
            </a:r>
            <a:r>
              <a:rPr lang="en-US" dirty="0"/>
              <a:t>:</a:t>
            </a:r>
          </a:p>
          <a:p>
            <a:pPr marL="742950" lvl="1" indent="-285750">
              <a:buFont typeface="+mj-lt"/>
              <a:buAutoNum type="arabicPeriod"/>
            </a:pPr>
            <a:r>
              <a:rPr lang="en-US" dirty="0"/>
              <a:t>Run linters or tests automatically before committing.</a:t>
            </a:r>
          </a:p>
          <a:p>
            <a:endParaRPr lang="en-US" b="1" dirty="0"/>
          </a:p>
          <a:p>
            <a:r>
              <a:rPr lang="en-US" b="1" dirty="0"/>
              <a:t>Benefits of Atomic Commits in Team Workflows</a:t>
            </a:r>
          </a:p>
          <a:p>
            <a:pPr>
              <a:buFont typeface="+mj-lt"/>
              <a:buAutoNum type="arabicPeriod"/>
            </a:pPr>
            <a:r>
              <a:rPr lang="en-US" b="1" dirty="0"/>
              <a:t>Easier Code Reviews</a:t>
            </a:r>
            <a:r>
              <a:rPr lang="en-US" dirty="0"/>
              <a:t>:</a:t>
            </a:r>
          </a:p>
          <a:p>
            <a:pPr marL="742950" lvl="1" indent="-285750">
              <a:buFont typeface="+mj-lt"/>
              <a:buAutoNum type="arabicPeriod"/>
            </a:pPr>
            <a:r>
              <a:rPr lang="en-US" dirty="0"/>
              <a:t>Reviewers can focus on one change at a time, leading to better feedback.</a:t>
            </a:r>
          </a:p>
          <a:p>
            <a:pPr>
              <a:buFont typeface="+mj-lt"/>
              <a:buAutoNum type="arabicPeriod"/>
            </a:pPr>
            <a:r>
              <a:rPr lang="en-US" b="1" dirty="0"/>
              <a:t>Clearer Collaboration</a:t>
            </a:r>
            <a:r>
              <a:rPr lang="en-US" dirty="0"/>
              <a:t>:</a:t>
            </a:r>
          </a:p>
          <a:p>
            <a:pPr marL="742950" lvl="1" indent="-285750">
              <a:buFont typeface="+mj-lt"/>
              <a:buAutoNum type="arabicPeriod"/>
            </a:pPr>
            <a:r>
              <a:rPr lang="en-US" dirty="0"/>
              <a:t>Team members can see exactly what was changed and why, avoiding confusion over large, mixed commits.</a:t>
            </a:r>
          </a:p>
          <a:p>
            <a:pPr>
              <a:buFont typeface="+mj-lt"/>
              <a:buAutoNum type="arabicPeriod"/>
            </a:pPr>
            <a:r>
              <a:rPr lang="en-US" b="1" dirty="0"/>
              <a:t>Improved CI/CD Pipelines</a:t>
            </a:r>
            <a:r>
              <a:rPr lang="en-US" dirty="0"/>
              <a:t>:</a:t>
            </a:r>
          </a:p>
          <a:p>
            <a:pPr marL="742950" lvl="1" indent="-285750">
              <a:buFont typeface="+mj-lt"/>
              <a:buAutoNum type="arabicPeriod"/>
            </a:pPr>
            <a:r>
              <a:rPr lang="en-US" dirty="0"/>
              <a:t>Smaller, focused commits reduce the risk of introducing broken builds or failing tests.</a:t>
            </a:r>
          </a:p>
          <a:p>
            <a:pPr marL="0" lvl="0" indent="0">
              <a:buFont typeface="+mj-lt"/>
              <a:buNone/>
            </a:pPr>
            <a:endParaRPr lang="en-US" dirty="0"/>
          </a:p>
        </p:txBody>
      </p:sp>
      <p:sp>
        <p:nvSpPr>
          <p:cNvPr id="2855" name="Google Shape;2855;p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5382578"/>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p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7" name="Google Shape;2847;p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11836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p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There is no git undo command in core Git. One of the reasons being ambiguity on what needs to be undone, for example, the last commit, the added file, and so on. If you want to undo the last commit, how should that be done? Should the changes introduced to the files by the commit be deleted? For instance, just roll back to the last known good commit, or should they be kept so that could be changed for a better commit or should the commit message simply be reworded?. </a:t>
            </a:r>
            <a:endParaRPr/>
          </a:p>
        </p:txBody>
      </p:sp>
      <p:sp>
        <p:nvSpPr>
          <p:cNvPr id="2855" name="Google Shape;2855;p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9183122"/>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p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Note</a:t>
            </a:r>
            <a:endParaRPr/>
          </a:p>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The undo and redo commands in this lesson are performed on commits that are already published in the example repository. You should usually not perform the undo and redo commands on commits that are already published in a public repository, as you will be rewriting history. However, in the following recipes, we'll use an example repository and execute the operations on published commits so that everyone can have the same experience.</a:t>
            </a:r>
            <a:endParaRPr/>
          </a:p>
          <a:p>
            <a:pPr marL="0" marR="0" lvl="0" indent="0" algn="l" rtl="0">
              <a:lnSpc>
                <a:spcPct val="80000"/>
              </a:lnSpc>
              <a:spcBef>
                <a:spcPts val="0"/>
              </a:spcBef>
              <a:spcAft>
                <a:spcPts val="0"/>
              </a:spcAft>
              <a:buClr>
                <a:srgbClr val="000000"/>
              </a:buClr>
              <a:buSzPts val="1017"/>
              <a:buFont typeface="Arial"/>
              <a:buNone/>
            </a:pPr>
            <a:endParaRPr sz="1017"/>
          </a:p>
        </p:txBody>
      </p:sp>
      <p:sp>
        <p:nvSpPr>
          <p:cNvPr id="2862" name="Google Shape;2862;p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87935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p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Now we will take some time to identify possible issues, like unmeaning or too large commits, drawing attention to tips and hints to get rid of those bad habits.</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869" name="Google Shape;2869;p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840207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4"/>
        <p:cNvGrpSpPr/>
        <p:nvPr/>
      </p:nvGrpSpPr>
      <p:grpSpPr>
        <a:xfrm>
          <a:off x="0" y="0"/>
          <a:ext cx="0" cy="0"/>
          <a:chOff x="0" y="0"/>
          <a:chExt cx="0" cy="0"/>
        </a:xfrm>
      </p:grpSpPr>
      <p:sp>
        <p:nvSpPr>
          <p:cNvPr id="2875" name="Google Shape;2875;p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At the end, and after some time, you find yourself with a ton of concurrent files and changes to commit.</a:t>
            </a:r>
            <a:endParaRPr/>
          </a:p>
          <a:p>
            <a:pPr marL="342900" marR="0" lvl="0" indent="-201930" algn="l" rtl="0">
              <a:lnSpc>
                <a:spcPct val="80000"/>
              </a:lnSpc>
              <a:spcBef>
                <a:spcPts val="0"/>
              </a:spcBef>
              <a:spcAft>
                <a:spcPts val="0"/>
              </a:spcAft>
              <a:buClr>
                <a:srgbClr val="000000"/>
              </a:buClr>
              <a:buSzPts val="2220"/>
              <a:buFont typeface="Arial"/>
              <a:buNone/>
            </a:pPr>
            <a:endParaRPr sz="22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220"/>
              <a:buFont typeface="Arial"/>
              <a:buChar char="•"/>
            </a:pPr>
            <a:r>
              <a:rPr lang="en-US" sz="2220" b="0" i="0" u="none" strike="noStrike" cap="none">
                <a:solidFill>
                  <a:srgbClr val="000000"/>
                </a:solidFill>
                <a:latin typeface="Arial"/>
                <a:ea typeface="Arial"/>
                <a:cs typeface="Arial"/>
                <a:sym typeface="Arial"/>
              </a:rPr>
              <a:t>At this point, things get worse, because usually programmers are lazy people, so they don't write all the important things to describe changes in the commit message. In commit messages, you start to write sentences like "Some fixes to this and that", "Removed old stuff", "Tweaks" and so on, without anything that helps other programmers to understand what you have done:</a:t>
            </a:r>
            <a:endParaRPr/>
          </a:p>
          <a:p>
            <a:pPr marL="342900" marR="0" lvl="0" indent="-278320" algn="l" rtl="0">
              <a:lnSpc>
                <a:spcPct val="80000"/>
              </a:lnSpc>
              <a:spcBef>
                <a:spcPts val="0"/>
              </a:spcBef>
              <a:spcAft>
                <a:spcPts val="0"/>
              </a:spcAft>
              <a:buClr>
                <a:srgbClr val="000000"/>
              </a:buClr>
              <a:buSzPts val="1017"/>
              <a:buFont typeface="Arial"/>
              <a:buNone/>
            </a:pPr>
            <a:endParaRPr sz="1017"/>
          </a:p>
        </p:txBody>
      </p:sp>
      <p:sp>
        <p:nvSpPr>
          <p:cNvPr id="2876" name="Google Shape;2876;p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49609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p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the end, you realize </a:t>
            </a:r>
            <a:r>
              <a:rPr lang="en-US" b="1" i="0">
                <a:solidFill>
                  <a:schemeClr val="dk1"/>
                </a:solidFill>
                <a:latin typeface="Lato"/>
                <a:ea typeface="Lato"/>
                <a:cs typeface="Lato"/>
                <a:sym typeface="Lato"/>
              </a:rPr>
              <a:t>your repository is only a dump</a:t>
            </a:r>
            <a:r>
              <a:rPr lang="en-US" b="0" i="0">
                <a:solidFill>
                  <a:schemeClr val="dk1"/>
                </a:solidFill>
                <a:latin typeface="Lato"/>
                <a:ea typeface="Lato"/>
                <a:cs typeface="Lato"/>
                <a:sym typeface="Lato"/>
              </a:rPr>
              <a:t>, where you empty your index only now and then. I have seen some people committing only at the end of the day (and not every day), only to keep a backup of the data or because someone else needed the changes reflected on their computer.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Another side effect is that the resulting </a:t>
            </a:r>
            <a:r>
              <a:rPr lang="en-US" b="1" i="0">
                <a:solidFill>
                  <a:schemeClr val="dk1"/>
                </a:solidFill>
                <a:latin typeface="Lato"/>
                <a:ea typeface="Lato"/>
                <a:cs typeface="Lato"/>
                <a:sym typeface="Lato"/>
              </a:rPr>
              <a:t>repository history becomes useless</a:t>
            </a:r>
            <a:r>
              <a:rPr lang="en-US" b="0" i="0">
                <a:solidFill>
                  <a:schemeClr val="dk1"/>
                </a:solidFill>
                <a:latin typeface="Lato"/>
                <a:ea typeface="Lato"/>
                <a:cs typeface="Lato"/>
                <a:sym typeface="Lato"/>
              </a:rPr>
              <a:t> for anything other than retrieving the contents at a given point in time.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following tips can help you turn your VCS from a backup system into </a:t>
            </a:r>
            <a:r>
              <a:rPr lang="en-US" b="1" i="0">
                <a:solidFill>
                  <a:schemeClr val="dk1"/>
                </a:solidFill>
                <a:latin typeface="Lato"/>
                <a:ea typeface="Lato"/>
                <a:cs typeface="Lato"/>
                <a:sym typeface="Lato"/>
              </a:rPr>
              <a:t>a valuable tool for communication and documentation</a:t>
            </a:r>
            <a:r>
              <a:rPr lang="en-US" b="0" i="0">
                <a:solidFill>
                  <a:schemeClr val="dk1"/>
                </a:solidFill>
                <a:latin typeface="Lato"/>
                <a:ea typeface="Lato"/>
                <a:cs typeface="Lato"/>
                <a:sym typeface="Lato"/>
              </a:rPr>
              <a: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883" name="Google Shape;2883;p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6315174"/>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p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How can you now wrap up all that work in a meaningful commit? Maybe in the meantime you went home for lunch, talked to your boss about another project, and even you can't remember exactly all the little things you did.</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In this scenario, there is only one way to limit the damage: split files to commit in more than one commit. Sometimes this helps to reduce the pain, but it is only a palliative: too often you modify the same file for different reasons, so doing that is quite difficult, if not impossible.</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 only way to solve this problem completely is to only make one change per commit. It seems easy, I know, but is quite difficult to acquire this ability. There are no tools for it; no one but you can help, as it requires discipline, the most lacking virtue in creative people (like programmers).</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There are some tips to pursue this aim; let's have a look at them together.</a:t>
            </a:r>
            <a:endParaRPr/>
          </a:p>
          <a:p>
            <a:pPr marL="342900" marR="0" lvl="0" indent="-299275" algn="l" rtl="0">
              <a:lnSpc>
                <a:spcPct val="80000"/>
              </a:lnSpc>
              <a:spcBef>
                <a:spcPts val="0"/>
              </a:spcBef>
              <a:spcAft>
                <a:spcPts val="0"/>
              </a:spcAft>
              <a:buClr>
                <a:srgbClr val="000000"/>
              </a:buClr>
              <a:buSzPts val="687"/>
              <a:buFont typeface="Arial"/>
              <a:buNone/>
            </a:pPr>
            <a:endParaRPr sz="687"/>
          </a:p>
        </p:txBody>
      </p:sp>
      <p:sp>
        <p:nvSpPr>
          <p:cNvPr id="2890" name="Google Shape;2890;p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6220178"/>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p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Consider you have been assigned to add the Remember Me check in the login page of a web application, like the following one:</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897" name="Google Shape;2897;p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3550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Hmmm...</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Look at the file within it, and think: 63 + 7a09b86af61897fb72f26bfb874f2ae726db82 is actually the hash of our shoppingList.txt blob!</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Git is amazingly smart and simple: to be quicker while searching through the filesystem, Git creates a set of folders where the name is two characters long, and those two characters represent the first two characters of a hash code; inside those folders, Git writes all the objects using as a name the other 38 characters of the hash, regardless of the kind of Git object.</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the a31c31cb8d7cc16eeae1d2c15e61ed7382cebf40 tree is stored in the a3 folder, and the a57d783905e6a35032d9b0583f052fb42d5a1308 commit in the a5 one.</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Isn't that the most clever and simple thing you have ever seen?</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if you try to inspect those files with a common cat command, you will be deluded: those files are plain text files, but Git compresses them using the zlib library to reserve space on your disk. This is why we use the git cat-file -p command, which decompresses them on the fly for us.</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highlights once again the simplicity of Git: no metadata, no internal databases, or useless complexity, but simple files and folders are enough to make it possible to manage any repository.</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this point, we know how Git stores objects, and where they are archived; we also know that there is no database, no central repository or stuff like that, so how is Git able to reconstruct the history of our repository? How can it define which commit precedes or follows another one?</a:t>
            </a:r>
            <a:endParaRPr>
              <a:solidFill>
                <a:schemeClr val="dk1"/>
              </a:solidFill>
            </a:endParaRPr>
          </a:p>
          <a:p>
            <a:pPr marL="158750" lvl="0" indent="0" algn="l" rtl="0">
              <a:lnSpc>
                <a:spcPct val="90000"/>
              </a:lnSpc>
              <a:spcBef>
                <a:spcPts val="0"/>
              </a:spcBef>
              <a:spcAft>
                <a:spcPts val="0"/>
              </a:spcAft>
              <a:buSzPts val="1100"/>
              <a:buNone/>
            </a:pPr>
            <a:endParaRPr>
              <a:solidFill>
                <a:schemeClr val="dk1"/>
              </a:solidFill>
            </a:endParaRPr>
          </a:p>
        </p:txBody>
      </p:sp>
      <p:sp>
        <p:nvSpPr>
          <p:cNvPr id="698" name="Google Shape;69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997266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p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9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This feature is quite small, but implies changes at different levels. To accomplish this, you'll have to:</a:t>
            </a:r>
            <a:endParaRPr>
              <a:solidFill>
                <a:schemeClr val="dk1"/>
              </a:solidFill>
            </a:endParaRPr>
          </a:p>
          <a:p>
            <a:pPr marL="457200" lvl="0" indent="-298450" algn="l" rtl="0">
              <a:lnSpc>
                <a:spcPct val="90000"/>
              </a:lnSpc>
              <a:spcBef>
                <a:spcPts val="0"/>
              </a:spcBef>
              <a:spcAft>
                <a:spcPts val="0"/>
              </a:spcAft>
              <a:buClr>
                <a:schemeClr val="dk1"/>
              </a:buClr>
              <a:buSzPts val="1100"/>
              <a:buFont typeface="Arial"/>
              <a:buAutoNum type="arabicPeriod"/>
            </a:pPr>
            <a:r>
              <a:rPr lang="en-US" sz="1017" b="0" i="0">
                <a:solidFill>
                  <a:schemeClr val="dk1"/>
                </a:solidFill>
                <a:latin typeface="Lato"/>
                <a:ea typeface="Lato"/>
                <a:cs typeface="Lato"/>
                <a:sym typeface="Lato"/>
              </a:rPr>
              <a:t>Modify the UI to add the check control.</a:t>
            </a:r>
            <a:endParaRPr>
              <a:solidFill>
                <a:schemeClr val="dk1"/>
              </a:solidFill>
            </a:endParaRPr>
          </a:p>
          <a:p>
            <a:pPr marL="457200" lvl="0" indent="-298450" algn="l" rtl="0">
              <a:lnSpc>
                <a:spcPct val="90000"/>
              </a:lnSpc>
              <a:spcBef>
                <a:spcPts val="0"/>
              </a:spcBef>
              <a:spcAft>
                <a:spcPts val="0"/>
              </a:spcAft>
              <a:buClr>
                <a:schemeClr val="dk1"/>
              </a:buClr>
              <a:buSzPts val="1100"/>
              <a:buFont typeface="Arial"/>
              <a:buAutoNum type="arabicPeriod"/>
            </a:pPr>
            <a:r>
              <a:rPr lang="en-US" sz="1017" b="0" i="0">
                <a:solidFill>
                  <a:schemeClr val="dk1"/>
                </a:solidFill>
                <a:latin typeface="Lato"/>
                <a:ea typeface="Lato"/>
                <a:cs typeface="Lato"/>
                <a:sym typeface="Lato"/>
              </a:rPr>
              <a:t>Pass the </a:t>
            </a:r>
            <a:r>
              <a:rPr lang="en-US" sz="1017" b="1" i="0">
                <a:solidFill>
                  <a:schemeClr val="dk1"/>
                </a:solidFill>
                <a:latin typeface="Lato"/>
                <a:ea typeface="Lato"/>
                <a:cs typeface="Lato"/>
                <a:sym typeface="Lato"/>
              </a:rPr>
              <a:t>is checked</a:t>
            </a:r>
            <a:r>
              <a:rPr lang="en-US" sz="1017" b="0" i="0">
                <a:solidFill>
                  <a:schemeClr val="dk1"/>
                </a:solidFill>
                <a:latin typeface="Lato"/>
                <a:ea typeface="Lato"/>
                <a:cs typeface="Lato"/>
                <a:sym typeface="Lato"/>
              </a:rPr>
              <a:t> information through different layers.</a:t>
            </a:r>
            <a:endParaRPr>
              <a:solidFill>
                <a:schemeClr val="dk1"/>
              </a:solidFill>
            </a:endParaRPr>
          </a:p>
          <a:p>
            <a:pPr marL="457200" lvl="0" indent="-298450" algn="l" rtl="0">
              <a:lnSpc>
                <a:spcPct val="90000"/>
              </a:lnSpc>
              <a:spcBef>
                <a:spcPts val="0"/>
              </a:spcBef>
              <a:spcAft>
                <a:spcPts val="0"/>
              </a:spcAft>
              <a:buClr>
                <a:schemeClr val="dk1"/>
              </a:buClr>
              <a:buSzPts val="1100"/>
              <a:buFont typeface="Arial"/>
              <a:buAutoNum type="arabicPeriod"/>
            </a:pPr>
            <a:r>
              <a:rPr lang="en-US" sz="1017" b="0" i="0">
                <a:solidFill>
                  <a:schemeClr val="dk1"/>
                </a:solidFill>
                <a:latin typeface="Lato"/>
                <a:ea typeface="Lato"/>
                <a:cs typeface="Lato"/>
                <a:sym typeface="Lato"/>
              </a:rPr>
              <a:t>Store this information somewhere.</a:t>
            </a:r>
            <a:endParaRPr>
              <a:solidFill>
                <a:schemeClr val="dk1"/>
              </a:solidFill>
            </a:endParaRPr>
          </a:p>
          <a:p>
            <a:pPr marL="457200" lvl="0" indent="-298450" algn="l" rtl="0">
              <a:lnSpc>
                <a:spcPct val="90000"/>
              </a:lnSpc>
              <a:spcBef>
                <a:spcPts val="0"/>
              </a:spcBef>
              <a:spcAft>
                <a:spcPts val="0"/>
              </a:spcAft>
              <a:buClr>
                <a:schemeClr val="dk1"/>
              </a:buClr>
              <a:buSzPts val="1100"/>
              <a:buFont typeface="Arial"/>
              <a:buAutoNum type="arabicPeriod"/>
            </a:pPr>
            <a:r>
              <a:rPr lang="en-US" sz="1017" b="0" i="0">
                <a:solidFill>
                  <a:schemeClr val="dk1"/>
                </a:solidFill>
                <a:latin typeface="Lato"/>
                <a:ea typeface="Lato"/>
                <a:cs typeface="Lato"/>
                <a:sym typeface="Lato"/>
              </a:rPr>
              <a:t>Retrieve this information when needed.</a:t>
            </a:r>
            <a:endParaRPr>
              <a:solidFill>
                <a:schemeClr val="dk1"/>
              </a:solidFill>
            </a:endParaRPr>
          </a:p>
          <a:p>
            <a:pPr marL="457200" lvl="0" indent="-298450" algn="l" rtl="0">
              <a:lnSpc>
                <a:spcPct val="90000"/>
              </a:lnSpc>
              <a:spcBef>
                <a:spcPts val="0"/>
              </a:spcBef>
              <a:spcAft>
                <a:spcPts val="0"/>
              </a:spcAft>
              <a:buClr>
                <a:schemeClr val="dk1"/>
              </a:buClr>
              <a:buSzPts val="1100"/>
              <a:buFont typeface="Arial"/>
              <a:buAutoNum type="arabicPeriod"/>
            </a:pPr>
            <a:r>
              <a:rPr lang="en-US" sz="1017" b="0" i="0">
                <a:solidFill>
                  <a:schemeClr val="dk1"/>
                </a:solidFill>
                <a:latin typeface="Lato"/>
                <a:ea typeface="Lato"/>
                <a:cs typeface="Lato"/>
                <a:sym typeface="Lato"/>
              </a:rPr>
              <a:t>Invalidate (set it to false) following some kind of policy (after 15 days, after 10 logins, and so on).</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Do you think you can do all these things in a shot? Yes? You are wrong! Even if you estimate a couple of hours for an ordinary task, remember that Murphy's Law applies: you will receive four calls, your boss will look for you for three different meetings and your computer will go up in flames.</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This is one of the first things to learn: </a:t>
            </a:r>
            <a:r>
              <a:rPr lang="en-US" sz="1017" b="1" i="0">
                <a:solidFill>
                  <a:schemeClr val="dk1"/>
                </a:solidFill>
                <a:latin typeface="Lato"/>
                <a:ea typeface="Lato"/>
                <a:cs typeface="Lato"/>
                <a:sym typeface="Lato"/>
              </a:rPr>
              <a:t>break up every piece of work into small tasks</a:t>
            </a:r>
            <a:r>
              <a:rPr lang="en-US" sz="1017" b="0" i="0">
                <a:solidFill>
                  <a:schemeClr val="dk1"/>
                </a:solidFill>
                <a:latin typeface="Lato"/>
                <a:ea typeface="Lato"/>
                <a:cs typeface="Lato"/>
                <a:sym typeface="Lato"/>
              </a:rPr>
              <a:t>. No matter if you use time-boxing techniques like the </a:t>
            </a:r>
            <a:r>
              <a:rPr lang="en-US" sz="1017" b="1" i="0">
                <a:solidFill>
                  <a:schemeClr val="dk1"/>
                </a:solidFill>
                <a:latin typeface="Lato"/>
                <a:ea typeface="Lato"/>
                <a:cs typeface="Lato"/>
                <a:sym typeface="Lato"/>
              </a:rPr>
              <a:t>Pomodoro Technique</a:t>
            </a:r>
            <a:r>
              <a:rPr lang="en-US" sz="1017" b="0" i="0">
                <a:solidFill>
                  <a:schemeClr val="dk1"/>
                </a:solidFill>
                <a:latin typeface="Lato"/>
                <a:ea typeface="Lato"/>
                <a:cs typeface="Lato"/>
                <a:sym typeface="Lato"/>
              </a:rPr>
              <a:t> or not, small things are easier to handle. I'm not talking about splitting hairs, but try to organize your tasks into things you can do in a defined amount of time, hopefully a bunch of half-hours, not days.</a:t>
            </a:r>
            <a:endParaRPr>
              <a:solidFill>
                <a:schemeClr val="dk1"/>
              </a:solidFill>
            </a:endParaRPr>
          </a:p>
          <a:p>
            <a:pPr marL="457200" marR="457200" lvl="0" indent="-298450" algn="l" rtl="0">
              <a:lnSpc>
                <a:spcPct val="90000"/>
              </a:lnSpc>
              <a:spcBef>
                <a:spcPts val="0"/>
              </a:spcBef>
              <a:spcAft>
                <a:spcPts val="0"/>
              </a:spcAft>
              <a:buClr>
                <a:schemeClr val="dk1"/>
              </a:buClr>
              <a:buSzPts val="1100"/>
              <a:buChar char="●"/>
            </a:pPr>
            <a:r>
              <a:rPr lang="en-US" sz="1017" b="0" i="0">
                <a:solidFill>
                  <a:schemeClr val="dk1"/>
                </a:solidFill>
                <a:latin typeface="Montserrat"/>
                <a:ea typeface="Montserrat"/>
                <a:cs typeface="Montserrat"/>
                <a:sym typeface="Montserrat"/>
              </a:rPr>
              <a:t>Note</a:t>
            </a:r>
            <a:endParaRPr>
              <a:solidFill>
                <a:schemeClr val="dk1"/>
              </a:solidFill>
            </a:endParaRPr>
          </a:p>
          <a:p>
            <a:pPr marL="457200" marR="457200" lvl="0" indent="-298450" algn="l" rtl="0">
              <a:lnSpc>
                <a:spcPct val="9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For more information on the Pomodoro Technique you can visit </a:t>
            </a:r>
            <a:r>
              <a:rPr lang="en-US" sz="1017" b="0" i="0"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https://cirillocompany.de/pages/pomodoro-technique</a:t>
            </a:r>
            <a:r>
              <a:rPr lang="en-US" sz="1017" b="0" i="0">
                <a:solidFill>
                  <a:schemeClr val="dk1"/>
                </a:solidFill>
                <a:latin typeface="Lato"/>
                <a:ea typeface="Lato"/>
                <a:cs typeface="Lato"/>
                <a:sym typeface="Lato"/>
              </a:rPr>
              <a:t> or Wikipedia </a:t>
            </a:r>
            <a:r>
              <a:rPr lang="en-US" sz="1017" b="0" i="0"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https://en.wikipedia.org/wiki/Pomodoro_Technique</a:t>
            </a:r>
            <a:endParaRPr sz="1017" b="0" i="0">
              <a:solidFill>
                <a:schemeClr val="dk1"/>
              </a:solidFill>
              <a:latin typeface="Lato"/>
              <a:ea typeface="Lato"/>
              <a:cs typeface="Lato"/>
              <a:sym typeface="Lato"/>
            </a:endParaRPr>
          </a:p>
          <a:p>
            <a:pPr marL="457200" lvl="0" indent="-298450" algn="l" rtl="0">
              <a:lnSpc>
                <a:spcPct val="9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So, </a:t>
            </a:r>
            <a:r>
              <a:rPr lang="en-US" sz="1017" b="1" i="0">
                <a:solidFill>
                  <a:schemeClr val="dk1"/>
                </a:solidFill>
                <a:latin typeface="Lato"/>
                <a:ea typeface="Lato"/>
                <a:cs typeface="Lato"/>
                <a:sym typeface="Lato"/>
              </a:rPr>
              <a:t>take paper and a pen and write down all the tasks</a:t>
            </a:r>
            <a:r>
              <a:rPr lang="en-US" sz="1017" b="0" i="0">
                <a:solidFill>
                  <a:schemeClr val="dk1"/>
                </a:solidFill>
                <a:latin typeface="Lato"/>
                <a:ea typeface="Lato"/>
                <a:cs typeface="Lato"/>
                <a:sym typeface="Lato"/>
              </a:rPr>
              <a:t>, as we did before with the login page example. Do you think now you can do all those things in a small amount of time? Maybe yes, maybe not: some tasks are bigger than others. That's okay, this is not a scientific method, </a:t>
            </a:r>
            <a:r>
              <a:rPr lang="en-US" sz="1017" b="1" i="0">
                <a:solidFill>
                  <a:schemeClr val="dk1"/>
                </a:solidFill>
                <a:latin typeface="Lato"/>
                <a:ea typeface="Lato"/>
                <a:cs typeface="Lato"/>
                <a:sym typeface="Lato"/>
              </a:rPr>
              <a:t>it's a matter of experience</a:t>
            </a:r>
            <a:r>
              <a:rPr lang="en-US" sz="1017" b="0" i="0">
                <a:solidFill>
                  <a:schemeClr val="dk1"/>
                </a:solidFill>
                <a:latin typeface="Lato"/>
                <a:ea typeface="Lato"/>
                <a:cs typeface="Lato"/>
                <a:sym typeface="Lato"/>
              </a:rPr>
              <a:t>; can you split a task, creating two other meaningful tasks? Do it.</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US" sz="1017" b="0" i="0">
                <a:solidFill>
                  <a:schemeClr val="dk1"/>
                </a:solidFill>
                <a:latin typeface="Lato"/>
                <a:ea typeface="Lato"/>
                <a:cs typeface="Lato"/>
                <a:sym typeface="Lato"/>
              </a:rPr>
              <a:t>Can you? No problem, </a:t>
            </a:r>
            <a:r>
              <a:rPr lang="en-US" sz="1017" b="1" i="0">
                <a:solidFill>
                  <a:schemeClr val="dk1"/>
                </a:solidFill>
                <a:latin typeface="Lato"/>
                <a:ea typeface="Lato"/>
                <a:cs typeface="Lato"/>
                <a:sym typeface="Lato"/>
              </a:rPr>
              <a:t>don't try to split tasks if they lose meaning</a:t>
            </a:r>
            <a:r>
              <a:rPr lang="en-US" sz="1017" b="0" i="0">
                <a:solidFill>
                  <a:schemeClr val="dk1"/>
                </a:solidFill>
                <a:latin typeface="Lato"/>
                <a:ea typeface="Lato"/>
                <a:cs typeface="Lato"/>
                <a:sym typeface="Lato"/>
              </a:rPr>
              <a:t>.</a:t>
            </a:r>
            <a:endParaRPr>
              <a:solidFill>
                <a:schemeClr val="dk1"/>
              </a:solidFill>
            </a:endParaRPr>
          </a:p>
          <a:p>
            <a:pPr marL="342900" marR="0" lvl="0" indent="-278320" algn="l" rtl="0">
              <a:lnSpc>
                <a:spcPct val="90000"/>
              </a:lnSpc>
              <a:spcBef>
                <a:spcPts val="0"/>
              </a:spcBef>
              <a:spcAft>
                <a:spcPts val="0"/>
              </a:spcAft>
              <a:buClr>
                <a:srgbClr val="000000"/>
              </a:buClr>
              <a:buSzPts val="1017"/>
              <a:buFont typeface="Arial"/>
              <a:buNone/>
            </a:pPr>
            <a:endParaRPr sz="1017">
              <a:solidFill>
                <a:schemeClr val="dk1"/>
              </a:solidFill>
            </a:endParaRPr>
          </a:p>
        </p:txBody>
      </p:sp>
      <p:sp>
        <p:nvSpPr>
          <p:cNvPr id="2904" name="Google Shape;2904;p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1967735"/>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p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Writing commit messages before starting to code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 you have a list of tasks to do; pick the first and... Start to code? No! Take another piece of paper and </a:t>
            </a:r>
            <a:r>
              <a:rPr lang="en-US" b="1" i="0">
                <a:solidFill>
                  <a:schemeClr val="dk1"/>
                </a:solidFill>
                <a:latin typeface="Lato"/>
                <a:ea typeface="Lato"/>
                <a:cs typeface="Lato"/>
                <a:sym typeface="Lato"/>
              </a:rPr>
              <a:t>describe every task's step with a sentence</a:t>
            </a:r>
            <a:r>
              <a:rPr lang="en-US" b="0" i="0">
                <a:solidFill>
                  <a:schemeClr val="dk1"/>
                </a:solidFill>
                <a:latin typeface="Lato"/>
                <a:ea typeface="Lato"/>
                <a:cs typeface="Lato"/>
                <a:sym typeface="Lato"/>
              </a:rPr>
              <a:t>; magically you will realize that every sentence can be the message of a single commit, where you describe features you deleted, added, or changed in your software.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kind of prior preparation helps you in </a:t>
            </a:r>
            <a:r>
              <a:rPr lang="en-US" b="1" i="0">
                <a:solidFill>
                  <a:schemeClr val="dk1"/>
                </a:solidFill>
                <a:latin typeface="Lato"/>
                <a:ea typeface="Lato"/>
                <a:cs typeface="Lato"/>
                <a:sym typeface="Lato"/>
              </a:rPr>
              <a:t>defining modifications to implement</a:t>
            </a:r>
            <a:r>
              <a:rPr lang="en-US" b="0" i="0">
                <a:solidFill>
                  <a:schemeClr val="dk1"/>
                </a:solidFill>
                <a:latin typeface="Lato"/>
                <a:ea typeface="Lato"/>
                <a:cs typeface="Lato"/>
                <a:sym typeface="Lato"/>
              </a:rPr>
              <a:t> (letting </a:t>
            </a:r>
            <a:r>
              <a:rPr lang="en-US" b="1" i="0">
                <a:solidFill>
                  <a:schemeClr val="dk1"/>
                </a:solidFill>
                <a:latin typeface="Lato"/>
                <a:ea typeface="Lato"/>
                <a:cs typeface="Lato"/>
                <a:sym typeface="Lato"/>
              </a:rPr>
              <a:t>better software design</a:t>
            </a:r>
            <a:r>
              <a:rPr lang="en-US" b="0" i="0">
                <a:solidFill>
                  <a:schemeClr val="dk1"/>
                </a:solidFill>
                <a:latin typeface="Lato"/>
                <a:ea typeface="Lato"/>
                <a:cs typeface="Lato"/>
                <a:sym typeface="Lato"/>
              </a:rPr>
              <a:t> emerge), </a:t>
            </a:r>
            <a:r>
              <a:rPr lang="en-US" b="1" i="0">
                <a:solidFill>
                  <a:schemeClr val="dk1"/>
                </a:solidFill>
                <a:latin typeface="Lato"/>
                <a:ea typeface="Lato"/>
                <a:cs typeface="Lato"/>
                <a:sym typeface="Lato"/>
              </a:rPr>
              <a:t>focusing on what matters,</a:t>
            </a:r>
            <a:r>
              <a:rPr lang="en-US" b="0" i="0">
                <a:solidFill>
                  <a:schemeClr val="dk1"/>
                </a:solidFill>
                <a:latin typeface="Lato"/>
                <a:ea typeface="Lato"/>
                <a:cs typeface="Lato"/>
                <a:sym typeface="Lato"/>
              </a:rPr>
              <a:t> and </a:t>
            </a:r>
            <a:r>
              <a:rPr lang="en-US" b="1" i="0">
                <a:solidFill>
                  <a:schemeClr val="dk1"/>
                </a:solidFill>
                <a:latin typeface="Lato"/>
                <a:ea typeface="Lato"/>
                <a:cs typeface="Lato"/>
                <a:sym typeface="Lato"/>
              </a:rPr>
              <a:t>lowering the stress</a:t>
            </a:r>
            <a:r>
              <a:rPr lang="en-US" b="0" i="0">
                <a:solidFill>
                  <a:schemeClr val="dk1"/>
                </a:solidFill>
                <a:latin typeface="Lato"/>
                <a:ea typeface="Lato"/>
                <a:cs typeface="Lato"/>
                <a:sym typeface="Lato"/>
              </a:rPr>
              <a:t> to think about the versioning part of the work during the coding session. While you are facing a programming problem, your brain floods with little implementation details related to the code you are working on, so the fewer distractions, the better.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is one of the best versioning related hints I ever received: if you have just quarter of an hour of spare time, I recommend reading the </a:t>
            </a:r>
            <a:r>
              <a:rPr lang="en-US" b="1" i="0">
                <a:solidFill>
                  <a:schemeClr val="dk1"/>
                </a:solidFill>
                <a:latin typeface="Lato"/>
                <a:ea typeface="Lato"/>
                <a:cs typeface="Lato"/>
                <a:sym typeface="Lato"/>
              </a:rPr>
              <a:t>Preemptive commit comments</a:t>
            </a:r>
            <a:r>
              <a:rPr lang="en-US" b="0" i="0">
                <a:solidFill>
                  <a:schemeClr val="dk1"/>
                </a:solidFill>
                <a:latin typeface="Lato"/>
                <a:ea typeface="Lato"/>
                <a:cs typeface="Lato"/>
                <a:sym typeface="Lato"/>
              </a:rPr>
              <a:t> blog post at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https://arialdomartini.wordpress.com/2012/09/03/pre-emptive-commit-comments/</a:t>
            </a:r>
            <a:r>
              <a:rPr lang="en-US" b="0" i="0">
                <a:solidFill>
                  <a:schemeClr val="dk1"/>
                </a:solidFill>
                <a:latin typeface="Lato"/>
                <a:ea typeface="Lato"/>
                <a:cs typeface="Lato"/>
                <a:sym typeface="Lato"/>
              </a:rPr>
              <a:t> by </a:t>
            </a:r>
            <a:r>
              <a:rPr lang="en-US" b="1" i="0">
                <a:solidFill>
                  <a:schemeClr val="dk1"/>
                </a:solidFill>
                <a:latin typeface="Lato"/>
                <a:ea typeface="Lato"/>
                <a:cs typeface="Lato"/>
                <a:sym typeface="Lato"/>
              </a:rPr>
              <a:t>Arialdo Martini</a:t>
            </a:r>
            <a:r>
              <a:rPr lang="en-US" b="0" i="0">
                <a:solidFill>
                  <a:schemeClr val="dk1"/>
                </a:solidFill>
                <a:latin typeface="Lato"/>
                <a:ea typeface="Lato"/>
                <a:cs typeface="Lato"/>
                <a:sym typeface="Lato"/>
              </a:rPr>
              <a:t>, which is where I learnt this trick.</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911" name="Google Shape;2911;p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3502560"/>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p:cNvGrpSpPr/>
        <p:nvPr/>
      </p:nvGrpSpPr>
      <p:grpSpPr>
        <a:xfrm>
          <a:off x="0" y="0"/>
          <a:ext cx="0" cy="0"/>
          <a:chOff x="0" y="0"/>
          <a:chExt cx="0" cy="0"/>
        </a:xfrm>
      </p:grpSpPr>
      <p:sp>
        <p:nvSpPr>
          <p:cNvPr id="2918" name="Google Shape;2918;p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You can be the best developer in the world, but if the person at the other end can't get a sense of your commits, your work will probably be refused.</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To avoid these unpleasant situations, you have to follow a simple rule: don't do partial commits. If time's up, if you have to go to that damn meeting (programmers hate meetings) or whatever, remember that you can save your work at any moment without committing, using the git stash command. If you want to close the commit, because you want to push it to the remote branch for backup purposes, remember that Git is not a backup tool: backup your stash on another disk, put it in the cloud, or simply end your work before leaving, but don't do commits like they are episodes of a TV series.</a:t>
            </a:r>
            <a:endParaRPr/>
          </a:p>
          <a:p>
            <a:pPr marL="342900" marR="0" lvl="0" indent="-247650" algn="l" rtl="0">
              <a:lnSpc>
                <a:spcPct val="8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One more time, Git is a software tool like any other, and even it can fail: don't think that by using Git or other versioning systems you don't need backup strategies - backup local and remote repositories just the same as you backup all the other important things.</a:t>
            </a:r>
            <a:endParaRPr/>
          </a:p>
          <a:p>
            <a:pPr marL="342900" marR="0" lvl="0" indent="-299275" algn="l" rtl="0">
              <a:lnSpc>
                <a:spcPct val="80000"/>
              </a:lnSpc>
              <a:spcBef>
                <a:spcPts val="0"/>
              </a:spcBef>
              <a:spcAft>
                <a:spcPts val="0"/>
              </a:spcAft>
              <a:buClr>
                <a:srgbClr val="000000"/>
              </a:buClr>
              <a:buSzPts val="687"/>
              <a:buFont typeface="Arial"/>
              <a:buNone/>
            </a:pPr>
            <a:endParaRPr sz="687"/>
          </a:p>
        </p:txBody>
      </p:sp>
      <p:sp>
        <p:nvSpPr>
          <p:cNvPr id="2919" name="Google Shape;2919;p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6167066"/>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p:cNvGrpSpPr/>
        <p:nvPr/>
      </p:nvGrpSpPr>
      <p:grpSpPr>
        <a:xfrm>
          <a:off x="0" y="0"/>
          <a:ext cx="0" cy="0"/>
          <a:chOff x="0" y="0"/>
          <a:chExt cx="0" cy="0"/>
        </a:xfrm>
      </p:grpSpPr>
      <p:sp>
        <p:nvSpPr>
          <p:cNvPr id="2925" name="Google Shape;2925;p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This kind of commit message does not describe what modifications the feature brings to you, but what you did (and not everything you did). Try to answer sincerely: reading a repository history, do you want to read what every developer did? Or maybe it's better to read the feature implemented in every single commit?</a:t>
            </a:r>
            <a:endParaRPr/>
          </a:p>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Try to make the effort, and start writing sentences where the change itself is the subject, not what you did to implement it. Use the imperative present tense (for example, fix, add, or implement), describing the change in a small subject sentence, and then add some details (when needed) in other lines of text; "Implement the password retrieval mechanism" is a good commit message subject; if you find it useful then you can add some other information to get a well-formed message, like this:</a:t>
            </a:r>
            <a:endParaRPr/>
          </a:p>
          <a:p>
            <a:pPr marL="342900" marR="0" lvl="0" indent="-294005" algn="l" rtl="0">
              <a:lnSpc>
                <a:spcPct val="80000"/>
              </a:lnSpc>
              <a:spcBef>
                <a:spcPts val="0"/>
              </a:spcBef>
              <a:spcAft>
                <a:spcPts val="0"/>
              </a:spcAft>
              <a:buClr>
                <a:srgbClr val="000000"/>
              </a:buClr>
              <a:buSzPts val="770"/>
              <a:buFont typeface="Arial"/>
              <a:buNone/>
            </a:pPr>
            <a:endParaRPr sz="770"/>
          </a:p>
        </p:txBody>
      </p:sp>
      <p:sp>
        <p:nvSpPr>
          <p:cNvPr id="2926" name="Google Shape;2926;p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34022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p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Have you ever written a </a:t>
            </a:r>
            <a:r>
              <a:rPr lang="en-US" b="1" i="0">
                <a:solidFill>
                  <a:schemeClr val="dk1"/>
                </a:solidFill>
                <a:latin typeface="Lato"/>
                <a:ea typeface="Lato"/>
                <a:cs typeface="Lato"/>
                <a:sym typeface="Lato"/>
              </a:rPr>
              <a:t>changelog</a:t>
            </a:r>
            <a:r>
              <a:rPr lang="en-US" b="0" i="0">
                <a:solidFill>
                  <a:schemeClr val="dk1"/>
                </a:solidFill>
                <a:latin typeface="Lato"/>
                <a:ea typeface="Lato"/>
                <a:cs typeface="Lato"/>
                <a:sym typeface="Lato"/>
              </a:rPr>
              <a:t> for software by hand? I did, and it's one of the most boring things to do. If you don't like writing changelogs, like me, think of the repository history as your changelog: if you take the right care of your commit messages, you will get a beautiful changelog for free!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the next paragraph, I will cover some other useful hints about good commit messages.</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933" name="Google Shape;2933;p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215039"/>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p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92500" lnSpcReduction="10000"/>
          </a:bodyPr>
          <a:lstStyle/>
          <a:p>
            <a:pPr marL="342900" marR="0" lvl="0" indent="-342900" algn="l" rtl="0">
              <a:lnSpc>
                <a:spcPct val="70000"/>
              </a:lnSpc>
              <a:spcBef>
                <a:spcPts val="0"/>
              </a:spcBef>
              <a:spcAft>
                <a:spcPts val="0"/>
              </a:spcAft>
              <a:buClr>
                <a:srgbClr val="000000"/>
              </a:buClr>
              <a:buSzPts val="2040"/>
              <a:buFont typeface="Arial"/>
              <a:buChar char="•"/>
            </a:pPr>
            <a:r>
              <a:rPr lang="en-US" sz="2000" b="0" i="0" u="none" strike="noStrike" cap="none">
                <a:solidFill>
                  <a:srgbClr val="000000"/>
                </a:solidFill>
                <a:latin typeface="Arial"/>
                <a:ea typeface="Arial"/>
                <a:cs typeface="Arial"/>
                <a:sym typeface="Arial"/>
              </a:rPr>
              <a:t>This is a common reaction even when you begin to use a new tool like Git, where gaining confidence can be difficult; because of the fear of making a mistake, you don't commit until you are obligated. </a:t>
            </a:r>
            <a:endParaRPr sz="2400"/>
          </a:p>
          <a:p>
            <a:pPr marL="0" marR="0" lvl="0" indent="0" algn="l" rtl="0">
              <a:lnSpc>
                <a:spcPct val="70000"/>
              </a:lnSpc>
              <a:spcBef>
                <a:spcPts val="0"/>
              </a:spcBef>
              <a:spcAft>
                <a:spcPts val="0"/>
              </a:spcAft>
              <a:buClr>
                <a:srgbClr val="000000"/>
              </a:buClr>
              <a:buSzPts val="2040"/>
              <a:buFont typeface="Arial"/>
              <a:buNone/>
            </a:pPr>
            <a:endParaRPr sz="2040" b="0" i="0" u="none" strike="noStrike" cap="none">
              <a:solidFill>
                <a:srgbClr val="000000"/>
              </a:solidFill>
              <a:latin typeface="Arial"/>
              <a:ea typeface="Arial"/>
              <a:cs typeface="Arial"/>
              <a:sym typeface="Arial"/>
            </a:endParaRPr>
          </a:p>
          <a:p>
            <a:pPr marL="342900" marR="0" lvl="0" indent="-342900" algn="l" rtl="0">
              <a:lnSpc>
                <a:spcPct val="70000"/>
              </a:lnSpc>
              <a:spcBef>
                <a:spcPts val="0"/>
              </a:spcBef>
              <a:spcAft>
                <a:spcPts val="0"/>
              </a:spcAft>
              <a:buClr>
                <a:srgbClr val="000000"/>
              </a:buClr>
              <a:buSzPts val="2040"/>
              <a:buFont typeface="Arial"/>
              <a:buChar char="•"/>
            </a:pPr>
            <a:r>
              <a:rPr lang="en-US" sz="2040" b="0" i="0" u="none" strike="noStrike" cap="none">
                <a:solidFill>
                  <a:srgbClr val="000000"/>
                </a:solidFill>
                <a:latin typeface="Arial"/>
                <a:ea typeface="Arial"/>
                <a:cs typeface="Arial"/>
                <a:sym typeface="Arial"/>
              </a:rPr>
              <a:t>This is the real mistake: being scared. In Git, you don't have to be scared; maybe the solution is not obvious, and maybe you have to dig on the internet to find the right way, but you can get away with small or no consequences, ever (well, unless you are a hard user of the --hard option).</a:t>
            </a:r>
            <a:endParaRPr/>
          </a:p>
          <a:p>
            <a:pPr marL="342900" marR="0" lvl="0" indent="-213359" algn="l" rtl="0">
              <a:lnSpc>
                <a:spcPct val="70000"/>
              </a:lnSpc>
              <a:spcBef>
                <a:spcPts val="0"/>
              </a:spcBef>
              <a:spcAft>
                <a:spcPts val="0"/>
              </a:spcAft>
              <a:buClr>
                <a:srgbClr val="000000"/>
              </a:buClr>
              <a:buSzPts val="2040"/>
              <a:buFont typeface="Arial"/>
              <a:buNone/>
            </a:pPr>
            <a:endParaRPr sz="2040" b="0" i="0" u="none" strike="noStrike" cap="none">
              <a:solidFill>
                <a:srgbClr val="000000"/>
              </a:solidFill>
              <a:latin typeface="Arial"/>
              <a:ea typeface="Arial"/>
              <a:cs typeface="Arial"/>
              <a:sym typeface="Arial"/>
            </a:endParaRPr>
          </a:p>
          <a:p>
            <a:pPr marL="342900" marR="0" lvl="0" indent="-342900" algn="l" rtl="0">
              <a:lnSpc>
                <a:spcPct val="70000"/>
              </a:lnSpc>
              <a:spcBef>
                <a:spcPts val="0"/>
              </a:spcBef>
              <a:spcAft>
                <a:spcPts val="0"/>
              </a:spcAft>
              <a:buClr>
                <a:srgbClr val="000000"/>
              </a:buClr>
              <a:buSzPts val="2040"/>
              <a:buFont typeface="Arial"/>
              <a:buChar char="•"/>
            </a:pPr>
            <a:r>
              <a:rPr lang="en-US" sz="2040" b="0" i="0" u="none" strike="noStrike" cap="none">
                <a:solidFill>
                  <a:srgbClr val="000000"/>
                </a:solidFill>
                <a:latin typeface="Arial"/>
                <a:ea typeface="Arial"/>
                <a:cs typeface="Arial"/>
                <a:sym typeface="Arial"/>
              </a:rPr>
              <a:t>On the contrary, you have to make the effort to commit often, as soon as possible. The more frequently you commit, the smaller your commits; the smaller your commits, the easier it is to read and understand the changelog, and the easier it is to cherry-pick commits, and do code reviews</a:t>
            </a:r>
            <a:endParaRPr/>
          </a:p>
          <a:p>
            <a:pPr marL="342900" marR="0" lvl="0" indent="-283527" algn="l" rtl="0">
              <a:lnSpc>
                <a:spcPct val="70000"/>
              </a:lnSpc>
              <a:spcBef>
                <a:spcPts val="0"/>
              </a:spcBef>
              <a:spcAft>
                <a:spcPts val="0"/>
              </a:spcAft>
              <a:buClr>
                <a:srgbClr val="000000"/>
              </a:buClr>
              <a:buSzPts val="935"/>
              <a:buFont typeface="Arial"/>
              <a:buNone/>
            </a:pPr>
            <a:endParaRPr sz="935"/>
          </a:p>
        </p:txBody>
      </p:sp>
      <p:sp>
        <p:nvSpPr>
          <p:cNvPr id="2940" name="Google Shape;2940;p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6563348"/>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p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Try to do the same in your IDE or directly in the Bash shell, it helps a lot.</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Montserrat"/>
                <a:ea typeface="Montserrat"/>
                <a:cs typeface="Montserrat"/>
                <a:sym typeface="Montserrat"/>
              </a:rPr>
              <a:t>Isolating meaningless commits</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The golden rule is to avoid them, but sometimes you need to commit </a:t>
            </a:r>
            <a:r>
              <a:rPr lang="en-US" sz="864" b="1" i="0">
                <a:solidFill>
                  <a:schemeClr val="dk1"/>
                </a:solidFill>
                <a:latin typeface="Lato"/>
                <a:ea typeface="Lato"/>
                <a:cs typeface="Lato"/>
                <a:sym typeface="Lato"/>
              </a:rPr>
              <a:t>something that is not a real implementation</a:t>
            </a:r>
            <a:r>
              <a:rPr lang="en-US" sz="864" b="0" i="0">
                <a:solidFill>
                  <a:schemeClr val="dk1"/>
                </a:solidFill>
                <a:latin typeface="Lato"/>
                <a:ea typeface="Lato"/>
                <a:cs typeface="Lato"/>
                <a:sym typeface="Lato"/>
              </a:rPr>
              <a:t>, but only a clean-up, like old comments deletion, formatting rearrangement, and so on.</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In these cases, it is better to isolate these kind of code changes in separated commits. By doing this you prevent another team member from running towards you with a knife in his hand, frothing at the mouth. Don't commit meaningless changes, mixing them up with real ones, otherwise other developers (and you, after a couple of weeks) will not understand them while diffing.</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Montserrat"/>
                <a:ea typeface="Montserrat"/>
                <a:cs typeface="Montserrat"/>
                <a:sym typeface="Montserrat"/>
              </a:rPr>
              <a:t>The perfect commit message</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Let me be honest: the perfect message does not exist. If you work alone, you probably find the best way for you, but when in a team there are different minds and different sensibilities, so what is good for me might not be as good for somebody else.</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In this case you have to sit down around a table and make a retrospective, trying to end up with a shared standard; it may not be the one you prefer, but at least it's a way to find a common path.</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Rules for a good commit message really depend on the way you and your team work day by day, but some common hints can be applied by everyone; here they are.</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Montserrat"/>
                <a:ea typeface="Montserrat"/>
                <a:cs typeface="Montserrat"/>
                <a:sym typeface="Montserrat"/>
              </a:rPr>
              <a:t>Writing a meaningful subject</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The subject of a commit is the most important part: its role is to make clear what the commit contains. Avoid technical details of other things - a common developer can understand opening the code, and focus on the big picture: remember that every commit is a sentence on the repository history. So, wear the hat of the changelog reader and try to write the most convenient sentence for him, not for you: use present tense, and write a 50 chars max sentence.</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A good subject is one like this: "</a:t>
            </a:r>
            <a:r>
              <a:rPr lang="en-US" sz="864" b="1" i="0">
                <a:solidFill>
                  <a:schemeClr val="dk1"/>
                </a:solidFill>
                <a:latin typeface="Lato"/>
                <a:ea typeface="Lato"/>
                <a:cs typeface="Lato"/>
                <a:sym typeface="Lato"/>
              </a:rPr>
              <a:t>Add the newsletter signup in homepage</a:t>
            </a:r>
            <a:r>
              <a:rPr lang="en-US" sz="864" b="0" i="0">
                <a:solidFill>
                  <a:schemeClr val="dk1"/>
                </a:solidFill>
                <a:latin typeface="Lato"/>
                <a:ea typeface="Lato"/>
                <a:cs typeface="Lato"/>
                <a:sym typeface="Lato"/>
              </a:rPr>
              <a:t>".</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As you can see, I used the </a:t>
            </a:r>
            <a:r>
              <a:rPr lang="en-US" sz="864" b="1" i="0">
                <a:solidFill>
                  <a:schemeClr val="dk1"/>
                </a:solidFill>
                <a:latin typeface="Lato"/>
                <a:ea typeface="Lato"/>
                <a:cs typeface="Lato"/>
                <a:sym typeface="Lato"/>
              </a:rPr>
              <a:t>imperative past tense</a:t>
            </a:r>
            <a:r>
              <a:rPr lang="en-US" sz="864" b="0" i="0">
                <a:solidFill>
                  <a:schemeClr val="dk1"/>
                </a:solidFill>
                <a:latin typeface="Lato"/>
                <a:ea typeface="Lato"/>
                <a:cs typeface="Lato"/>
                <a:sym typeface="Lato"/>
              </a:rPr>
              <a:t> and, more importantly, </a:t>
            </a:r>
            <a:r>
              <a:rPr lang="en-US" sz="864" b="1" i="0">
                <a:solidFill>
                  <a:schemeClr val="dk1"/>
                </a:solidFill>
                <a:latin typeface="Lato"/>
                <a:ea typeface="Lato"/>
                <a:cs typeface="Lato"/>
                <a:sym typeface="Lato"/>
              </a:rPr>
              <a:t>I didn't say what I had done, but what the feature does</a:t>
            </a:r>
            <a:r>
              <a:rPr lang="en-US" sz="864" b="0" i="0">
                <a:solidFill>
                  <a:schemeClr val="dk1"/>
                </a:solidFill>
                <a:latin typeface="Lato"/>
                <a:ea typeface="Lato"/>
                <a:cs typeface="Lato"/>
                <a:sym typeface="Lato"/>
              </a:rPr>
              <a:t>: it adds a newsletter signup box to my website.</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The 50-char rule is due to the way you use Git from the shell or GUI tools; if you start to write long sentences, reviewing logs and so on can become a nightmare. So, don't try to be the </a:t>
            </a:r>
            <a:r>
              <a:rPr lang="en-US" sz="864" b="1" i="0">
                <a:solidFill>
                  <a:schemeClr val="dk1"/>
                </a:solidFill>
                <a:latin typeface="Lato"/>
                <a:ea typeface="Lato"/>
                <a:cs typeface="Lato"/>
                <a:sym typeface="Lato"/>
              </a:rPr>
              <a:t>Stephen King</a:t>
            </a:r>
            <a:r>
              <a:rPr lang="en-US" sz="864" b="0" i="0">
                <a:solidFill>
                  <a:schemeClr val="dk1"/>
                </a:solidFill>
                <a:latin typeface="Lato"/>
                <a:ea typeface="Lato"/>
                <a:cs typeface="Lato"/>
                <a:sym typeface="Lato"/>
              </a:rPr>
              <a:t> of commit messages: avoid adjectives and get straight to the point, you can then go more in-depth in the additional details lines.</a:t>
            </a:r>
            <a:endParaRPr sz="1017">
              <a:solidFill>
                <a:schemeClr val="dk1"/>
              </a:solidFill>
            </a:endParaRPr>
          </a:p>
          <a:p>
            <a:pPr marL="457200" lvl="0" indent="-298450" algn="l" rtl="0">
              <a:lnSpc>
                <a:spcPct val="80000"/>
              </a:lnSpc>
              <a:spcBef>
                <a:spcPts val="0"/>
              </a:spcBef>
              <a:spcAft>
                <a:spcPts val="0"/>
              </a:spcAft>
              <a:buClr>
                <a:schemeClr val="dk1"/>
              </a:buClr>
              <a:buSzPts val="1100"/>
              <a:buChar char="●"/>
            </a:pPr>
            <a:r>
              <a:rPr lang="en-US" sz="864" b="0" i="0">
                <a:solidFill>
                  <a:schemeClr val="dk1"/>
                </a:solidFill>
                <a:latin typeface="Lato"/>
                <a:ea typeface="Lato"/>
                <a:cs typeface="Lato"/>
                <a:sym typeface="Lato"/>
              </a:rPr>
              <a:t>One more thing: start with capital letters, and do not end sentences with periods - they are useless, and even dangerous.</a:t>
            </a:r>
            <a:endParaRPr sz="1017">
              <a:solidFill>
                <a:schemeClr val="dk1"/>
              </a:solidFill>
            </a:endParaRPr>
          </a:p>
          <a:p>
            <a:pPr marL="342900" marR="0" lvl="0" indent="-283527" algn="l" rtl="0">
              <a:lnSpc>
                <a:spcPct val="80000"/>
              </a:lnSpc>
              <a:spcBef>
                <a:spcPts val="0"/>
              </a:spcBef>
              <a:spcAft>
                <a:spcPts val="0"/>
              </a:spcAft>
              <a:buClr>
                <a:srgbClr val="000000"/>
              </a:buClr>
              <a:buSzPts val="935"/>
              <a:buFont typeface="Arial"/>
              <a:buNone/>
            </a:pPr>
            <a:endParaRPr sz="864">
              <a:solidFill>
                <a:schemeClr val="dk1"/>
              </a:solidFill>
            </a:endParaRPr>
          </a:p>
        </p:txBody>
      </p:sp>
      <p:sp>
        <p:nvSpPr>
          <p:cNvPr id="2947" name="Google Shape;2947;p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2207688"/>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p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In these lines go a little bit in depth, but not too much; try to describe the original problem (if you fixed it) or the original need, why this functionality has been implemented (what problem has been solved) and any possible limitations or known issues.</a:t>
            </a:r>
            <a:endParaRPr>
              <a:solidFill>
                <a:schemeClr val="dk1"/>
              </a:solidFill>
            </a:endParaRPr>
          </a:p>
        </p:txBody>
      </p:sp>
      <p:sp>
        <p:nvSpPr>
          <p:cNvPr id="2955" name="Google Shape;2955;p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3587883"/>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p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Special messages for releases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Another useful thing is to write </a:t>
            </a:r>
            <a:r>
              <a:rPr lang="en-US" b="1" i="0">
                <a:solidFill>
                  <a:schemeClr val="dk1"/>
                </a:solidFill>
                <a:latin typeface="Lato"/>
                <a:ea typeface="Lato"/>
                <a:cs typeface="Lato"/>
                <a:sym typeface="Lato"/>
              </a:rPr>
              <a:t>special format</a:t>
            </a:r>
            <a:r>
              <a:rPr lang="en-US" b="0" i="0">
                <a:solidFill>
                  <a:schemeClr val="dk1"/>
                </a:solidFill>
                <a:latin typeface="Lato"/>
                <a:ea typeface="Lato"/>
                <a:cs typeface="Lato"/>
                <a:sym typeface="Lato"/>
              </a:rPr>
              <a:t> commit messages for releases, so it will be easier to find them. I usually decorate subjects with some special characters, but nothing more; for highlighting a particular commit, like a release one, there is the git tag command, remember?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Conclusions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the end, my suggestion is to try to compose your personal commit message standard, following previous hints and looking at message strategies adopted by great projects and teams around the web, but especially by doing it. Your standard will change for sure, as you evolve as a software developer and Git user, so start as soon as possible and let the time help you find the perfect way to write a commit message.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At least, don't imitate this link: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http://www.commitlogsfromlastnight.com</a:t>
            </a:r>
            <a:r>
              <a:rPr lang="en-US" b="0" i="0">
                <a:solidFill>
                  <a:schemeClr val="dk1"/>
                </a:solidFill>
                <a:latin typeface="Lato"/>
                <a:ea typeface="Lato"/>
                <a:cs typeface="Lato"/>
                <a:sym typeface="Lato"/>
              </a:rPr>
              <a:t>.</a:t>
            </a:r>
            <a:endParaRPr>
              <a:solidFill>
                <a:schemeClr val="dk1"/>
              </a:solidFill>
            </a:endParaRPr>
          </a:p>
          <a:p>
            <a:pPr marL="342900" marR="0" lvl="0" indent="-27305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2962" name="Google Shape;2962;p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1593284"/>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p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097" name="Google Shape;3097;p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920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706" name="Google Shape;706;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592703"/>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p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104" name="Google Shape;3104;p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3526007"/>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p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First, we'll try to undo the latest commit in the repository as though it never happened:</a:t>
            </a:r>
            <a:endParaRPr/>
          </a:p>
          <a:p>
            <a:pPr marL="342900" marR="0" lvl="0" indent="-27305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111" name="Google Shape;3111;p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6306114"/>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p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118" name="Google Shape;3118;p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739590"/>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p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125" name="Google Shape;3125;p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263188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0"/>
        <p:cNvGrpSpPr/>
        <p:nvPr/>
      </p:nvGrpSpPr>
      <p:grpSpPr>
        <a:xfrm>
          <a:off x="0" y="0"/>
          <a:ext cx="0" cy="0"/>
          <a:chOff x="0" y="0"/>
          <a:chExt cx="0" cy="0"/>
        </a:xfrm>
      </p:grpSpPr>
      <p:sp>
        <p:nvSpPr>
          <p:cNvPr id="3131" name="Google Shape;3131;p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132" name="Google Shape;3132;p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382463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p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Effectively, we are just changing the pointer of the master branch to point to the previous commit HEAD, which means the first parent of HEAD. Now the branch will point to 9c7532f, instead of the commit we removed, 35b29ae. This is shown in the following figure:</a:t>
            </a:r>
            <a:endParaRPr/>
          </a:p>
          <a:p>
            <a:pPr marL="457200" lvl="0" indent="-22860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 figure also shows that the original 3061dc6 commit is still present in the repository, but new commits on the master branch will start from 9c7532f; the 3061dc6 commit is called a </a:t>
            </a:r>
            <a:r>
              <a:rPr lang="en-US" b="1" i="0">
                <a:solidFill>
                  <a:srgbClr val="6D737D"/>
                </a:solidFill>
                <a:latin typeface="Arial"/>
                <a:ea typeface="Arial"/>
                <a:cs typeface="Arial"/>
                <a:sym typeface="Arial"/>
              </a:rPr>
              <a:t>dangling</a:t>
            </a:r>
            <a:r>
              <a:rPr lang="en-US" b="0" i="0">
                <a:solidFill>
                  <a:srgbClr val="6D737D"/>
                </a:solidFill>
                <a:latin typeface="Arial"/>
                <a:ea typeface="Arial"/>
                <a:cs typeface="Arial"/>
                <a:sym typeface="Arial"/>
              </a:rPr>
              <a:t> commit.</a:t>
            </a:r>
            <a:endParaRPr/>
          </a:p>
          <a:p>
            <a:pPr marL="457200" marR="457200" lvl="0" indent="-298450" algn="l" rtl="0">
              <a:lnSpc>
                <a:spcPct val="100000"/>
              </a:lnSpc>
              <a:spcBef>
                <a:spcPts val="0"/>
              </a:spcBef>
              <a:spcAft>
                <a:spcPts val="0"/>
              </a:spcAft>
              <a:buSzPts val="1100"/>
              <a:buChar char="●"/>
            </a:pPr>
            <a:r>
              <a:rPr lang="en-US" b="0" i="0">
                <a:solidFill>
                  <a:srgbClr val="454A55"/>
                </a:solidFill>
                <a:latin typeface="Arial"/>
                <a:ea typeface="Arial"/>
                <a:cs typeface="Arial"/>
                <a:sym typeface="Arial"/>
              </a:rPr>
              <a:t>Tip</a:t>
            </a:r>
            <a:endParaRPr/>
          </a:p>
          <a:p>
            <a:pPr marL="457200" marR="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You should only do this undo operation to commits you haven't shared (pushed) yet, as when you create new commits after undo or reset, those commits form a new history that will diverge from the original history of the repository.</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When the reset command is executed, Git looks at the commit pointed to by HEAD and finds the parent commit from this. The current branch, master, and the HEAD pointer are then reset to the parent commit and so are the staging area and working tree.</a:t>
            </a:r>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140" name="Google Shape;3140;p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498118"/>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p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7" name="Google Shape;3147;p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5291905"/>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p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This may happen if you’re working with tools (such as IDEs) that move files for you and aren’t aware of Git (and so don’t give Git the correct move instruction).</a:t>
            </a:r>
            <a:endParaRPr/>
          </a:p>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Sometimes you’ll still need to manually rename or move files in your Git repository, and want to preserve the history of the files after the rename or move operation.</a:t>
            </a:r>
            <a:endParaRPr/>
          </a:p>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As you know, readable history is one of the key benefits of a version control system, so it’s important to avoid losing it whenever possible.</a:t>
            </a:r>
            <a:endParaRPr/>
          </a:p>
          <a:p>
            <a:pPr marL="342900" marR="0" lvl="0" indent="-236220" algn="l" rtl="0">
              <a:lnSpc>
                <a:spcPct val="80000"/>
              </a:lnSpc>
              <a:spcBef>
                <a:spcPts val="0"/>
              </a:spcBef>
              <a:spcAft>
                <a:spcPts val="0"/>
              </a:spcAft>
              <a:buClr>
                <a:srgbClr val="000000"/>
              </a:buClr>
              <a:buSzPts val="1680"/>
              <a:buFont typeface="Arial"/>
              <a:buNone/>
            </a:pPr>
            <a:endParaRPr sz="1679"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679"/>
              <a:buFont typeface="Arial"/>
              <a:buChar char="•"/>
            </a:pPr>
            <a:r>
              <a:rPr lang="en-US" sz="1679" b="0" i="0" u="none" strike="noStrike" cap="none">
                <a:solidFill>
                  <a:srgbClr val="000000"/>
                </a:solidFill>
                <a:latin typeface="Arial"/>
                <a:ea typeface="Arial"/>
                <a:cs typeface="Arial"/>
                <a:sym typeface="Arial"/>
              </a:rPr>
              <a:t>If a file has had 100 small changes made to it with good commit messages, it would be a shame to undo all that work just by renaming or moving a file.</a:t>
            </a:r>
            <a:endParaRPr sz="1679" b="0" i="0" u="none" strike="noStrike" cap="none">
              <a:solidFill>
                <a:srgbClr val="ED7D31"/>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770"/>
              <a:buFont typeface="Arial"/>
              <a:buNone/>
            </a:pPr>
            <a:endParaRPr sz="770"/>
          </a:p>
        </p:txBody>
      </p:sp>
      <p:sp>
        <p:nvSpPr>
          <p:cNvPr id="3155" name="Google Shape;3155;p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3785768"/>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0"/>
        <p:cNvGrpSpPr/>
        <p:nvPr/>
      </p:nvGrpSpPr>
      <p:grpSpPr>
        <a:xfrm>
          <a:off x="0" y="0"/>
          <a:ext cx="0" cy="0"/>
          <a:chOff x="0" y="0"/>
          <a:chExt cx="0" cy="0"/>
        </a:xfrm>
      </p:grpSpPr>
      <p:sp>
        <p:nvSpPr>
          <p:cNvPr id="3161" name="Google Shape;3161;p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162" name="Google Shape;3162;p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9789322"/>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p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170" name="Google Shape;3170;p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1327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714" name="Google Shape;71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62347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p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1" i="0">
                <a:solidFill>
                  <a:srgbClr val="292929"/>
                </a:solidFill>
                <a:latin typeface="Arial"/>
                <a:ea typeface="Arial"/>
                <a:cs typeface="Arial"/>
                <a:sym typeface="Arial"/>
              </a:rPr>
              <a:t>Discussion</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Moving and renaming files in version control systems rather than deleting and re-creating them is done to preserve their history.</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For example, when a file has been moved into a new directory, you’ll still be interested in the previous versions of the file before it was moved.</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In Git’s case, it will try to auto-detect renames or moves on </a:t>
            </a:r>
            <a:r>
              <a:rPr lang="en-US" b="0" i="1">
                <a:solidFill>
                  <a:srgbClr val="292929"/>
                </a:solidFill>
                <a:latin typeface="Source Serif Pro"/>
                <a:ea typeface="Source Serif Pro"/>
                <a:cs typeface="Source Serif Pro"/>
                <a:sym typeface="Source Serif Pro"/>
              </a:rPr>
              <a:t>git add</a:t>
            </a:r>
            <a:r>
              <a:rPr lang="en-US" b="0" i="0">
                <a:solidFill>
                  <a:srgbClr val="292929"/>
                </a:solidFill>
                <a:latin typeface="Source Serif Pro"/>
                <a:ea typeface="Source Serif Pro"/>
                <a:cs typeface="Source Serif Pro"/>
                <a:sym typeface="Source Serif Pro"/>
              </a:rPr>
              <a:t> or </a:t>
            </a:r>
            <a:r>
              <a:rPr lang="en-US" b="0" i="1">
                <a:solidFill>
                  <a:srgbClr val="292929"/>
                </a:solidFill>
                <a:latin typeface="Source Serif Pro"/>
                <a:ea typeface="Source Serif Pro"/>
                <a:cs typeface="Source Serif Pro"/>
                <a:sym typeface="Source Serif Pro"/>
              </a:rPr>
              <a:t>git commit</a:t>
            </a:r>
            <a:r>
              <a:rPr lang="en-US" b="0" i="0">
                <a:solidFill>
                  <a:srgbClr val="292929"/>
                </a:solidFill>
                <a:latin typeface="Source Serif Pro"/>
                <a:ea typeface="Source Serif Pro"/>
                <a:cs typeface="Source Serif Pro"/>
                <a:sym typeface="Source Serif Pro"/>
              </a:rPr>
              <a:t>; if a file is deleted and a new file is created, and those files have a majority of lines in common, Git will automatically detect that the file was moved and </a:t>
            </a:r>
            <a:r>
              <a:rPr lang="en-US" b="0" i="1">
                <a:solidFill>
                  <a:srgbClr val="292929"/>
                </a:solidFill>
                <a:latin typeface="Source Serif Pro"/>
                <a:ea typeface="Source Serif Pro"/>
                <a:cs typeface="Source Serif Pro"/>
                <a:sym typeface="Source Serif Pro"/>
              </a:rPr>
              <a:t>git mv</a:t>
            </a:r>
            <a:r>
              <a:rPr lang="en-US" b="0" i="0">
                <a:solidFill>
                  <a:srgbClr val="292929"/>
                </a:solidFill>
                <a:latin typeface="Source Serif Pro"/>
                <a:ea typeface="Source Serif Pro"/>
                <a:cs typeface="Source Serif Pro"/>
                <a:sym typeface="Source Serif Pro"/>
              </a:rPr>
              <a:t> isn’t necessary.</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Despite this handy feature, it’s good practice to use git mv so you don’t need to wait for a </a:t>
            </a:r>
            <a:r>
              <a:rPr lang="en-US" b="0" i="1">
                <a:solidFill>
                  <a:srgbClr val="292929"/>
                </a:solidFill>
                <a:latin typeface="Source Serif Pro"/>
                <a:ea typeface="Source Serif Pro"/>
                <a:cs typeface="Source Serif Pro"/>
                <a:sym typeface="Source Serif Pro"/>
              </a:rPr>
              <a:t>git add</a:t>
            </a:r>
            <a:r>
              <a:rPr lang="en-US" b="0" i="0">
                <a:solidFill>
                  <a:srgbClr val="292929"/>
                </a:solidFill>
                <a:latin typeface="Source Serif Pro"/>
                <a:ea typeface="Source Serif Pro"/>
                <a:cs typeface="Source Serif Pro"/>
                <a:sym typeface="Source Serif Pro"/>
              </a:rPr>
              <a:t> or </a:t>
            </a:r>
            <a:r>
              <a:rPr lang="en-US" b="0" i="1">
                <a:solidFill>
                  <a:srgbClr val="292929"/>
                </a:solidFill>
                <a:latin typeface="Source Serif Pro"/>
                <a:ea typeface="Source Serif Pro"/>
                <a:cs typeface="Source Serif Pro"/>
                <a:sym typeface="Source Serif Pro"/>
              </a:rPr>
              <a:t>git commit</a:t>
            </a:r>
            <a:r>
              <a:rPr lang="en-US" b="0" i="0">
                <a:solidFill>
                  <a:srgbClr val="292929"/>
                </a:solidFill>
                <a:latin typeface="Source Serif Pro"/>
                <a:ea typeface="Source Serif Pro"/>
                <a:cs typeface="Source Serif Pro"/>
                <a:sym typeface="Source Serif Pro"/>
              </a:rPr>
              <a:t> for Git to be aware of the move and so you have consistent behavior across different versions of Git (which may have differing move auto-detection behavior).</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After running </a:t>
            </a:r>
            <a:r>
              <a:rPr lang="en-US" b="0" i="1">
                <a:solidFill>
                  <a:srgbClr val="292929"/>
                </a:solidFill>
                <a:latin typeface="Source Serif Pro"/>
                <a:ea typeface="Source Serif Pro"/>
                <a:cs typeface="Source Serif Pro"/>
                <a:sym typeface="Source Serif Pro"/>
              </a:rPr>
              <a:t>git mv</a:t>
            </a:r>
            <a:r>
              <a:rPr lang="en-US" b="0" i="0">
                <a:solidFill>
                  <a:srgbClr val="292929"/>
                </a:solidFill>
                <a:latin typeface="Source Serif Pro"/>
                <a:ea typeface="Source Serif Pro"/>
                <a:cs typeface="Source Serif Pro"/>
                <a:sym typeface="Source Serif Pro"/>
              </a:rPr>
              <a:t>, the move or rename will be added to Git’s index staging area, which, if you remember from technique 2, means the change has been staged for inclusion in the next commit.</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It’s also possible to rename files or directories and move files or directories into other directories in the same Git repository using the </a:t>
            </a:r>
            <a:r>
              <a:rPr lang="en-US" b="0" i="1">
                <a:solidFill>
                  <a:srgbClr val="292929"/>
                </a:solidFill>
                <a:latin typeface="Source Serif Pro"/>
                <a:ea typeface="Source Serif Pro"/>
                <a:cs typeface="Source Serif Pro"/>
                <a:sym typeface="Source Serif Pro"/>
              </a:rPr>
              <a:t>git mv</a:t>
            </a:r>
            <a:r>
              <a:rPr lang="en-US" b="0" i="0">
                <a:solidFill>
                  <a:srgbClr val="292929"/>
                </a:solidFill>
                <a:latin typeface="Source Serif Pro"/>
                <a:ea typeface="Source Serif Pro"/>
                <a:cs typeface="Source Serif Pro"/>
                <a:sym typeface="Source Serif Pro"/>
              </a:rPr>
              <a:t> command and the same syntax as earlier.</a:t>
            </a:r>
            <a:endParaRPr/>
          </a:p>
          <a:p>
            <a:pPr marL="457200" lvl="0" indent="-298450" algn="l" rtl="0">
              <a:lnSpc>
                <a:spcPct val="100000"/>
              </a:lnSpc>
              <a:spcBef>
                <a:spcPts val="0"/>
              </a:spcBef>
              <a:spcAft>
                <a:spcPts val="0"/>
              </a:spcAft>
              <a:buSzPts val="1100"/>
              <a:buChar char="●"/>
            </a:pPr>
            <a:r>
              <a:rPr lang="en-US" b="0" i="0">
                <a:solidFill>
                  <a:srgbClr val="292929"/>
                </a:solidFill>
                <a:latin typeface="Source Serif Pro"/>
                <a:ea typeface="Source Serif Pro"/>
                <a:cs typeface="Source Serif Pro"/>
                <a:sym typeface="Source Serif Pro"/>
              </a:rPr>
              <a:t>If you want to move files into or out of a repository, you must use a different, non-Git command (such as a Unix </a:t>
            </a:r>
            <a:r>
              <a:rPr lang="en-US" b="0" i="1">
                <a:solidFill>
                  <a:srgbClr val="292929"/>
                </a:solidFill>
                <a:latin typeface="Source Serif Pro"/>
                <a:ea typeface="Source Serif Pro"/>
                <a:cs typeface="Source Serif Pro"/>
                <a:sym typeface="Source Serif Pro"/>
              </a:rPr>
              <a:t>mv</a:t>
            </a:r>
            <a:r>
              <a:rPr lang="en-US" b="0" i="0">
                <a:solidFill>
                  <a:srgbClr val="292929"/>
                </a:solidFill>
                <a:latin typeface="Source Serif Pro"/>
                <a:ea typeface="Source Serif Pro"/>
                <a:cs typeface="Source Serif Pro"/>
                <a:sym typeface="Source Serif Pro"/>
              </a:rPr>
              <a:t> command), because Git doesn’t handle moving files between different repositories with </a:t>
            </a:r>
            <a:r>
              <a:rPr lang="en-US" b="0" i="1">
                <a:solidFill>
                  <a:srgbClr val="292929"/>
                </a:solidFill>
                <a:latin typeface="Source Serif Pro"/>
                <a:ea typeface="Source Serif Pro"/>
                <a:cs typeface="Source Serif Pro"/>
                <a:sym typeface="Source Serif Pro"/>
              </a:rPr>
              <a:t>git mv</a:t>
            </a:r>
            <a:r>
              <a:rPr lang="en-US" b="0" i="0">
                <a:solidFill>
                  <a:srgbClr val="292929"/>
                </a:solidFill>
                <a:latin typeface="Source Serif Pro"/>
                <a:ea typeface="Source Serif Pro"/>
                <a:cs typeface="Source Serif Pro"/>
                <a:sym typeface="Source Serif Pro"/>
              </a:rPr>
              <a:t>.</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178" name="Google Shape;3178;p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6539670"/>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3"/>
        <p:cNvGrpSpPr/>
        <p:nvPr/>
      </p:nvGrpSpPr>
      <p:grpSpPr>
        <a:xfrm>
          <a:off x="0" y="0"/>
          <a:ext cx="0" cy="0"/>
          <a:chOff x="0" y="0"/>
          <a:chExt cx="0" cy="0"/>
        </a:xfrm>
      </p:grpSpPr>
      <p:sp>
        <p:nvSpPr>
          <p:cNvPr id="3184" name="Google Shape;3184;p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3185" name="Google Shape;3185;p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42814"/>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p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3193" name="Google Shape;3193;p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824810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9"/>
        <p:cNvGrpSpPr/>
        <p:nvPr/>
      </p:nvGrpSpPr>
      <p:grpSpPr>
        <a:xfrm>
          <a:off x="0" y="0"/>
          <a:ext cx="0" cy="0"/>
          <a:chOff x="0" y="0"/>
          <a:chExt cx="0" cy="0"/>
        </a:xfrm>
      </p:grpSpPr>
      <p:sp>
        <p:nvSpPr>
          <p:cNvPr id="3200" name="Google Shape;3200;p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(See the frustration in comments regarding the complexity of an accepted answer that proposes cherry-pick as a file management tool.)</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What's a good place for explaining concepts? Is it in remarks?</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Key concepts:</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A files is the more common metaphor of the two in information technology. Best practice dictates that a filename not change as its contents change (with a few recognized exceptions).</a:t>
            </a:r>
            <a:endParaRPr/>
          </a:p>
          <a:p>
            <a:pPr marL="342900" marR="0" lvl="0" indent="-259080" algn="l" rtl="0">
              <a:lnSpc>
                <a:spcPct val="80000"/>
              </a:lnSpc>
              <a:spcBef>
                <a:spcPts val="0"/>
              </a:spcBef>
              <a:spcAft>
                <a:spcPts val="0"/>
              </a:spcAft>
              <a:buClr>
                <a:srgbClr val="000000"/>
              </a:buClr>
              <a:buSzPts val="1320"/>
              <a:buFont typeface="Arial"/>
              <a:buNone/>
            </a:pPr>
            <a:endParaRPr sz="132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1320"/>
              <a:buFont typeface="Arial"/>
              <a:buChar char="•"/>
            </a:pPr>
            <a:r>
              <a:rPr lang="en-US" sz="1320" b="0" i="0" u="none" strike="noStrike" cap="none">
                <a:solidFill>
                  <a:srgbClr val="000000"/>
                </a:solidFill>
                <a:latin typeface="Arial"/>
                <a:ea typeface="Arial"/>
                <a:cs typeface="Arial"/>
                <a:sym typeface="Arial"/>
              </a:rPr>
              <a:t>A commit is a metaphor that is unique to source code management. Commits are changes related to a specific effort, like a bug fix. Commits often involve several files. A single, minor bug fix may involve tweaks to templates and css in unique files. As the change is described, developed, documented, reviewed and deployed, the changes across the separate files can be annotated and handled as a single unit. The single unit in this case is the commit. Equally important, focusing just on the commit during a review allows the unchanged lines of code in the various affected files to be ignored safely.</a:t>
            </a:r>
            <a:endParaRPr sz="1320" b="0" i="0" u="none" strike="noStrike" cap="none">
              <a:solidFill>
                <a:srgbClr val="ED7D31"/>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605"/>
              <a:buFont typeface="Arial"/>
              <a:buNone/>
            </a:pPr>
            <a:endParaRPr sz="605"/>
          </a:p>
        </p:txBody>
      </p:sp>
      <p:sp>
        <p:nvSpPr>
          <p:cNvPr id="3201" name="Google Shape;3201;p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9012383"/>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p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y stage this hunk for the next commit</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n do not stage this hunk for the next commit</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q quit; do not stage this hunk or any of the remaining hunks</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a stage this hunk and all later hunks in the file</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d do not stage this hunk or any of the later hunks in the file</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g select a hunk to go to</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 search for a hunk matching the given regex</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j leave this hunk undecided, see next undecided hunk</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J leave this hunk undecided, see next hunk</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k leave this hunk undecided, see previous undecided hunk</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K leave this hunk undecided, see previous hunk</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s split the current hunk into smaller hunks</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e manually edit the current hunk</a:t>
            </a:r>
            <a:endParaRPr/>
          </a:p>
          <a:p>
            <a:pPr marL="457200" lvl="0" indent="-298450" algn="just" rtl="0">
              <a:lnSpc>
                <a:spcPct val="100000"/>
              </a:lnSpc>
              <a:spcBef>
                <a:spcPts val="0"/>
              </a:spcBef>
              <a:spcAft>
                <a:spcPts val="0"/>
              </a:spcAft>
              <a:buSzPts val="1100"/>
              <a:buFont typeface="Arial"/>
              <a:buChar char="•"/>
            </a:pPr>
            <a:r>
              <a:rPr lang="en-US" b="0" i="0">
                <a:solidFill>
                  <a:srgbClr val="14171A"/>
                </a:solidFill>
                <a:latin typeface="Arial"/>
                <a:ea typeface="Arial"/>
                <a:cs typeface="Arial"/>
                <a:sym typeface="Arial"/>
              </a:rPr>
              <a:t>? print hunk help</a:t>
            </a:r>
            <a:endParaRPr/>
          </a:p>
          <a:p>
            <a:pPr marL="457200" lvl="0" indent="-298450" algn="just" rtl="0">
              <a:lnSpc>
                <a:spcPct val="100000"/>
              </a:lnSpc>
              <a:spcBef>
                <a:spcPts val="0"/>
              </a:spcBef>
              <a:spcAft>
                <a:spcPts val="0"/>
              </a:spcAft>
              <a:buSzPts val="1100"/>
              <a:buChar char="●"/>
            </a:pPr>
            <a:r>
              <a:rPr lang="en-US" b="0" i="1">
                <a:solidFill>
                  <a:srgbClr val="14171A"/>
                </a:solidFill>
                <a:latin typeface="Arial"/>
                <a:ea typeface="Arial"/>
                <a:cs typeface="Arial"/>
                <a:sym typeface="Arial"/>
              </a:rPr>
              <a:t>This makes it easy to catch changes which you do not want to commit.</a:t>
            </a:r>
            <a:endParaRPr b="0" i="0">
              <a:solidFill>
                <a:srgbClr val="14171A"/>
              </a:solidFill>
              <a:latin typeface="Arial"/>
              <a:ea typeface="Arial"/>
              <a:cs typeface="Arial"/>
              <a:sym typeface="Arial"/>
            </a:endParaRPr>
          </a:p>
          <a:p>
            <a:pPr marL="457200" lvl="0" indent="-298450" algn="just" rtl="0">
              <a:lnSpc>
                <a:spcPct val="100000"/>
              </a:lnSpc>
              <a:spcBef>
                <a:spcPts val="0"/>
              </a:spcBef>
              <a:spcAft>
                <a:spcPts val="0"/>
              </a:spcAft>
              <a:buSzPts val="1100"/>
              <a:buChar char="●"/>
            </a:pPr>
            <a:r>
              <a:rPr lang="en-US" b="0" i="0">
                <a:solidFill>
                  <a:srgbClr val="14171A"/>
                </a:solidFill>
                <a:latin typeface="Arial"/>
                <a:ea typeface="Arial"/>
                <a:cs typeface="Arial"/>
                <a:sym typeface="Arial"/>
              </a:rPr>
              <a:t>You can also open this via git add --interactive and selecting p.</a:t>
            </a:r>
            <a:endParaRPr/>
          </a:p>
          <a:p>
            <a:pPr marL="457200" lvl="0" indent="-298450" algn="l" rtl="0">
              <a:lnSpc>
                <a:spcPct val="100000"/>
              </a:lnSpc>
              <a:spcBef>
                <a:spcPts val="0"/>
              </a:spcBef>
              <a:spcAft>
                <a:spcPts val="0"/>
              </a:spcAft>
              <a:buSzPts val="1100"/>
              <a:buChar char="●"/>
            </a:pPr>
            <a:br>
              <a:rPr lang="en-US"/>
            </a:br>
            <a:endParaRPr/>
          </a:p>
        </p:txBody>
      </p:sp>
      <p:sp>
        <p:nvSpPr>
          <p:cNvPr id="3208" name="Google Shape;3208;p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9329317"/>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p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5" name="Google Shape;3215;p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803824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p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Every repository's Compare view contains two drop down menus: base and compare.</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base should be considered the starting point of your comparison, and compare is the endpoint. During a comparison, you can always change your base and compare points by clicking on Edit.</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223" name="Google Shape;3223;p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0969491"/>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9"/>
        <p:cNvGrpSpPr/>
        <p:nvPr/>
      </p:nvGrpSpPr>
      <p:grpSpPr>
        <a:xfrm>
          <a:off x="0" y="0"/>
          <a:ext cx="0" cy="0"/>
          <a:chOff x="0" y="0"/>
          <a:chExt cx="0" cy="0"/>
        </a:xfrm>
      </p:grpSpPr>
      <p:sp>
        <p:nvSpPr>
          <p:cNvPr id="3230" name="Google Shape;3230;p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Here's an example of a </a:t>
            </a:r>
            <a:r>
              <a:rPr lang="en-US" b="0" i="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comparison between two branches</a:t>
            </a:r>
            <a:r>
              <a:rPr lang="en-US" b="0" i="0">
                <a:solidFill>
                  <a:schemeClr val="dk1"/>
                </a:solidFill>
                <a:latin typeface="Arial"/>
                <a:ea typeface="Arial"/>
                <a:cs typeface="Arial"/>
                <a:sym typeface="Arial"/>
              </a:rPr>
              <a:t>.</a:t>
            </a:r>
            <a:endParaRPr>
              <a:solidFill>
                <a:schemeClr val="dk1"/>
              </a:solidFil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Char char="●"/>
            </a:pPr>
            <a:r>
              <a:rPr lang="en-US" b="1" i="0">
                <a:solidFill>
                  <a:schemeClr val="dk1"/>
                </a:solidFill>
                <a:latin typeface="Arial"/>
                <a:ea typeface="Arial"/>
                <a:cs typeface="Arial"/>
                <a:sym typeface="Arial"/>
              </a:rPr>
              <a:t>Comparing tags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Comparing release tags will show you changes to your repository since the last release. For more information, see "</a:t>
            </a:r>
            <a:r>
              <a:rPr lang="en-US" b="0" i="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Comparing releases</a:t>
            </a:r>
            <a:r>
              <a:rPr lang="en-US" b="0" i="0">
                <a:solidFill>
                  <a:schemeClr val="dk1"/>
                </a:solidFill>
                <a:latin typeface="Arial"/>
                <a:ea typeface="Arial"/>
                <a:cs typeface="Arial"/>
                <a:sym typeface="Arial"/>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To compare tags, you can select a tag name from the compare drop-down menu at the top of the page.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Here's an example of a </a:t>
            </a:r>
            <a:r>
              <a:rPr lang="en-US" b="0" i="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comparison between two tags</a:t>
            </a:r>
            <a:r>
              <a:rPr lang="en-US" b="0" i="0">
                <a:solidFill>
                  <a:schemeClr val="dk1"/>
                </a:solidFill>
                <a:latin typeface="Arial"/>
                <a:ea typeface="Arial"/>
                <a:cs typeface="Arial"/>
                <a:sym typeface="Arial"/>
              </a:rPr>
              <a:t>.</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solidFill>
                <a:schemeClr val="dk1"/>
              </a:solidFill>
            </a:endParaRPr>
          </a:p>
        </p:txBody>
      </p:sp>
      <p:sp>
        <p:nvSpPr>
          <p:cNvPr id="3231" name="Google Shape;3231;p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4853724"/>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p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For example, this URL uses the shortened seven-character SHA codes to compare commits c3a414e and faf7c6f: https://github.com/github/linguist/compare/c3a414e..faf7c6f.</a:t>
            </a:r>
            <a:endParaRPr sz="11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3238" name="Google Shape;3238;p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4871157"/>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3"/>
        <p:cNvGrpSpPr/>
        <p:nvPr/>
      </p:nvGrpSpPr>
      <p:grpSpPr>
        <a:xfrm>
          <a:off x="0" y="0"/>
          <a:ext cx="0" cy="0"/>
          <a:chOff x="0" y="0"/>
          <a:chExt cx="0" cy="0"/>
        </a:xfrm>
      </p:grpSpPr>
      <p:sp>
        <p:nvSpPr>
          <p:cNvPr id="3244" name="Google Shape;3244;p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245" name="Google Shape;3245;p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4203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There's something new!</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I'm talking about the parent a57d783905e6a35032d9b0583f052fb42d5a1308 row; did you see? A </a:t>
            </a:r>
            <a:r>
              <a:rPr lang="en-US" b="1" i="0">
                <a:solidFill>
                  <a:schemeClr val="dk1"/>
                </a:solidFill>
                <a:latin typeface="Lato"/>
                <a:ea typeface="Lato"/>
                <a:cs typeface="Lato"/>
                <a:sym typeface="Lato"/>
              </a:rPr>
              <a:t>parent</a:t>
            </a:r>
            <a:r>
              <a:rPr lang="en-US" b="0" i="0">
                <a:solidFill>
                  <a:schemeClr val="dk1"/>
                </a:solidFill>
                <a:latin typeface="Lato"/>
                <a:ea typeface="Lato"/>
                <a:cs typeface="Lato"/>
                <a:sym typeface="Lato"/>
              </a:rPr>
              <a:t> of a commit is simply the commit that precedes it. In fact, the a57d783 hash is actually the hash of the first commit we made. So, every commit has a parent, and following these relations between commits, we can always navigate from a random one down to the first one, the already mentioned </a:t>
            </a:r>
            <a:r>
              <a:rPr lang="en-US" b="1" i="0">
                <a:solidFill>
                  <a:schemeClr val="dk1"/>
                </a:solidFill>
                <a:latin typeface="Lato"/>
                <a:ea typeface="Lato"/>
                <a:cs typeface="Lato"/>
                <a:sym typeface="Lato"/>
              </a:rPr>
              <a:t>root commit</a:t>
            </a:r>
            <a:r>
              <a:rPr lang="en-US" b="0" i="0">
                <a:solidFill>
                  <a:schemeClr val="dk1"/>
                </a:solidFill>
                <a:latin typeface="Lato"/>
                <a:ea typeface="Lato"/>
                <a:cs typeface="Lato"/>
                <a:sym typeface="Lato"/>
              </a:rPr>
              <a: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If you remember, the first commit did not have a parent, and this is the main (and only) difference between all commits and the first one. Git, while navigating and reconstructing our repository, simply knows it is done when it finds a commit without a parent.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22" name="Google Shape;722;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1401302"/>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p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7" name="Google Shape;2077;p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p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 the first part of this lesson, you will learn how to enhance our Git configuration to better fit your needs and speed up the daily work: it's time to become familiar with configuration internals.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Configuration architecture</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Configuration options are stored in plain text files. The git config command is just a convenient tool to edit these files without the hassle of remembering where they are stored and opening them in a text editor.</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86" name="Google Shape;2086;p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There are different configuration files for every different configuration level.</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You can basically set every parameter at every level, according to your needs. If you set the same parameters at different levels, the lowest-level parameter hides the top-level ones; so, for example, if you set user.name at the global level, it will hide the one eventually set up at the system level, and if you set it at the repository level, it will hide the one specified at the global level and the one eventually set up at the system level.</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093" name="Google Shape;2093;p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p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00" name="Google Shape;2100;p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p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The system level contains system-wide configurations; if you edit the configuration at this level, every user and every user's repository will be affected.</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FFFFFF"/>
                </a:solidFill>
                <a:latin typeface="Lato"/>
                <a:ea typeface="Lato"/>
                <a:cs typeface="Lato"/>
                <a:sym typeface="Lato"/>
              </a:rPr>
              <a:t>To edit parameters at this level, you have to use the </a:t>
            </a:r>
            <a:r>
              <a:rPr lang="en-US"/>
              <a:t>--system</a:t>
            </a:r>
            <a:r>
              <a:rPr lang="en-US" b="0" i="0">
                <a:solidFill>
                  <a:srgbClr val="FFFFFF"/>
                </a:solidFill>
                <a:latin typeface="Lato"/>
                <a:ea typeface="Lato"/>
                <a:cs typeface="Lato"/>
                <a:sym typeface="Lato"/>
              </a:rPr>
              <a:t> option; please note that it requires administrative privileges (for example, root permission on Linux and macOS). Anyway, as a rule of thumb, </a:t>
            </a:r>
            <a:r>
              <a:rPr lang="en-US" b="1" i="0">
                <a:solidFill>
                  <a:srgbClr val="FFFFFF"/>
                </a:solidFill>
                <a:latin typeface="Lato"/>
                <a:ea typeface="Lato"/>
                <a:cs typeface="Lato"/>
                <a:sym typeface="Lato"/>
              </a:rPr>
              <a:t>editing the configuration at system level is discouraged</a:t>
            </a:r>
            <a:r>
              <a:rPr lang="en-US" b="0" i="0">
                <a:solidFill>
                  <a:srgbClr val="FFFFFF"/>
                </a:solidFill>
                <a:latin typeface="Lato"/>
                <a:ea typeface="Lato"/>
                <a:cs typeface="Lato"/>
                <a:sym typeface="Lato"/>
              </a:rPr>
              <a:t>, in favor of per user configuration modification.</a:t>
            </a:r>
            <a:endParaRPr/>
          </a:p>
        </p:txBody>
      </p:sp>
      <p:sp>
        <p:nvSpPr>
          <p:cNvPr id="2108" name="Google Shape;2108;p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p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The global level contains user-wide configurations; if you edit the configuration at this level, every user's repository will be affected.</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15" name="Google Shape;2115;p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2400" b="0" i="0">
                <a:solidFill>
                  <a:srgbClr val="FFFFFF"/>
                </a:solidFill>
                <a:latin typeface="Lato"/>
                <a:ea typeface="Lato"/>
                <a:cs typeface="Lato"/>
                <a:sym typeface="Lato"/>
              </a:rPr>
              <a:t>The repository level contains </a:t>
            </a:r>
            <a:r>
              <a:rPr lang="en-US" sz="2400" b="1" i="0">
                <a:solidFill>
                  <a:srgbClr val="FFFFFF"/>
                </a:solidFill>
                <a:latin typeface="Lato"/>
                <a:ea typeface="Lato"/>
                <a:cs typeface="Lato"/>
                <a:sym typeface="Lato"/>
              </a:rPr>
              <a:t>repository only configurations</a:t>
            </a:r>
            <a:r>
              <a:rPr lang="en-US" sz="2400" b="0" i="0">
                <a:solidFill>
                  <a:srgbClr val="FFFFFF"/>
                </a:solidFill>
                <a:latin typeface="Lato"/>
                <a:ea typeface="Lato"/>
                <a:cs typeface="Lato"/>
                <a:sym typeface="Lato"/>
              </a:rPr>
              <a:t>; if you edit the configuration at this level, </a:t>
            </a:r>
            <a:r>
              <a:rPr lang="en-US" sz="2400" b="1" i="0">
                <a:solidFill>
                  <a:srgbClr val="FFFFFF"/>
                </a:solidFill>
                <a:latin typeface="Lato"/>
                <a:ea typeface="Lato"/>
                <a:cs typeface="Lato"/>
                <a:sym typeface="Lato"/>
              </a:rPr>
              <a:t>only the repository in use will be affected</a:t>
            </a:r>
            <a:r>
              <a:rPr lang="en-US" sz="2400" b="0" i="0">
                <a:solidFill>
                  <a:srgbClr val="FFFFFF"/>
                </a:solidFill>
                <a:latin typeface="Lato"/>
                <a:ea typeface="Lato"/>
                <a:cs typeface="Lato"/>
                <a:sym typeface="Lato"/>
              </a:rPr>
              <a:t>.</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To edit parameters at this level, you can use the --local option or simply avoid using any option, as this is the default one.</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22" name="Google Shape;2122;p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Editing configuration files manually</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Even if it is generally discouraged, you can modify Git configurations directly by editing the files. Git configuration files are quite easy to understand, so when you look on the internet for a particular configuration you want to set, it is not unusual to find just the right corresponding text lines; the only little foresight in such cases is to back up files before editing them, just in case you mess with them. In the following paragraphs, we will try to make some changes in this manner.</a:t>
            </a:r>
            <a:endParaRPr/>
          </a:p>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Setting up some other environment configurations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Using Git can be a painful experience if you are not able to place it conveniently inside your work environment. Let's start to shape some rough edges using a bunch of custom configurations.</a:t>
            </a:r>
            <a:endParaRPr/>
          </a:p>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Basic configurations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In previous lessons, we have seen that we can change a Git variable value using the git config with the &lt;variable.name&gt; &lt;value&gt; syntax. In this section, we will make use of the config command to vary some Git behaviors.</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29" name="Google Shape;2129;p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To abort the auto-correction, simply type </a:t>
            </a:r>
            <a:r>
              <a:rPr lang="en-US" b="1" i="0">
                <a:solidFill>
                  <a:srgbClr val="FFFFFF"/>
                </a:solidFill>
                <a:latin typeface="Lato"/>
                <a:ea typeface="Lato"/>
                <a:cs typeface="Lato"/>
                <a:sym typeface="Lato"/>
              </a:rPr>
              <a:t>Ctrl</a:t>
            </a:r>
            <a:r>
              <a:rPr lang="en-US" b="0" i="0">
                <a:solidFill>
                  <a:srgbClr val="FFFFFF"/>
                </a:solidFill>
                <a:latin typeface="Lato"/>
                <a:ea typeface="Lato"/>
                <a:cs typeface="Lato"/>
                <a:sym typeface="Lato"/>
              </a:rPr>
              <a:t>+</a:t>
            </a:r>
            <a:r>
              <a:rPr lang="en-US" b="1" i="0">
                <a:solidFill>
                  <a:srgbClr val="FFFFFF"/>
                </a:solidFill>
                <a:latin typeface="Lato"/>
                <a:ea typeface="Lato"/>
                <a:cs typeface="Lato"/>
                <a:sym typeface="Lato"/>
              </a:rPr>
              <a:t>C</a:t>
            </a:r>
            <a:r>
              <a:rPr lang="en-US" b="0" i="0">
                <a:solidFill>
                  <a:srgbClr val="FFFFFF"/>
                </a:solidFill>
                <a:latin typeface="Lato"/>
                <a:ea typeface="Lato"/>
                <a:cs typeface="Lato"/>
                <a:sym typeface="Lato"/>
              </a:rPr>
              <a:t>.</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Now that we know about configuration files, you can note that the parameters we set by the command line are in this form: section.parameter_name</a:t>
            </a:r>
            <a:endParaRPr b="0" i="0">
              <a:solidFill>
                <a:srgbClr val="FFFFFF"/>
              </a:solidFill>
              <a:latin typeface="Lato"/>
              <a:ea typeface="Lato"/>
              <a:cs typeface="Lato"/>
              <a:sym typeface="Lato"/>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36" name="Google Shape;2136;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p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Push default</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We already talked about the git push command and its default behavior. To avoid annoying issues, it is good practice to set a more convenient default behavior for this command.</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43" name="Google Shape;2143;p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Now it's time to investigate another well-known difference between Git and other versioning systems. Take Subversion as an example: when you do a new commit, Subversion creates a new numbered revision that only contains deltas between the previous one; this is a smart way to archive changes to files, especially among big text files, because if only a line of text changes, the size of the new commit will be much smaller.</a:t>
            </a:r>
            <a:endParaRPr>
              <a:solidFill>
                <a:schemeClr val="dk1"/>
              </a:solidFill>
            </a:endParaRPr>
          </a:p>
        </p:txBody>
      </p:sp>
      <p:sp>
        <p:nvSpPr>
          <p:cNvPr id="730" name="Google Shape;730;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031925"/>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p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As you can see, now Git pretends that you specify the target branch at every push.</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This is maybe too restrictive, but at least you can avoid common mistakes such as pushing some personal local branches to the remote, thus generating confusion in the team.</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51" name="Google Shape;2151;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This will push the local tracked branch to the remote.</a:t>
            </a:r>
            <a:endParaRPr/>
          </a:p>
        </p:txBody>
      </p:sp>
      <p:sp>
        <p:nvSpPr>
          <p:cNvPr id="2158" name="Google Shape;2158;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Obviously, you can set nearly all available text editors on the market. If you are a Windows user, remember that the full path of the editor has to be in the PATH environment variable; basically, if you can run your preferred editor by typing its executable name in a DOS shell, you can use it even in a Bash shell with Git.</a:t>
            </a:r>
            <a:endParaRPr/>
          </a:p>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Other configurations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You can browse a wide list of other configuration variables at </a:t>
            </a:r>
            <a:r>
              <a:rPr lang="en-US" b="0" i="0" u="sng" strike="noStrike">
                <a:solidFill>
                  <a:srgbClr val="EC6611"/>
                </a:solidFill>
                <a:latin typeface="Lato"/>
                <a:ea typeface="Lato"/>
                <a:cs typeface="Lato"/>
                <a:sym typeface="Lato"/>
                <a:hlinkClick r:id="rId3">
                  <a:extLst>
                    <a:ext uri="{A12FA001-AC4F-418D-AE19-62706E023703}">
                      <ahyp:hlinkClr xmlns:ahyp="http://schemas.microsoft.com/office/drawing/2018/hyperlinkcolor" val="tx"/>
                    </a:ext>
                  </a:extLst>
                </a:hlinkClick>
              </a:rPr>
              <a:t>git-scm.com/docs/git-config</a:t>
            </a:r>
            <a:r>
              <a:rPr lang="en-US" b="0" i="0">
                <a:solidFill>
                  <a:srgbClr val="FFFFFF"/>
                </a:solidFill>
                <a:latin typeface="Lato"/>
                <a:ea typeface="Lato"/>
                <a:cs typeface="Lato"/>
                <a:sym typeface="Lato"/>
              </a:rPr>
              <a:t>.</a:t>
            </a:r>
            <a:br>
              <a:rPr lang="en-US"/>
            </a:br>
            <a:endParaRPr/>
          </a:p>
        </p:txBody>
      </p:sp>
      <p:sp>
        <p:nvSpPr>
          <p:cNvPr id="2165" name="Google Shape;2165;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Useful techniques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In this section, we will improve our skills, learning some techniques that will come in handy in different situations.</a:t>
            </a:r>
            <a:endParaRPr/>
          </a:p>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Git stash - putting changes temporally aside</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It sometimes happens that you need to switch branches for a moment, but some changes are in progress in the current branch. To put aside those changes for a while, we can use the git stash command: let's give it a try in our grocery repository.</a:t>
            </a:r>
            <a:endParaRPr/>
          </a:p>
          <a:p>
            <a:pPr marL="0" marR="0" lvl="0" indent="0" algn="l" rtl="0">
              <a:lnSpc>
                <a:spcPct val="100000"/>
              </a:lnSpc>
              <a:spcBef>
                <a:spcPts val="0"/>
              </a:spcBef>
              <a:spcAft>
                <a:spcPts val="0"/>
              </a:spcAft>
              <a:buClr>
                <a:srgbClr val="000000"/>
              </a:buClr>
              <a:buSzPts val="1100"/>
              <a:buFont typeface="Arial"/>
              <a:buNone/>
            </a:pP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How does git stash work? Actually, git stash is a fairly complex command. It basically saves from two up to three different commits:</a:t>
            </a:r>
            <a:endParaRPr/>
          </a:p>
          <a:p>
            <a:pPr marL="457200" lvl="0" indent="-298450" algn="l" rtl="0">
              <a:lnSpc>
                <a:spcPct val="100000"/>
              </a:lnSpc>
              <a:spcBef>
                <a:spcPts val="0"/>
              </a:spcBef>
              <a:spcAft>
                <a:spcPts val="0"/>
              </a:spcAft>
              <a:buSzPts val="1100"/>
              <a:buFont typeface="Arial"/>
              <a:buChar char="•"/>
            </a:pPr>
            <a:r>
              <a:rPr lang="en-US" b="0" i="0">
                <a:solidFill>
                  <a:srgbClr val="FFFFFF"/>
                </a:solidFill>
                <a:latin typeface="Lato"/>
                <a:ea typeface="Lato"/>
                <a:cs typeface="Lato"/>
                <a:sym typeface="Lato"/>
              </a:rPr>
              <a:t>A new </a:t>
            </a:r>
            <a:r>
              <a:rPr lang="en-US" b="1" i="0">
                <a:solidFill>
                  <a:srgbClr val="FFFFFF"/>
                </a:solidFill>
                <a:latin typeface="Lato"/>
                <a:ea typeface="Lato"/>
                <a:cs typeface="Lato"/>
                <a:sym typeface="Lato"/>
              </a:rPr>
              <a:t>WIP commit</a:t>
            </a:r>
            <a:r>
              <a:rPr lang="en-US" b="0" i="0">
                <a:solidFill>
                  <a:srgbClr val="FFFFFF"/>
                </a:solidFill>
                <a:latin typeface="Lato"/>
                <a:ea typeface="Lato"/>
                <a:cs typeface="Lato"/>
                <a:sym typeface="Lato"/>
              </a:rPr>
              <a:t> containing the actual state of the working copy; it contains all the tracked files, and their modifications.</a:t>
            </a:r>
            <a:endParaRPr/>
          </a:p>
          <a:p>
            <a:pPr marL="457200" lvl="0" indent="-298450" algn="l" rtl="0">
              <a:lnSpc>
                <a:spcPct val="100000"/>
              </a:lnSpc>
              <a:spcBef>
                <a:spcPts val="0"/>
              </a:spcBef>
              <a:spcAft>
                <a:spcPts val="0"/>
              </a:spcAft>
              <a:buSzPts val="1100"/>
              <a:buFont typeface="Arial"/>
              <a:buChar char="•"/>
            </a:pPr>
            <a:r>
              <a:rPr lang="en-US" b="0" i="0">
                <a:solidFill>
                  <a:srgbClr val="FFFFFF"/>
                </a:solidFill>
                <a:latin typeface="Lato"/>
                <a:ea typeface="Lato"/>
                <a:cs typeface="Lato"/>
                <a:sym typeface="Lato"/>
              </a:rPr>
              <a:t>An </a:t>
            </a:r>
            <a:r>
              <a:rPr lang="en-US" b="1" i="0">
                <a:solidFill>
                  <a:srgbClr val="FFFFFF"/>
                </a:solidFill>
                <a:latin typeface="Lato"/>
                <a:ea typeface="Lato"/>
                <a:cs typeface="Lato"/>
                <a:sym typeface="Lato"/>
              </a:rPr>
              <a:t>index commit</a:t>
            </a:r>
            <a:r>
              <a:rPr lang="en-US" b="0" i="0">
                <a:solidFill>
                  <a:srgbClr val="FFFFFF"/>
                </a:solidFill>
                <a:latin typeface="Lato"/>
                <a:ea typeface="Lato"/>
                <a:cs typeface="Lato"/>
                <a:sym typeface="Lato"/>
              </a:rPr>
              <a:t>, as a parent of the WIP commit. This contains stuff added to the staging area.</a:t>
            </a:r>
            <a:endParaRPr/>
          </a:p>
          <a:p>
            <a:pPr marL="457200" lvl="0" indent="-298450" algn="l" rtl="0">
              <a:lnSpc>
                <a:spcPct val="100000"/>
              </a:lnSpc>
              <a:spcBef>
                <a:spcPts val="0"/>
              </a:spcBef>
              <a:spcAft>
                <a:spcPts val="0"/>
              </a:spcAft>
              <a:buSzPts val="1100"/>
              <a:buFont typeface="Arial"/>
              <a:buChar char="•"/>
            </a:pPr>
            <a:r>
              <a:rPr lang="en-US" b="0" i="0">
                <a:solidFill>
                  <a:srgbClr val="FFFFFF"/>
                </a:solidFill>
                <a:latin typeface="Lato"/>
                <a:ea typeface="Lato"/>
                <a:cs typeface="Lato"/>
                <a:sym typeface="Lato"/>
              </a:rPr>
              <a:t>An optional third commit, let's call it an </a:t>
            </a:r>
            <a:r>
              <a:rPr lang="en-US" b="1" i="0">
                <a:solidFill>
                  <a:srgbClr val="FFFFFF"/>
                </a:solidFill>
                <a:latin typeface="Lato"/>
                <a:ea typeface="Lato"/>
                <a:cs typeface="Lato"/>
                <a:sym typeface="Lato"/>
              </a:rPr>
              <a:t>untracked files commit</a:t>
            </a:r>
            <a:r>
              <a:rPr lang="en-US" b="0" i="0">
                <a:solidFill>
                  <a:srgbClr val="FFFFFF"/>
                </a:solidFill>
                <a:latin typeface="Lato"/>
                <a:ea typeface="Lato"/>
                <a:cs typeface="Lato"/>
                <a:sym typeface="Lato"/>
              </a:rPr>
              <a:t>, which contains untracked files (using the --include-untracked option) or untracked plus previously ignored files (using the --all option).</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2235" name="Google Shape;2235;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p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As you can see, in this case there are only two commits. The </a:t>
            </a:r>
            <a:r>
              <a:rPr lang="en-US" sz="1017" b="1" i="0">
                <a:solidFill>
                  <a:srgbClr val="FFFFFF"/>
                </a:solidFill>
                <a:latin typeface="Lato"/>
                <a:ea typeface="Lato"/>
                <a:cs typeface="Lato"/>
                <a:sym typeface="Lato"/>
              </a:rPr>
              <a:t>WIP commit</a:t>
            </a:r>
            <a:r>
              <a:rPr lang="en-US" sz="1017" b="0" i="0">
                <a:solidFill>
                  <a:srgbClr val="FFFFFF"/>
                </a:solidFill>
                <a:latin typeface="Lato"/>
                <a:ea typeface="Lato"/>
                <a:cs typeface="Lato"/>
                <a:sym typeface="Lato"/>
              </a:rPr>
              <a:t>, fedc4cf, is the one with the message starting with </a:t>
            </a:r>
            <a:r>
              <a:rPr lang="en-US" sz="1017" b="1" i="0">
                <a:solidFill>
                  <a:srgbClr val="FFFFFF"/>
                </a:solidFill>
                <a:latin typeface="Lato"/>
                <a:ea typeface="Lato"/>
                <a:cs typeface="Lato"/>
                <a:sym typeface="Lato"/>
              </a:rPr>
              <a:t>WIP on master</a:t>
            </a:r>
            <a:r>
              <a:rPr lang="en-US" sz="1017" b="0" i="0">
                <a:solidFill>
                  <a:srgbClr val="FFFFFF"/>
                </a:solidFill>
                <a:latin typeface="Lato"/>
                <a:ea typeface="Lato"/>
                <a:cs typeface="Lato"/>
                <a:sym typeface="Lato"/>
              </a:rPr>
              <a:t>, where master is of course the branch where HEAD was at the time of the git stash command run. The </a:t>
            </a:r>
            <a:r>
              <a:rPr lang="en-US" sz="1017" b="1" i="0">
                <a:solidFill>
                  <a:srgbClr val="FFFFFF"/>
                </a:solidFill>
                <a:latin typeface="Lato"/>
                <a:ea typeface="Lato"/>
                <a:cs typeface="Lato"/>
                <a:sym typeface="Lato"/>
              </a:rPr>
              <a:t>index commit</a:t>
            </a:r>
            <a:r>
              <a:rPr lang="en-US" sz="1017" b="0" i="0">
                <a:solidFill>
                  <a:srgbClr val="FFFFFF"/>
                </a:solidFill>
                <a:latin typeface="Lato"/>
                <a:ea typeface="Lato"/>
                <a:cs typeface="Lato"/>
                <a:sym typeface="Lato"/>
              </a:rPr>
              <a:t>, 7312ff0, is the one with the message starting with </a:t>
            </a:r>
            <a:r>
              <a:rPr lang="en-US" sz="1017" b="1" i="0">
                <a:solidFill>
                  <a:srgbClr val="FFFFFF"/>
                </a:solidFill>
                <a:latin typeface="Lato"/>
                <a:ea typeface="Lato"/>
                <a:cs typeface="Lato"/>
                <a:sym typeface="Lato"/>
              </a:rPr>
              <a:t>index on master</a:t>
            </a:r>
            <a:r>
              <a:rPr lang="en-US" sz="1017" b="0" i="0">
                <a:solidFill>
                  <a:srgbClr val="FFFFFF"/>
                </a:solidFill>
                <a:latin typeface="Lato"/>
                <a:ea typeface="Lato"/>
                <a:cs typeface="Lato"/>
                <a:sym typeface="Lato"/>
              </a:rPr>
              <a:t>.</a:t>
            </a:r>
            <a:endParaRPr/>
          </a:p>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The </a:t>
            </a:r>
            <a:r>
              <a:rPr lang="en-US" sz="1017" b="1" i="0">
                <a:solidFill>
                  <a:srgbClr val="FFFFFF"/>
                </a:solidFill>
                <a:latin typeface="Lato"/>
                <a:ea typeface="Lato"/>
                <a:cs typeface="Lato"/>
                <a:sym typeface="Lato"/>
              </a:rPr>
              <a:t>WIP commit</a:t>
            </a:r>
            <a:r>
              <a:rPr lang="en-US" sz="1017" b="0" i="0">
                <a:solidFill>
                  <a:srgbClr val="FFFFFF"/>
                </a:solidFill>
                <a:latin typeface="Lato"/>
                <a:ea typeface="Lato"/>
                <a:cs typeface="Lato"/>
                <a:sym typeface="Lato"/>
              </a:rPr>
              <a:t> contains the unstaged changes made to tracked files; as you can see, the </a:t>
            </a:r>
            <a:r>
              <a:rPr lang="en-US" sz="1017" b="1" i="0">
                <a:solidFill>
                  <a:srgbClr val="FFFFFF"/>
                </a:solidFill>
                <a:latin typeface="Lato"/>
                <a:ea typeface="Lato"/>
                <a:cs typeface="Lato"/>
                <a:sym typeface="Lato"/>
              </a:rPr>
              <a:t>WIP commit</a:t>
            </a:r>
            <a:r>
              <a:rPr lang="en-US" sz="1017" b="0" i="0">
                <a:solidFill>
                  <a:srgbClr val="FFFFFF"/>
                </a:solidFill>
                <a:latin typeface="Lato"/>
                <a:ea typeface="Lato"/>
                <a:cs typeface="Lato"/>
                <a:sym typeface="Lato"/>
              </a:rPr>
              <a:t> has two parents: one is the </a:t>
            </a:r>
            <a:r>
              <a:rPr lang="en-US" sz="1017" b="1" i="0">
                <a:solidFill>
                  <a:srgbClr val="FFFFFF"/>
                </a:solidFill>
                <a:latin typeface="Lato"/>
                <a:ea typeface="Lato"/>
                <a:cs typeface="Lato"/>
                <a:sym typeface="Lato"/>
              </a:rPr>
              <a:t>index commit</a:t>
            </a:r>
            <a:r>
              <a:rPr lang="en-US" sz="1017" b="0" i="0">
                <a:solidFill>
                  <a:srgbClr val="FFFFFF"/>
                </a:solidFill>
                <a:latin typeface="Lato"/>
                <a:ea typeface="Lato"/>
                <a:cs typeface="Lato"/>
                <a:sym typeface="Lato"/>
              </a:rPr>
              <a:t>, containing staged changes, the other is the last commit on the master branch, where HEAD was and where we run the git stash command.</a:t>
            </a:r>
            <a:endParaRPr/>
          </a:p>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With all this shelved information, Git can then re-apply your work on top of the master branch when you finish your job on the berries branch; a stash can be applied wherever you want, and more than once if you like.</a:t>
            </a:r>
            <a:endParaRPr/>
          </a:p>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Using the git stash command, we actually used the git stash save subcommand, the default option. The save subcommand saves changes to tracked files only, using a default set of messages for these </a:t>
            </a:r>
            <a:r>
              <a:rPr lang="en-US" sz="1017" b="1" i="0">
                <a:solidFill>
                  <a:srgbClr val="FFFFFF"/>
                </a:solidFill>
                <a:latin typeface="Lato"/>
                <a:ea typeface="Lato"/>
                <a:cs typeface="Lato"/>
                <a:sym typeface="Lato"/>
              </a:rPr>
              <a:t>special commits</a:t>
            </a:r>
            <a:r>
              <a:rPr lang="en-US" sz="1017" b="0" i="0">
                <a:solidFill>
                  <a:srgbClr val="FFFFFF"/>
                </a:solidFill>
                <a:latin typeface="Lato"/>
                <a:ea typeface="Lato"/>
                <a:cs typeface="Lato"/>
                <a:sym typeface="Lato"/>
              </a:rPr>
              <a:t> we see.</a:t>
            </a:r>
            <a:endParaRPr/>
          </a:p>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To retrieve a stash, the command is git stash apply &lt;stash&gt;; it applies changes within the two commits, eventually modifying your working copy and staging area. The stash will not be deleted after the apply; you can do it manually using the git stash drop &lt;stash&gt; subcommand. Another way implies the git stash pop &lt;stash&gt; subcommand: it applies the stash and then deletes it.</a:t>
            </a:r>
            <a:endParaRPr/>
          </a:p>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While using these subcommands, you can refer to the various stashes you did in the past using different notations; the most common is stash@{0}, where 0 means </a:t>
            </a:r>
            <a:r>
              <a:rPr lang="en-US" sz="1017" b="1" i="0">
                <a:solidFill>
                  <a:srgbClr val="FFFFFF"/>
                </a:solidFill>
                <a:latin typeface="Lato"/>
                <a:ea typeface="Lato"/>
                <a:cs typeface="Lato"/>
                <a:sym typeface="Lato"/>
              </a:rPr>
              <a:t>the last stash you did</a:t>
            </a:r>
            <a:r>
              <a:rPr lang="en-US" sz="1017" b="0" i="0">
                <a:solidFill>
                  <a:srgbClr val="FFFFFF"/>
                </a:solidFill>
                <a:latin typeface="Lato"/>
                <a:ea typeface="Lato"/>
                <a:cs typeface="Lato"/>
                <a:sym typeface="Lato"/>
              </a:rPr>
              <a:t>. To retrieve the penultimate, you can use stash@{1} and so on.</a:t>
            </a:r>
            <a:endParaRPr/>
          </a:p>
          <a:p>
            <a:pPr marL="457200" lvl="0" indent="-298450" algn="l" rtl="0">
              <a:lnSpc>
                <a:spcPct val="80000"/>
              </a:lnSpc>
              <a:spcBef>
                <a:spcPts val="0"/>
              </a:spcBef>
              <a:spcAft>
                <a:spcPts val="0"/>
              </a:spcAft>
              <a:buSzPts val="1100"/>
              <a:buChar char="●"/>
            </a:pPr>
            <a:r>
              <a:rPr lang="en-US" sz="1017" b="0" i="0">
                <a:solidFill>
                  <a:srgbClr val="FFFFFF"/>
                </a:solidFill>
                <a:latin typeface="Lato"/>
                <a:ea typeface="Lato"/>
                <a:cs typeface="Lato"/>
                <a:sym typeface="Lato"/>
              </a:rPr>
              <a:t>To make a complete example, let's drop the actual stash without applying it, and then do a new one following these steps:</a:t>
            </a:r>
            <a:endParaRPr/>
          </a:p>
          <a:p>
            <a:pPr marL="457200" lvl="0" indent="-298450" algn="l" rtl="0">
              <a:lnSpc>
                <a:spcPct val="80000"/>
              </a:lnSpc>
              <a:spcBef>
                <a:spcPts val="0"/>
              </a:spcBef>
              <a:spcAft>
                <a:spcPts val="0"/>
              </a:spcAft>
              <a:buSzPts val="1100"/>
              <a:buFont typeface="Arial"/>
              <a:buAutoNum type="arabicPeriod"/>
            </a:pPr>
            <a:r>
              <a:rPr lang="en-US" sz="1017" b="0" i="0">
                <a:solidFill>
                  <a:srgbClr val="FFFFFF"/>
                </a:solidFill>
                <a:latin typeface="Lato"/>
                <a:ea typeface="Lato"/>
                <a:cs typeface="Lato"/>
                <a:sym typeface="Lato"/>
              </a:rPr>
              <a:t>Drop the last stash created using git stash drop (git stash clear drops all the stashes).</a:t>
            </a:r>
            <a:endParaRPr/>
          </a:p>
          <a:p>
            <a:pPr marL="457200" lvl="0" indent="-298450" algn="l" rtl="0">
              <a:lnSpc>
                <a:spcPct val="80000"/>
              </a:lnSpc>
              <a:spcBef>
                <a:spcPts val="0"/>
              </a:spcBef>
              <a:spcAft>
                <a:spcPts val="0"/>
              </a:spcAft>
              <a:buSzPts val="1100"/>
              <a:buFont typeface="Arial"/>
              <a:buAutoNum type="arabicPeriod"/>
            </a:pPr>
            <a:r>
              <a:rPr lang="en-US" sz="1017" b="0" i="0">
                <a:solidFill>
                  <a:srgbClr val="FFFFFF"/>
                </a:solidFill>
                <a:latin typeface="Lato"/>
                <a:ea typeface="Lato"/>
                <a:cs typeface="Lato"/>
                <a:sym typeface="Lato"/>
              </a:rPr>
              <a:t>Append a new fruit to the shopping list (for example, a plum) and add it to the staging area.</a:t>
            </a:r>
            <a:endParaRPr/>
          </a:p>
          <a:p>
            <a:pPr marL="457200" lvl="0" indent="-298450" algn="l" rtl="0">
              <a:lnSpc>
                <a:spcPct val="80000"/>
              </a:lnSpc>
              <a:spcBef>
                <a:spcPts val="0"/>
              </a:spcBef>
              <a:spcAft>
                <a:spcPts val="0"/>
              </a:spcAft>
              <a:buSzPts val="1100"/>
              <a:buFont typeface="Arial"/>
              <a:buAutoNum type="arabicPeriod"/>
            </a:pPr>
            <a:r>
              <a:rPr lang="en-US" sz="1017" b="0" i="0">
                <a:solidFill>
                  <a:srgbClr val="FFFFFF"/>
                </a:solidFill>
                <a:latin typeface="Lato"/>
                <a:ea typeface="Lato"/>
                <a:cs typeface="Lato"/>
                <a:sym typeface="Lato"/>
              </a:rPr>
              <a:t>Then add another one (for example, a pear) but avoid adding it to the staging area.</a:t>
            </a:r>
            <a:endParaRPr/>
          </a:p>
          <a:p>
            <a:pPr marL="457200" lvl="0" indent="-298450" algn="l" rtl="0">
              <a:lnSpc>
                <a:spcPct val="80000"/>
              </a:lnSpc>
              <a:spcBef>
                <a:spcPts val="0"/>
              </a:spcBef>
              <a:spcAft>
                <a:spcPts val="0"/>
              </a:spcAft>
              <a:buSzPts val="1100"/>
              <a:buFont typeface="Arial"/>
              <a:buAutoNum type="arabicPeriod"/>
            </a:pPr>
            <a:r>
              <a:rPr lang="en-US" sz="1017" b="0" i="0">
                <a:solidFill>
                  <a:srgbClr val="FFFFFF"/>
                </a:solidFill>
                <a:latin typeface="Lato"/>
                <a:ea typeface="Lato"/>
                <a:cs typeface="Lato"/>
                <a:sym typeface="Lato"/>
              </a:rPr>
              <a:t>Now create a new untracked file (for example, notes.txt).</a:t>
            </a:r>
            <a:endParaRPr/>
          </a:p>
          <a:p>
            <a:pPr marL="457200" lvl="0" indent="-298450" algn="l" rtl="0">
              <a:lnSpc>
                <a:spcPct val="80000"/>
              </a:lnSpc>
              <a:spcBef>
                <a:spcPts val="0"/>
              </a:spcBef>
              <a:spcAft>
                <a:spcPts val="0"/>
              </a:spcAft>
              <a:buSzPts val="1100"/>
              <a:buFont typeface="Arial"/>
              <a:buAutoNum type="arabicPeriod"/>
            </a:pPr>
            <a:r>
              <a:rPr lang="en-US" sz="1017" b="0" i="0">
                <a:solidFill>
                  <a:srgbClr val="FFFFFF"/>
                </a:solidFill>
                <a:latin typeface="Lato"/>
                <a:ea typeface="Lato"/>
                <a:cs typeface="Lato"/>
                <a:sym typeface="Lato"/>
              </a:rPr>
              <a:t>Finally, create a new stash using -u (the --include-untracked option).</a:t>
            </a:r>
            <a:endParaRPr/>
          </a:p>
          <a:p>
            <a:pPr marL="342900" marR="0" lvl="0" indent="-278320" algn="l" rtl="0">
              <a:lnSpc>
                <a:spcPct val="80000"/>
              </a:lnSpc>
              <a:spcBef>
                <a:spcPts val="0"/>
              </a:spcBef>
              <a:spcAft>
                <a:spcPts val="0"/>
              </a:spcAft>
              <a:buClr>
                <a:srgbClr val="000000"/>
              </a:buClr>
              <a:buSzPts val="1017"/>
              <a:buFont typeface="Arial"/>
              <a:buNone/>
            </a:pPr>
            <a:endParaRPr sz="1017"/>
          </a:p>
        </p:txBody>
      </p:sp>
      <p:sp>
        <p:nvSpPr>
          <p:cNvPr id="2242" name="Google Shape;2242;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As you can see, this time there is one more commit, the </a:t>
            </a:r>
            <a:r>
              <a:rPr lang="en-US" b="1" i="0">
                <a:solidFill>
                  <a:srgbClr val="FFFFFF"/>
                </a:solidFill>
                <a:latin typeface="Lato"/>
                <a:ea typeface="Lato"/>
                <a:cs typeface="Lato"/>
                <a:sym typeface="Lato"/>
              </a:rPr>
              <a:t>untracked files</a:t>
            </a:r>
            <a:r>
              <a:rPr lang="en-US" b="0" i="0">
                <a:solidFill>
                  <a:srgbClr val="FFFFFF"/>
                </a:solidFill>
                <a:latin typeface="Lato"/>
                <a:ea typeface="Lato"/>
                <a:cs typeface="Lato"/>
                <a:sym typeface="Lato"/>
              </a:rPr>
              <a:t> one: this commit contains the notes.txt file, and figures as an additional parent for the </a:t>
            </a:r>
            <a:r>
              <a:rPr lang="en-US" b="1" i="0">
                <a:solidFill>
                  <a:srgbClr val="FFFFFF"/>
                </a:solidFill>
                <a:latin typeface="Lato"/>
                <a:ea typeface="Lato"/>
                <a:cs typeface="Lato"/>
                <a:sym typeface="Lato"/>
              </a:rPr>
              <a:t>WIP commit</a:t>
            </a:r>
            <a:r>
              <a:rPr lang="en-US" b="0" i="0">
                <a:solidFill>
                  <a:srgbClr val="FFFFFF"/>
                </a:solidFill>
                <a:latin typeface="Lato"/>
                <a:ea typeface="Lato"/>
                <a:cs typeface="Lato"/>
                <a:sym typeface="Lato"/>
              </a:rPr>
              <a:t>.</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Summarizing, you basically use the git stash save command (with the -u or --all option if needed) to shelve your modification and then git stash apply to retrieve them; I suggest using git stash apply and then git stash drop instead of git pop to have a chance to redo your stash application when needed, or when your stash is not as trivial as usual.</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To take a look at all the options for this command, please refer to the git stash --help output.</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49" name="Google Shape;2249;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p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Please note that with the --amend option, you are actually re-doing the commit, which will have a new hash; if you already pushed the previous commit, changing the last commit is not recommended - rather, it is deplorable.</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If you amend an already pushed commit, then push the new one, you are basically discarding the latest commit on a branch, replacing it with the newly amended one: for those who will pull the branch, this can lead to some confusion, as they will see their local branch losing the last commit, replaced by a new one.</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56" name="Google Shape;2256;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p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As you can see, the result reports all the affected lines of the </a:t>
            </a:r>
            <a:r>
              <a:rPr lang="en-US"/>
              <a:t>README.md</a:t>
            </a:r>
            <a:r>
              <a:rPr lang="en-US" b="0" i="0">
                <a:solidFill>
                  <a:srgbClr val="FFFFFF"/>
                </a:solidFill>
                <a:latin typeface="Lato"/>
                <a:ea typeface="Lato"/>
                <a:cs typeface="Lato"/>
                <a:sym typeface="Lato"/>
              </a:rPr>
              <a:t> file; for every line, you can see the commit hash, the author, the date, and the row number of the text file lines.</a:t>
            </a:r>
            <a:endParaRPr/>
          </a:p>
        </p:txBody>
      </p:sp>
      <p:sp>
        <p:nvSpPr>
          <p:cNvPr id="2263" name="Google Shape;2263;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p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The git show command is a multi-purpose command that can show to you one or more objects; in this case, we have used it to show the modification made in a particular commit using the git show &lt;commit-hash&gt; format.</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The git blame and git show commands have a quite long list of options; the purpose of this section is to only point the reader to the way they can trace changes on a file; you can inspect other possibilities using the ever-useful git &lt;command&gt; --help command.</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70" name="Google Shape;2270;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p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With the help of the GUI, things are even easier to understand.</a:t>
            </a:r>
            <a:endParaRPr/>
          </a:p>
        </p:txBody>
      </p:sp>
      <p:sp>
        <p:nvSpPr>
          <p:cNvPr id="2277" name="Google Shape;2277;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In a common source code repository, with a certain amount of commit, Git usually won't need more space than other versioning systems. As an example, when Mozilla went from Subversion to Git, the exact same repository went from 12GB to 420MB disk space required; look at this comparison page to learn more: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https://git.wiki.kernel.org/index.php/GitSvnComparsion</a:t>
            </a:r>
            <a:endParaRPr>
              <a:solidFill>
                <a:schemeClr val="dk1"/>
              </a:solidFill>
            </a:endParaRPr>
          </a:p>
        </p:txBody>
      </p:sp>
      <p:sp>
        <p:nvSpPr>
          <p:cNvPr id="737" name="Google Shape;73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5703934"/>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p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In this section, I would like to suggest just a bunch of tips and tricks I have found useful in the past.</a:t>
            </a:r>
            <a:endParaRPr/>
          </a:p>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Bare repositories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Bare repositories are repositories that do not contain working copy files, but only the .git folder. A bare repository is essentially </a:t>
            </a:r>
            <a:r>
              <a:rPr lang="en-US" b="1" i="0">
                <a:solidFill>
                  <a:srgbClr val="FFFFFF"/>
                </a:solidFill>
                <a:latin typeface="Lato"/>
                <a:ea typeface="Lato"/>
                <a:cs typeface="Lato"/>
                <a:sym typeface="Lato"/>
              </a:rPr>
              <a:t>for sharing</a:t>
            </a:r>
            <a:r>
              <a:rPr lang="en-US" b="0" i="0">
                <a:solidFill>
                  <a:srgbClr val="FFFFFF"/>
                </a:solidFill>
                <a:latin typeface="Lato"/>
                <a:ea typeface="Lato"/>
                <a:cs typeface="Lato"/>
                <a:sym typeface="Lato"/>
              </a:rPr>
              <a:t>: if you use Git in a centralized way, pushing and pulling to a common remote (a local server, a GitHub repository, and so on), you will agree that the remote has no interest in checking out files you work on; the scope of that remote is only to be a central point of contact for the team, so having working copy files in it is only a waste of space as no one will edit them directly on the remote.</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85" name="Google Shape;2285;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In this manner, you have a 1:1 copy of your repository in another folder, but in a bare version, ready to be pushed.</a:t>
            </a:r>
            <a:endParaRPr/>
          </a:p>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Backup repositories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If you need a backup, there are two commands you can use: one for archiving only files and one for backing up the entire bundle, including versioning information.</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92" name="Google Shape;2292;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99" name="Google Shape;2299;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p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Archiving files in this way can be useful if you have to share your code with people that don't have Git installed.</a:t>
            </a:r>
            <a:endParaRPr/>
          </a:p>
        </p:txBody>
      </p:sp>
      <p:sp>
        <p:nvSpPr>
          <p:cNvPr id="2306" name="Google Shape;2306;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p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313" name="Google Shape;2313;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p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320" name="Google Shape;2320;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213359" algn="l" rtl="0">
              <a:lnSpc>
                <a:spcPct val="80000"/>
              </a:lnSpc>
              <a:spcBef>
                <a:spcPts val="0"/>
              </a:spcBef>
              <a:spcAft>
                <a:spcPts val="0"/>
              </a:spcAft>
              <a:buClr>
                <a:srgbClr val="000000"/>
              </a:buClr>
              <a:buSzPts val="2040"/>
              <a:buFont typeface="Arial"/>
              <a:buNone/>
            </a:pPr>
            <a:endParaRPr sz="204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040"/>
              <a:buFont typeface="Arial"/>
              <a:buChar char="•"/>
            </a:pPr>
            <a:r>
              <a:rPr lang="en-US" sz="2040" b="0" i="0" u="none" strike="noStrike" cap="none">
                <a:solidFill>
                  <a:srgbClr val="000000"/>
                </a:solidFill>
                <a:latin typeface="Arial"/>
                <a:ea typeface="Arial"/>
                <a:cs typeface="Arial"/>
                <a:sym typeface="Arial"/>
              </a:rPr>
              <a:t>Furthermore, we added some other techniques to our skill set, learning some things we will use as soon as we start to use Git extensively. Some simple tricks provide a way to stimulate the curiosity of the reader: Git has a lot more commands to explore.</a:t>
            </a:r>
            <a:endParaRPr/>
          </a:p>
          <a:p>
            <a:pPr marL="342900" marR="0" lvl="0" indent="-213359" algn="l" rtl="0">
              <a:lnSpc>
                <a:spcPct val="80000"/>
              </a:lnSpc>
              <a:spcBef>
                <a:spcPts val="0"/>
              </a:spcBef>
              <a:spcAft>
                <a:spcPts val="0"/>
              </a:spcAft>
              <a:buClr>
                <a:srgbClr val="000000"/>
              </a:buClr>
              <a:buSzPts val="2040"/>
              <a:buFont typeface="Arial"/>
              <a:buNone/>
            </a:pPr>
            <a:endParaRPr sz="204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040"/>
              <a:buFont typeface="Arial"/>
              <a:buChar char="•"/>
            </a:pPr>
            <a:r>
              <a:rPr lang="en-US" sz="2040" b="0" i="0" u="none" strike="noStrike" cap="none">
                <a:solidFill>
                  <a:srgbClr val="000000"/>
                </a:solidFill>
                <a:latin typeface="Arial"/>
                <a:ea typeface="Arial"/>
                <a:cs typeface="Arial"/>
                <a:sym typeface="Arial"/>
              </a:rPr>
              <a:t>In the next lesson, we will leave the console for a while, and talk about strategies to better organize our repositories. We will try to learn how to make significant commits, and we will get to know some of the adoptable flows to reconcile Git with our way of working.</a:t>
            </a:r>
            <a:endParaRPr/>
          </a:p>
          <a:p>
            <a:pPr marL="342900" marR="0" lvl="0" indent="-283527" algn="l" rtl="0">
              <a:lnSpc>
                <a:spcPct val="80000"/>
              </a:lnSpc>
              <a:spcBef>
                <a:spcPts val="0"/>
              </a:spcBef>
              <a:spcAft>
                <a:spcPts val="0"/>
              </a:spcAft>
              <a:buClr>
                <a:srgbClr val="000000"/>
              </a:buClr>
              <a:buSzPts val="935"/>
              <a:buFont typeface="Arial"/>
              <a:buNone/>
            </a:pPr>
            <a:endParaRPr sz="935"/>
          </a:p>
        </p:txBody>
      </p:sp>
      <p:sp>
        <p:nvSpPr>
          <p:cNvPr id="2327" name="Google Shape;2327;p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47500" lnSpcReduction="20000"/>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It's time to summarize all the concepts illustrated since now.</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An image, as they say, is worth a thousand words, so here you can find a picture representing the actual state of our repository, thanks to the </a:t>
            </a:r>
            <a:r>
              <a:rPr lang="en-US" b="1" i="0" dirty="0">
                <a:solidFill>
                  <a:schemeClr val="dk1"/>
                </a:solidFill>
                <a:latin typeface="Lato"/>
                <a:ea typeface="Lato"/>
                <a:cs typeface="Lato"/>
                <a:sym typeface="Lato"/>
              </a:rPr>
              <a:t>git-draw</a:t>
            </a:r>
            <a:r>
              <a:rPr lang="en-US" b="0" i="0" dirty="0">
                <a:solidFill>
                  <a:schemeClr val="dk1"/>
                </a:solidFill>
                <a:latin typeface="Lato"/>
                <a:ea typeface="Lato"/>
                <a:cs typeface="Lato"/>
                <a:sym typeface="Lato"/>
              </a:rPr>
              <a:t> tool (</a:t>
            </a:r>
            <a:r>
              <a:rPr lang="en-US" b="0" i="0" u="sng" strike="noStrike" dirty="0">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https://github.com/sensorflo/git-draw</a:t>
            </a:r>
            <a:r>
              <a:rPr lang="en-US" b="0" i="0" dirty="0">
                <a:solidFill>
                  <a:schemeClr val="dk1"/>
                </a:solidFill>
                <a:latin typeface="Lato"/>
                <a:ea typeface="Lato"/>
                <a:cs typeface="Lato"/>
                <a:sym typeface="Lato"/>
              </a:rPr>
              <a:t>):</a:t>
            </a:r>
            <a:endParaRPr dirty="0">
              <a:solidFill>
                <a:schemeClr val="dk1"/>
              </a:solidFill>
            </a:endParaRPr>
          </a:p>
          <a:p>
            <a:pPr marL="158750" lvl="0" indent="0" algn="l" rtl="0">
              <a:lnSpc>
                <a:spcPct val="100000"/>
              </a:lnSpc>
              <a:spcBef>
                <a:spcPts val="0"/>
              </a:spcBef>
              <a:spcAft>
                <a:spcPts val="0"/>
              </a:spcAft>
              <a:buSzPts val="1100"/>
              <a:buNone/>
            </a:pPr>
            <a:endParaRPr lang="en-US" dirty="0">
              <a:solidFill>
                <a:schemeClr val="dk1"/>
              </a:solidFill>
            </a:endParaRPr>
          </a:p>
          <a:p>
            <a:r>
              <a:rPr lang="en-US" dirty="0"/>
              <a:t>This image illustrates the </a:t>
            </a:r>
            <a:r>
              <a:rPr lang="en-US" b="1" dirty="0"/>
              <a:t>structure of Git objects</a:t>
            </a:r>
            <a:r>
              <a:rPr lang="en-US" dirty="0"/>
              <a:t> (commits, trees, and blobs) and how they relate to each other in a Git repository. Here's a breakdown of the components in the diagram:</a:t>
            </a:r>
          </a:p>
          <a:p>
            <a:r>
              <a:rPr lang="en-US" b="1" dirty="0"/>
              <a:t>1. Commit Objects (Green Boxes)</a:t>
            </a:r>
          </a:p>
          <a:p>
            <a:r>
              <a:rPr lang="en-US" dirty="0"/>
              <a:t>Each green box represents a </a:t>
            </a:r>
            <a:r>
              <a:rPr lang="en-US" b="1" dirty="0"/>
              <a:t>commit object</a:t>
            </a:r>
            <a:r>
              <a:rPr lang="en-US" dirty="0"/>
              <a:t> in Git. A commit stores:</a:t>
            </a:r>
          </a:p>
          <a:p>
            <a:pPr>
              <a:buFont typeface="Arial" panose="020B0604020202020204" pitchFamily="34" charset="0"/>
              <a:buChar char="•"/>
            </a:pPr>
            <a:r>
              <a:rPr lang="en-US" b="1" dirty="0"/>
              <a:t>Tree Hash</a:t>
            </a:r>
            <a:r>
              <a:rPr lang="en-US" dirty="0"/>
              <a:t>: Points to the root of the directory structure (tree object).</a:t>
            </a:r>
          </a:p>
          <a:p>
            <a:pPr>
              <a:buFont typeface="Arial" panose="020B0604020202020204" pitchFamily="34" charset="0"/>
              <a:buChar char="•"/>
            </a:pPr>
            <a:r>
              <a:rPr lang="en-US" b="1" dirty="0"/>
              <a:t>Parent Commit</a:t>
            </a:r>
            <a:r>
              <a:rPr lang="en-US" dirty="0"/>
              <a:t>: References the preceding commit(s) in the history (except for the first commit, which has no parent).</a:t>
            </a:r>
          </a:p>
          <a:p>
            <a:pPr>
              <a:buFont typeface="Arial" panose="020B0604020202020204" pitchFamily="34" charset="0"/>
              <a:buChar char="•"/>
            </a:pPr>
            <a:r>
              <a:rPr lang="en-US" b="1" dirty="0"/>
              <a:t>Author/Committer Information</a:t>
            </a:r>
            <a:r>
              <a:rPr lang="en-US" dirty="0"/>
              <a:t>: Includes the name, email, and timestamp of the author and committer.</a:t>
            </a:r>
          </a:p>
          <a:p>
            <a:pPr>
              <a:buFont typeface="Arial" panose="020B0604020202020204" pitchFamily="34" charset="0"/>
              <a:buChar char="•"/>
            </a:pPr>
            <a:r>
              <a:rPr lang="en-US" b="1" dirty="0"/>
              <a:t>Commit Message</a:t>
            </a:r>
            <a:r>
              <a:rPr lang="en-US" dirty="0"/>
              <a:t>: Describes the changes made in this commit (e.g., "Add an apple" or "Add a banana to the shopping list").</a:t>
            </a:r>
          </a:p>
          <a:p>
            <a:r>
              <a:rPr lang="en-US" b="1" dirty="0"/>
              <a:t>2. Tree Objects (Yellow Boxes)</a:t>
            </a:r>
          </a:p>
          <a:p>
            <a:r>
              <a:rPr lang="en-US" dirty="0"/>
              <a:t>Each yellow box represents a </a:t>
            </a:r>
            <a:r>
              <a:rPr lang="en-US" b="1" dirty="0"/>
              <a:t>tree object</a:t>
            </a:r>
            <a:r>
              <a:rPr lang="en-US" dirty="0"/>
              <a:t>, which organizes the directory structure at the time of the commit. A tree object stores:</a:t>
            </a:r>
          </a:p>
          <a:p>
            <a:pPr>
              <a:buFont typeface="Arial" panose="020B0604020202020204" pitchFamily="34" charset="0"/>
              <a:buChar char="•"/>
            </a:pPr>
            <a:r>
              <a:rPr lang="en-US" b="1" dirty="0"/>
              <a:t>File Metadata</a:t>
            </a:r>
            <a:r>
              <a:rPr lang="en-US" dirty="0"/>
              <a:t>: Includes file permissions and types.</a:t>
            </a:r>
          </a:p>
          <a:p>
            <a:pPr>
              <a:buFont typeface="Arial" panose="020B0604020202020204" pitchFamily="34" charset="0"/>
              <a:buChar char="•"/>
            </a:pPr>
            <a:r>
              <a:rPr lang="en-US" b="1" dirty="0"/>
              <a:t>Blobs or Subtrees</a:t>
            </a:r>
            <a:r>
              <a:rPr lang="en-US" dirty="0"/>
              <a:t>: Points to blob objects (file contents) or other tree objects (subdirectories).</a:t>
            </a:r>
          </a:p>
          <a:p>
            <a:pPr>
              <a:buFont typeface="Arial" panose="020B0604020202020204" pitchFamily="34" charset="0"/>
              <a:buChar char="•"/>
            </a:pPr>
            <a:r>
              <a:rPr lang="en-US" b="1" dirty="0"/>
              <a:t>File/Directory Names</a:t>
            </a:r>
            <a:r>
              <a:rPr lang="en-US" dirty="0"/>
              <a:t>: Stores the names of files and directories.</a:t>
            </a:r>
          </a:p>
          <a:p>
            <a:r>
              <a:rPr lang="en-US" dirty="0"/>
              <a:t>In this diagram:</a:t>
            </a:r>
          </a:p>
          <a:p>
            <a:pPr>
              <a:buFont typeface="Arial" panose="020B0604020202020204" pitchFamily="34" charset="0"/>
              <a:buChar char="•"/>
            </a:pPr>
            <a:r>
              <a:rPr lang="en-US" dirty="0"/>
              <a:t>The README.md and shoppingList.txt files are part of the tree objects.</a:t>
            </a:r>
          </a:p>
          <a:p>
            <a:r>
              <a:rPr lang="en-US" b="1" dirty="0"/>
              <a:t>3. Blob Objects (White Boxes)</a:t>
            </a:r>
          </a:p>
          <a:p>
            <a:r>
              <a:rPr lang="en-US" dirty="0"/>
              <a:t>Each white box represents a </a:t>
            </a:r>
            <a:r>
              <a:rPr lang="en-US" b="1" dirty="0"/>
              <a:t>blob object</a:t>
            </a:r>
            <a:r>
              <a:rPr lang="en-US" dirty="0"/>
              <a:t>, which stores the actual content of a file. Blob objects are content-addressable, meaning their SHA-1 hash is derived from the file's content. This ensures:</a:t>
            </a:r>
          </a:p>
          <a:p>
            <a:pPr>
              <a:buFont typeface="Arial" panose="020B0604020202020204" pitchFamily="34" charset="0"/>
              <a:buChar char="•"/>
            </a:pPr>
            <a:r>
              <a:rPr lang="en-US" dirty="0"/>
              <a:t>Identical file contents are stored only once, even if used in multiple commits or directories.</a:t>
            </a:r>
          </a:p>
          <a:p>
            <a:r>
              <a:rPr lang="en-US" dirty="0"/>
              <a:t>For example:</a:t>
            </a:r>
          </a:p>
          <a:p>
            <a:pPr>
              <a:buFont typeface="Arial" panose="020B0604020202020204" pitchFamily="34" charset="0"/>
              <a:buChar char="•"/>
            </a:pPr>
            <a:r>
              <a:rPr lang="en-US" dirty="0"/>
              <a:t>The blob e4ceb84 contains the content "banana\</a:t>
            </a:r>
            <a:r>
              <a:rPr lang="en-US" dirty="0" err="1"/>
              <a:t>napple</a:t>
            </a:r>
            <a:r>
              <a:rPr lang="en-US" dirty="0"/>
              <a:t>".</a:t>
            </a:r>
          </a:p>
          <a:p>
            <a:pPr>
              <a:buFont typeface="Arial" panose="020B0604020202020204" pitchFamily="34" charset="0"/>
              <a:buChar char="•"/>
            </a:pPr>
            <a:r>
              <a:rPr lang="en-US" dirty="0"/>
              <a:t>The blob 637a09b contains the content "banana".</a:t>
            </a:r>
          </a:p>
          <a:p>
            <a:r>
              <a:rPr lang="en-US" b="1" dirty="0"/>
              <a:t>4. Relationships Between Objects</a:t>
            </a:r>
          </a:p>
          <a:p>
            <a:r>
              <a:rPr lang="en-US" dirty="0"/>
              <a:t>The diagram illustrates how Git stores a snapshot of the repository by linking objects together:</a:t>
            </a:r>
          </a:p>
          <a:p>
            <a:pPr>
              <a:buFont typeface="+mj-lt"/>
              <a:buAutoNum type="arabicPeriod"/>
            </a:pPr>
            <a:r>
              <a:rPr lang="en-US" b="1" dirty="0"/>
              <a:t>Commit Object</a:t>
            </a:r>
            <a:r>
              <a:rPr lang="en-US" dirty="0"/>
              <a:t>:</a:t>
            </a:r>
          </a:p>
          <a:p>
            <a:pPr marL="742950" lvl="1" indent="-285750">
              <a:buFont typeface="+mj-lt"/>
              <a:buAutoNum type="arabicPeriod"/>
            </a:pPr>
            <a:r>
              <a:rPr lang="en-US" dirty="0"/>
              <a:t>Points to a tree object that represents the state of the repository at the time of the commit.</a:t>
            </a:r>
          </a:p>
          <a:p>
            <a:pPr marL="742950" lvl="1" indent="-285750">
              <a:buFont typeface="+mj-lt"/>
              <a:buAutoNum type="arabicPeriod"/>
            </a:pPr>
            <a:r>
              <a:rPr lang="en-US" dirty="0"/>
              <a:t>References the previous commit (parent) to establish a chain of commits.</a:t>
            </a:r>
          </a:p>
          <a:p>
            <a:pPr>
              <a:buFont typeface="+mj-lt"/>
              <a:buAutoNum type="arabicPeriod"/>
            </a:pPr>
            <a:r>
              <a:rPr lang="en-US" b="1" dirty="0"/>
              <a:t>Tree Object</a:t>
            </a:r>
            <a:r>
              <a:rPr lang="en-US" dirty="0"/>
              <a:t>:</a:t>
            </a:r>
          </a:p>
          <a:p>
            <a:pPr marL="742950" lvl="1" indent="-285750">
              <a:buFont typeface="+mj-lt"/>
              <a:buAutoNum type="arabicPeriod"/>
            </a:pPr>
            <a:r>
              <a:rPr lang="en-US" dirty="0"/>
              <a:t>Contains pointers to blob objects (file contents) and other tree objects (subdirectories).</a:t>
            </a:r>
          </a:p>
          <a:p>
            <a:pPr marL="742950" lvl="1" indent="-285750">
              <a:buFont typeface="+mj-lt"/>
              <a:buAutoNum type="arabicPeriod"/>
            </a:pPr>
            <a:r>
              <a:rPr lang="en-US" dirty="0"/>
              <a:t>Represents the directory structure for a specific commit.</a:t>
            </a:r>
          </a:p>
          <a:p>
            <a:pPr>
              <a:buFont typeface="+mj-lt"/>
              <a:buAutoNum type="arabicPeriod"/>
            </a:pPr>
            <a:r>
              <a:rPr lang="en-US" b="1" dirty="0"/>
              <a:t>Blob Object</a:t>
            </a:r>
            <a:r>
              <a:rPr lang="en-US" dirty="0"/>
              <a:t>:</a:t>
            </a:r>
          </a:p>
          <a:p>
            <a:pPr marL="742950" lvl="1" indent="-285750">
              <a:buFont typeface="+mj-lt"/>
              <a:buAutoNum type="arabicPeriod"/>
            </a:pPr>
            <a:r>
              <a:rPr lang="en-US" dirty="0"/>
              <a:t>Contains the actual file content.</a:t>
            </a:r>
          </a:p>
          <a:p>
            <a:pPr marL="742950" lvl="1" indent="-285750">
              <a:buFont typeface="+mj-lt"/>
              <a:buAutoNum type="arabicPeriod"/>
            </a:pPr>
            <a:r>
              <a:rPr lang="en-US" dirty="0"/>
              <a:t>Does not store file names or permissions (these are stored in the tree object).</a:t>
            </a:r>
          </a:p>
          <a:p>
            <a:r>
              <a:rPr lang="en-US" b="1" dirty="0"/>
              <a:t>5. Example Explanation</a:t>
            </a:r>
          </a:p>
          <a:p>
            <a:pPr>
              <a:buFont typeface="+mj-lt"/>
              <a:buAutoNum type="arabicPeriod"/>
            </a:pPr>
            <a:r>
              <a:rPr lang="en-US" b="1" dirty="0"/>
              <a:t>Commit e4a5e7b ("Add an apple")</a:t>
            </a:r>
            <a:r>
              <a:rPr lang="en-US" dirty="0"/>
              <a:t>:</a:t>
            </a:r>
          </a:p>
          <a:p>
            <a:pPr marL="742950" lvl="1" indent="-285750">
              <a:buFont typeface="+mj-lt"/>
              <a:buAutoNum type="arabicPeriod"/>
            </a:pPr>
            <a:r>
              <a:rPr lang="en-US" dirty="0"/>
              <a:t>Points to tree 4c931e9, which contains two blobs:</a:t>
            </a:r>
          </a:p>
          <a:p>
            <a:pPr marL="1143000" lvl="2" indent="-228600">
              <a:buFont typeface="+mj-lt"/>
              <a:buAutoNum type="arabicPeriod"/>
            </a:pPr>
            <a:r>
              <a:rPr lang="en-US" dirty="0"/>
              <a:t>Blob 907b75b (content of README.md).</a:t>
            </a:r>
          </a:p>
          <a:p>
            <a:pPr marL="1143000" lvl="2" indent="-228600">
              <a:buFont typeface="+mj-lt"/>
              <a:buAutoNum type="arabicPeriod"/>
            </a:pPr>
            <a:r>
              <a:rPr lang="en-US" dirty="0"/>
              <a:t>Blob e4ceb84 (content of shoppingList.txt, which now contains "banana\</a:t>
            </a:r>
            <a:r>
              <a:rPr lang="en-US" dirty="0" err="1"/>
              <a:t>napple</a:t>
            </a:r>
            <a:r>
              <a:rPr lang="en-US" dirty="0"/>
              <a:t>").</a:t>
            </a:r>
          </a:p>
          <a:p>
            <a:pPr marL="742950" lvl="1" indent="-285750">
              <a:buFont typeface="+mj-lt"/>
              <a:buAutoNum type="arabicPeriod"/>
            </a:pPr>
            <a:r>
              <a:rPr lang="en-US" dirty="0"/>
              <a:t>Has a parent commit a57d783.</a:t>
            </a:r>
          </a:p>
          <a:p>
            <a:pPr>
              <a:buFont typeface="+mj-lt"/>
              <a:buAutoNum type="arabicPeriod"/>
            </a:pPr>
            <a:r>
              <a:rPr lang="en-US" b="1" dirty="0"/>
              <a:t>Commit a57d783 ("Add a banana to the shopping list")</a:t>
            </a:r>
            <a:r>
              <a:rPr lang="en-US" dirty="0"/>
              <a:t>:</a:t>
            </a:r>
          </a:p>
          <a:p>
            <a:pPr marL="742950" lvl="1" indent="-285750">
              <a:buFont typeface="+mj-lt"/>
              <a:buAutoNum type="arabicPeriod"/>
            </a:pPr>
            <a:r>
              <a:rPr lang="en-US" dirty="0"/>
              <a:t>Points to tree a31c31c, which also contains two blobs:</a:t>
            </a:r>
          </a:p>
          <a:p>
            <a:pPr marL="1143000" lvl="2" indent="-228600">
              <a:buFont typeface="+mj-lt"/>
              <a:buAutoNum type="arabicPeriod"/>
            </a:pPr>
            <a:r>
              <a:rPr lang="en-US" dirty="0"/>
              <a:t>Blob 907b75b (content of README.md, unchanged).</a:t>
            </a:r>
          </a:p>
          <a:p>
            <a:pPr marL="1143000" lvl="2" indent="-228600">
              <a:buFont typeface="+mj-lt"/>
              <a:buAutoNum type="arabicPeriod"/>
            </a:pPr>
            <a:r>
              <a:rPr lang="en-US" dirty="0"/>
              <a:t>Blob 637a09b (content of shoppingList.txt, which contains "banana").</a:t>
            </a:r>
          </a:p>
          <a:p>
            <a:pPr marL="742950" lvl="1" indent="-285750">
              <a:buFont typeface="+mj-lt"/>
              <a:buAutoNum type="arabicPeriod"/>
            </a:pPr>
            <a:r>
              <a:rPr lang="en-US" dirty="0"/>
              <a:t>Has a parent commit c7a0883.</a:t>
            </a:r>
          </a:p>
          <a:p>
            <a:pPr>
              <a:buFont typeface="+mj-lt"/>
              <a:buAutoNum type="arabicPeriod"/>
            </a:pPr>
            <a:r>
              <a:rPr lang="en-US" b="1" dirty="0"/>
              <a:t>Commit c7a0883</a:t>
            </a:r>
            <a:r>
              <a:rPr lang="en-US" dirty="0"/>
              <a:t>:</a:t>
            </a:r>
          </a:p>
          <a:p>
            <a:pPr marL="742950" lvl="1" indent="-285750">
              <a:buFont typeface="+mj-lt"/>
              <a:buAutoNum type="arabicPeriod"/>
            </a:pPr>
            <a:r>
              <a:rPr lang="en-US" dirty="0"/>
              <a:t>Represents an earlier state of the repository.</a:t>
            </a:r>
          </a:p>
          <a:p>
            <a:r>
              <a:rPr lang="en-US" b="1" dirty="0"/>
              <a:t>Key Takeaways</a:t>
            </a:r>
          </a:p>
          <a:p>
            <a:pPr>
              <a:buFont typeface="Arial" panose="020B0604020202020204" pitchFamily="34" charset="0"/>
              <a:buChar char="•"/>
            </a:pPr>
            <a:r>
              <a:rPr lang="en-US" dirty="0"/>
              <a:t>Git tracks changes by storing snapshots of the repository using commit, tree, and blob objects.</a:t>
            </a:r>
          </a:p>
          <a:p>
            <a:pPr>
              <a:buFont typeface="Arial" panose="020B0604020202020204" pitchFamily="34" charset="0"/>
              <a:buChar char="•"/>
            </a:pPr>
            <a:r>
              <a:rPr lang="en-US" b="1" dirty="0"/>
              <a:t>Commits</a:t>
            </a:r>
            <a:r>
              <a:rPr lang="en-US" dirty="0"/>
              <a:t> link to trees to represent the directory structure.</a:t>
            </a:r>
          </a:p>
          <a:p>
            <a:pPr>
              <a:buFont typeface="Arial" panose="020B0604020202020204" pitchFamily="34" charset="0"/>
              <a:buChar char="•"/>
            </a:pPr>
            <a:r>
              <a:rPr lang="en-US" b="1" dirty="0"/>
              <a:t>Trees</a:t>
            </a:r>
            <a:r>
              <a:rPr lang="en-US" dirty="0"/>
              <a:t> link to blobs, which store file contents.</a:t>
            </a:r>
          </a:p>
          <a:p>
            <a:pPr>
              <a:buFont typeface="Arial" panose="020B0604020202020204" pitchFamily="34" charset="0"/>
              <a:buChar char="•"/>
            </a:pPr>
            <a:r>
              <a:rPr lang="en-US" dirty="0"/>
              <a:t>This efficient design avoids duplicating unchanged data and allows Git to recreate the repository's state for any commit.</a:t>
            </a:r>
          </a:p>
          <a:p>
            <a:pPr marL="158750" lvl="0" indent="0" algn="l" rtl="0">
              <a:lnSpc>
                <a:spcPct val="100000"/>
              </a:lnSpc>
              <a:spcBef>
                <a:spcPts val="0"/>
              </a:spcBef>
              <a:spcAft>
                <a:spcPts val="0"/>
              </a:spcAft>
              <a:buSzPts val="1100"/>
              <a:buNone/>
            </a:pPr>
            <a:endParaRPr dirty="0">
              <a:solidFill>
                <a:schemeClr val="dk1"/>
              </a:solidFill>
            </a:endParaRPr>
          </a:p>
        </p:txBody>
      </p:sp>
      <p:sp>
        <p:nvSpPr>
          <p:cNvPr id="769" name="Google Shape;76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394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Note how the direction of the arrow joining the commit comes from the second commit and goes to the first, or from descendant to its ancestor; it may seem a detail, but it is important that graphic representations such as these are properly indicated in order to correctly highlight the relationship that binds the commits between them (it is always the child who depends on the parent).</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I just want to highlight some other things; such as:</a:t>
            </a:r>
            <a:endParaRPr dirty="0">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The two different trees refer to the same README.md blob</a:t>
            </a:r>
            <a:endParaRPr dirty="0">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There are two different blobs for the shoppingList.txt files, one containing only the banana text line and one containing banana and apple</a:t>
            </a:r>
            <a:endParaRPr dirty="0">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The second commit refers to the first</a:t>
            </a:r>
            <a:endParaRPr dirty="0">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The first commit has no parent</a:t>
            </a:r>
            <a:endParaRPr dirty="0">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dirty="0">
                <a:solidFill>
                  <a:schemeClr val="dk1"/>
                </a:solidFill>
                <a:latin typeface="Lato"/>
                <a:ea typeface="Lato"/>
                <a:cs typeface="Lato"/>
                <a:sym typeface="Lato"/>
              </a:rPr>
              <a:t>There are three commits!</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What the heck?!</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Okay, don't panic. Look at the commit at the right of the picture, and read author and email: that was the first commit we did using the </a:t>
            </a:r>
            <a:r>
              <a:rPr lang="en-US" b="1" i="0" dirty="0">
                <a:solidFill>
                  <a:schemeClr val="dk1"/>
                </a:solidFill>
                <a:latin typeface="Lato"/>
                <a:ea typeface="Lato"/>
                <a:cs typeface="Lato"/>
                <a:sym typeface="Lato"/>
              </a:rPr>
              <a:t>wrong</a:t>
            </a:r>
            <a:r>
              <a:rPr lang="en-US" b="0" i="0" dirty="0">
                <a:solidFill>
                  <a:schemeClr val="dk1"/>
                </a:solidFill>
                <a:latin typeface="Lato"/>
                <a:ea typeface="Lato"/>
                <a:cs typeface="Lato"/>
                <a:sym typeface="Lato"/>
              </a:rPr>
              <a:t> user and email; after that, we amended the commit, changing the author, remember?</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Well, but why is it already there? And why do we see it in this picture, but we don't see it in git log?</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Lato"/>
                <a:ea typeface="Lato"/>
                <a:cs typeface="Lato"/>
                <a:sym typeface="Lato"/>
              </a:rPr>
              <a:t>It's about </a:t>
            </a:r>
            <a:r>
              <a:rPr lang="en-US" b="1" i="0" dirty="0">
                <a:solidFill>
                  <a:schemeClr val="dk1"/>
                </a:solidFill>
                <a:latin typeface="Lato"/>
                <a:ea typeface="Lato"/>
                <a:cs typeface="Lato"/>
                <a:sym typeface="Lato"/>
              </a:rPr>
              <a:t>reachability</a:t>
            </a:r>
            <a:r>
              <a:rPr lang="en-US" b="0" i="0" dirty="0">
                <a:solidFill>
                  <a:schemeClr val="dk1"/>
                </a:solidFill>
                <a:latin typeface="Lato"/>
                <a:ea typeface="Lato"/>
                <a:cs typeface="Lato"/>
                <a:sym typeface="Lato"/>
              </a:rPr>
              <a:t> of the commit, a topic that we will talk about in the following sections.</a:t>
            </a:r>
            <a:endParaRPr dirty="0">
              <a:solidFill>
                <a:schemeClr val="dk1"/>
              </a:solidFill>
            </a:endParaRPr>
          </a:p>
          <a:p>
            <a:pPr marL="158750" lvl="0" indent="0" algn="l" rtl="0">
              <a:lnSpc>
                <a:spcPct val="100000"/>
              </a:lnSpc>
              <a:spcBef>
                <a:spcPts val="0"/>
              </a:spcBef>
              <a:spcAft>
                <a:spcPts val="0"/>
              </a:spcAft>
              <a:buSzPts val="1100"/>
              <a:buNone/>
            </a:pPr>
            <a:endParaRPr dirty="0">
              <a:solidFill>
                <a:schemeClr val="dk1"/>
              </a:solidFill>
            </a:endParaRPr>
          </a:p>
        </p:txBody>
      </p:sp>
      <p:sp>
        <p:nvSpPr>
          <p:cNvPr id="776" name="Google Shape;776;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187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48" name="Google Shape;2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8514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62500" lnSpcReduction="20000"/>
          </a:bodyPr>
          <a:lstStyle/>
          <a:p>
            <a:pPr marL="158750" indent="0">
              <a:buNone/>
            </a:pPr>
            <a:r>
              <a:rPr lang="en-US" dirty="0"/>
              <a:t>This represents the </a:t>
            </a:r>
            <a:r>
              <a:rPr lang="en-US" b="1" dirty="0"/>
              <a:t>hierarchical structure of Git objects</a:t>
            </a:r>
            <a:r>
              <a:rPr lang="en-US" dirty="0"/>
              <a:t> and how they are organized within a commit. It outlines how Git tracks changes and stores data in a repository. </a:t>
            </a:r>
          </a:p>
          <a:p>
            <a:r>
              <a:rPr lang="en-US" b="1" dirty="0"/>
              <a:t>1. Commit</a:t>
            </a:r>
          </a:p>
          <a:p>
            <a:pPr>
              <a:buFont typeface="Arial" panose="020B0604020202020204" pitchFamily="34" charset="0"/>
              <a:buChar char="•"/>
            </a:pPr>
            <a:r>
              <a:rPr lang="en-US" b="1" dirty="0"/>
              <a:t>Commit Object</a:t>
            </a:r>
            <a:r>
              <a:rPr lang="en-US" dirty="0"/>
              <a:t>:</a:t>
            </a:r>
          </a:p>
          <a:p>
            <a:pPr marL="742950" lvl="1" indent="-285750">
              <a:buFont typeface="Arial" panose="020B0604020202020204" pitchFamily="34" charset="0"/>
              <a:buChar char="•"/>
            </a:pPr>
            <a:r>
              <a:rPr lang="en-US" dirty="0"/>
              <a:t>A commit represents a snapshot of the repository at a specific point in time.</a:t>
            </a:r>
          </a:p>
          <a:p>
            <a:pPr marL="742950" lvl="1" indent="-285750">
              <a:buFont typeface="Arial" panose="020B0604020202020204" pitchFamily="34" charset="0"/>
              <a:buChar char="•"/>
            </a:pPr>
            <a:r>
              <a:rPr lang="en-US" dirty="0"/>
              <a:t>It stores:</a:t>
            </a:r>
          </a:p>
          <a:p>
            <a:pPr marL="1143000" lvl="2" indent="-228600">
              <a:buFont typeface="Arial" panose="020B0604020202020204" pitchFamily="34" charset="0"/>
              <a:buChar char="•"/>
            </a:pPr>
            <a:r>
              <a:rPr lang="en-US" dirty="0"/>
              <a:t>A reference to a </a:t>
            </a:r>
            <a:r>
              <a:rPr lang="en-US" b="1" dirty="0"/>
              <a:t>tree</a:t>
            </a:r>
            <a:r>
              <a:rPr lang="en-US" dirty="0"/>
              <a:t> object (representing the directory structure).</a:t>
            </a:r>
          </a:p>
          <a:p>
            <a:pPr marL="1143000" lvl="2" indent="-228600">
              <a:buFont typeface="Arial" panose="020B0604020202020204" pitchFamily="34" charset="0"/>
              <a:buChar char="•"/>
            </a:pPr>
            <a:r>
              <a:rPr lang="en-US" dirty="0"/>
              <a:t>Metadata (e.g., author, committer, timestamp, and commit message).</a:t>
            </a:r>
          </a:p>
          <a:p>
            <a:pPr marL="1143000" lvl="2" indent="-228600">
              <a:buFont typeface="Arial" panose="020B0604020202020204" pitchFamily="34" charset="0"/>
              <a:buChar char="•"/>
            </a:pPr>
            <a:r>
              <a:rPr lang="en-US" dirty="0"/>
              <a:t>A reference to its </a:t>
            </a:r>
            <a:r>
              <a:rPr lang="en-US" b="1" dirty="0"/>
              <a:t>parent commit(s)</a:t>
            </a:r>
            <a:r>
              <a:rPr lang="en-US" dirty="0"/>
              <a:t> (except for the first commit, which has no parent).</a:t>
            </a:r>
          </a:p>
          <a:p>
            <a:r>
              <a:rPr lang="en-US" dirty="0"/>
              <a:t>In this diagram, the commit links to a </a:t>
            </a:r>
            <a:r>
              <a:rPr lang="en-US" b="1" dirty="0"/>
              <a:t>Tree</a:t>
            </a:r>
            <a:r>
              <a:rPr lang="en-US" dirty="0"/>
              <a:t> object representing the root directory.</a:t>
            </a:r>
          </a:p>
          <a:p>
            <a:r>
              <a:rPr lang="en-US" b="1" dirty="0"/>
              <a:t>2. Tree (Root Directory)</a:t>
            </a:r>
          </a:p>
          <a:p>
            <a:pPr>
              <a:buFont typeface="Arial" panose="020B0604020202020204" pitchFamily="34" charset="0"/>
              <a:buChar char="•"/>
            </a:pPr>
            <a:r>
              <a:rPr lang="en-US" b="1" dirty="0"/>
              <a:t>Tree Object</a:t>
            </a:r>
            <a:r>
              <a:rPr lang="en-US" dirty="0"/>
              <a:t>:</a:t>
            </a:r>
          </a:p>
          <a:p>
            <a:pPr marL="742950" lvl="1" indent="-285750">
              <a:buFont typeface="Arial" panose="020B0604020202020204" pitchFamily="34" charset="0"/>
              <a:buChar char="•"/>
            </a:pPr>
            <a:r>
              <a:rPr lang="en-US" dirty="0"/>
              <a:t>Represents a directory in the repository.</a:t>
            </a:r>
          </a:p>
          <a:p>
            <a:pPr marL="742950" lvl="1" indent="-285750">
              <a:buFont typeface="Arial" panose="020B0604020202020204" pitchFamily="34" charset="0"/>
              <a:buChar char="•"/>
            </a:pPr>
            <a:r>
              <a:rPr lang="en-US" dirty="0"/>
              <a:t>Stores:</a:t>
            </a:r>
          </a:p>
          <a:p>
            <a:pPr marL="1143000" lvl="2" indent="-228600">
              <a:buFont typeface="Arial" panose="020B0604020202020204" pitchFamily="34" charset="0"/>
              <a:buChar char="•"/>
            </a:pPr>
            <a:r>
              <a:rPr lang="en-US" dirty="0"/>
              <a:t>Metadata about files and directories (e.g., names, permissions).</a:t>
            </a:r>
          </a:p>
          <a:p>
            <a:pPr marL="1143000" lvl="2" indent="-228600">
              <a:buFont typeface="Arial" panose="020B0604020202020204" pitchFamily="34" charset="0"/>
              <a:buChar char="•"/>
            </a:pPr>
            <a:r>
              <a:rPr lang="en-US" dirty="0"/>
              <a:t>References to </a:t>
            </a:r>
            <a:r>
              <a:rPr lang="en-US" b="1" dirty="0"/>
              <a:t>blob objects</a:t>
            </a:r>
            <a:r>
              <a:rPr lang="en-US" dirty="0"/>
              <a:t> (for files) and other </a:t>
            </a:r>
            <a:r>
              <a:rPr lang="en-US" b="1" dirty="0"/>
              <a:t>tree objects</a:t>
            </a:r>
            <a:r>
              <a:rPr lang="en-US" dirty="0"/>
              <a:t> (for subdirectories).</a:t>
            </a:r>
          </a:p>
          <a:p>
            <a:r>
              <a:rPr lang="en-US" dirty="0"/>
              <a:t>In this example:</a:t>
            </a:r>
          </a:p>
          <a:p>
            <a:pPr>
              <a:buFont typeface="Arial" panose="020B0604020202020204" pitchFamily="34" charset="0"/>
              <a:buChar char="•"/>
            </a:pPr>
            <a:r>
              <a:rPr lang="en-US" dirty="0"/>
              <a:t>The root tree contains:</a:t>
            </a:r>
          </a:p>
          <a:p>
            <a:pPr marL="742950" lvl="1" indent="-285750">
              <a:buFont typeface="Arial" panose="020B0604020202020204" pitchFamily="34" charset="0"/>
              <a:buChar char="•"/>
            </a:pPr>
            <a:r>
              <a:rPr lang="en-US" dirty="0"/>
              <a:t>Two blobs (file1.txt and file2.txt) representing file contents.</a:t>
            </a:r>
          </a:p>
          <a:p>
            <a:pPr marL="742950" lvl="1" indent="-285750">
              <a:buFont typeface="Arial" panose="020B0604020202020204" pitchFamily="34" charset="0"/>
              <a:buChar char="•"/>
            </a:pPr>
            <a:r>
              <a:rPr lang="en-US" dirty="0"/>
              <a:t>Another tree (subdirectory) called subdir.</a:t>
            </a:r>
          </a:p>
          <a:p>
            <a:r>
              <a:rPr lang="en-US" b="1" dirty="0"/>
              <a:t>3. Blob</a:t>
            </a:r>
          </a:p>
          <a:p>
            <a:pPr>
              <a:buFont typeface="Arial" panose="020B0604020202020204" pitchFamily="34" charset="0"/>
              <a:buChar char="•"/>
            </a:pPr>
            <a:r>
              <a:rPr lang="en-US" b="1" dirty="0"/>
              <a:t>Blob Object</a:t>
            </a:r>
            <a:r>
              <a:rPr lang="en-US" dirty="0"/>
              <a:t>:</a:t>
            </a:r>
          </a:p>
          <a:p>
            <a:pPr marL="742950" lvl="1" indent="-285750">
              <a:buFont typeface="Arial" panose="020B0604020202020204" pitchFamily="34" charset="0"/>
              <a:buChar char="•"/>
            </a:pPr>
            <a:r>
              <a:rPr lang="en-US" dirty="0"/>
              <a:t>Represents the actual content of a file.</a:t>
            </a:r>
          </a:p>
          <a:p>
            <a:pPr marL="742950" lvl="1" indent="-285750">
              <a:buFont typeface="Arial" panose="020B0604020202020204" pitchFamily="34" charset="0"/>
              <a:buChar char="•"/>
            </a:pPr>
            <a:r>
              <a:rPr lang="en-US" dirty="0"/>
              <a:t>It does not store metadata like file name or permissions (these are stored in the tree object).</a:t>
            </a:r>
          </a:p>
          <a:p>
            <a:pPr marL="742950" lvl="1" indent="-285750">
              <a:buFont typeface="Arial" panose="020B0604020202020204" pitchFamily="34" charset="0"/>
              <a:buChar char="•"/>
            </a:pPr>
            <a:r>
              <a:rPr lang="en-US" dirty="0"/>
              <a:t>Blobs are uniquely identified by a SHA-1 hash derived from their content.</a:t>
            </a:r>
          </a:p>
          <a:p>
            <a:r>
              <a:rPr lang="en-US" dirty="0"/>
              <a:t>In this example:</a:t>
            </a:r>
          </a:p>
          <a:p>
            <a:pPr>
              <a:buFont typeface="Arial" panose="020B0604020202020204" pitchFamily="34" charset="0"/>
              <a:buChar char="•"/>
            </a:pPr>
            <a:r>
              <a:rPr lang="en-US" dirty="0"/>
              <a:t>file1.txt and file2.txt are blobs directly under the root tree.</a:t>
            </a:r>
          </a:p>
          <a:p>
            <a:pPr>
              <a:buFont typeface="Arial" panose="020B0604020202020204" pitchFamily="34" charset="0"/>
              <a:buChar char="•"/>
            </a:pPr>
            <a:r>
              <a:rPr lang="en-US" dirty="0"/>
              <a:t>file3.txt is a blob within the subdir tree.</a:t>
            </a:r>
          </a:p>
          <a:p>
            <a:r>
              <a:rPr lang="en-US" b="1" dirty="0"/>
              <a:t>4. Subdirectory Tree</a:t>
            </a:r>
          </a:p>
          <a:p>
            <a:pPr>
              <a:buFont typeface="Arial" panose="020B0604020202020204" pitchFamily="34" charset="0"/>
              <a:buChar char="•"/>
            </a:pPr>
            <a:r>
              <a:rPr lang="en-US" dirty="0"/>
              <a:t>A tree object can reference other trees to represent subdirectories.</a:t>
            </a:r>
          </a:p>
          <a:p>
            <a:pPr>
              <a:buFont typeface="Arial" panose="020B0604020202020204" pitchFamily="34" charset="0"/>
              <a:buChar char="•"/>
            </a:pPr>
            <a:r>
              <a:rPr lang="en-US" dirty="0"/>
              <a:t>The subdir tree contains a blob for file3.txt.</a:t>
            </a:r>
          </a:p>
          <a:p>
            <a:pPr marL="158750" indent="0">
              <a:buNone/>
            </a:pPr>
            <a:endParaRPr lang="en-US" b="1" dirty="0"/>
          </a:p>
          <a:p>
            <a:pPr marL="158750" indent="0">
              <a:buNone/>
            </a:pPr>
            <a:endParaRPr lang="en-US" b="1" dirty="0"/>
          </a:p>
          <a:p>
            <a:pPr marL="158750" indent="0">
              <a:buNone/>
            </a:pPr>
            <a:endParaRPr lang="en-US" b="1" dirty="0"/>
          </a:p>
          <a:p>
            <a:pPr marL="158750" indent="0">
              <a:buNone/>
            </a:pPr>
            <a:r>
              <a:rPr lang="en-US" b="1" dirty="0"/>
              <a:t>Why Are Trees and Blobs Important?</a:t>
            </a:r>
          </a:p>
          <a:p>
            <a:pPr>
              <a:buFont typeface="+mj-lt"/>
              <a:buAutoNum type="arabicPeriod"/>
            </a:pPr>
            <a:r>
              <a:rPr lang="en-US" b="1" dirty="0"/>
              <a:t>Efficiency</a:t>
            </a:r>
            <a:r>
              <a:rPr lang="en-US" dirty="0"/>
              <a:t>: Git stores only the unique content in blobs, avoiding duplication of unchanged data across commits.</a:t>
            </a:r>
          </a:p>
          <a:p>
            <a:pPr>
              <a:buFont typeface="+mj-lt"/>
              <a:buAutoNum type="arabicPeriod"/>
            </a:pPr>
            <a:r>
              <a:rPr lang="en-US" b="1" dirty="0"/>
              <a:t>Versioning</a:t>
            </a:r>
            <a:r>
              <a:rPr lang="en-US" dirty="0"/>
              <a:t>: Trees and blobs enable Git to represent the complete state of the repository at any given point.</a:t>
            </a:r>
          </a:p>
          <a:p>
            <a:pPr>
              <a:buFont typeface="+mj-lt"/>
              <a:buAutoNum type="arabicPeriod"/>
            </a:pPr>
            <a:r>
              <a:rPr lang="en-US" b="1" dirty="0"/>
              <a:t>Snapshot Model</a:t>
            </a:r>
            <a:r>
              <a:rPr lang="en-US" dirty="0"/>
              <a:t>: Git tracks the project as snapshots (trees) rather than deltas (changes).</a:t>
            </a:r>
          </a:p>
          <a:p>
            <a:r>
              <a:rPr lang="en-US" dirty="0"/>
              <a:t>In summary, </a:t>
            </a:r>
            <a:r>
              <a:rPr lang="en-US" b="1" dirty="0"/>
              <a:t>blobs</a:t>
            </a:r>
            <a:r>
              <a:rPr lang="en-US" dirty="0"/>
              <a:t> store file contents, while </a:t>
            </a:r>
            <a:r>
              <a:rPr lang="en-US" b="1" dirty="0"/>
              <a:t>trees</a:t>
            </a:r>
            <a:r>
              <a:rPr lang="en-US" dirty="0"/>
              <a:t> provide structure, linking blobs and other trees to represent the repository's hierarchy.</a:t>
            </a:r>
          </a:p>
          <a:p>
            <a:pPr marL="158750" lvl="0" indent="0" algn="l" rtl="0">
              <a:lnSpc>
                <a:spcPct val="100000"/>
              </a:lnSpc>
              <a:spcBef>
                <a:spcPts val="0"/>
              </a:spcBef>
              <a:spcAft>
                <a:spcPts val="0"/>
              </a:spcAft>
              <a:buSzPts val="1100"/>
              <a:buNone/>
            </a:pPr>
            <a:endParaRPr dirty="0">
              <a:solidFill>
                <a:schemeClr val="dk1"/>
              </a:solidFill>
            </a:endParaRPr>
          </a:p>
        </p:txBody>
      </p:sp>
      <p:sp>
        <p:nvSpPr>
          <p:cNvPr id="776" name="Google Shape;776;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5712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We already mentioned Git aliases and their purpose; in this section, I will suggest only a few more, to help make things easier.</a:t>
            </a:r>
            <a:endParaRPr/>
          </a:p>
        </p:txBody>
      </p:sp>
      <p:sp>
        <p:nvSpPr>
          <p:cNvPr id="2172" name="Google Shape;2172;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5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Creating commands</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Another common way to customize your Git experience is to </a:t>
            </a:r>
            <a:r>
              <a:rPr lang="en-US" b="1" i="0">
                <a:solidFill>
                  <a:srgbClr val="FFFFFF"/>
                </a:solidFill>
                <a:latin typeface="Lato"/>
                <a:ea typeface="Lato"/>
                <a:cs typeface="Lato"/>
                <a:sym typeface="Lato"/>
              </a:rPr>
              <a:t>create commands</a:t>
            </a:r>
            <a:r>
              <a:rPr lang="en-US" b="0" i="0">
                <a:solidFill>
                  <a:srgbClr val="FFFFFF"/>
                </a:solidFill>
                <a:latin typeface="Lato"/>
                <a:ea typeface="Lato"/>
                <a:cs typeface="Lato"/>
                <a:sym typeface="Lato"/>
              </a:rPr>
              <a:t> you think should exist.</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79" name="Google Shape;2179;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555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p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Montserrat"/>
                <a:ea typeface="Montserrat"/>
                <a:cs typeface="Montserrat"/>
                <a:sym typeface="Montserrat"/>
              </a:rPr>
              <a:t>git unstage</a:t>
            </a:r>
            <a:endParaRPr b="0" i="0">
              <a:solidFill>
                <a:srgbClr val="FFFFFF"/>
              </a:solidFill>
              <a:latin typeface="Montserrat"/>
              <a:ea typeface="Montserrat"/>
              <a:cs typeface="Montserrat"/>
              <a:sym typeface="Montserrat"/>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186" name="Google Shape;2186;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954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You can obviously use </a:t>
            </a:r>
            <a:r>
              <a:rPr lang="en-US"/>
              <a:t>--hard</a:t>
            </a:r>
            <a:r>
              <a:rPr lang="en-US" b="0" i="0">
                <a:solidFill>
                  <a:srgbClr val="FFFFFF"/>
                </a:solidFill>
                <a:latin typeface="Lato"/>
                <a:ea typeface="Lato"/>
                <a:cs typeface="Lato"/>
                <a:sym typeface="Lato"/>
              </a:rPr>
              <a:t> instead of </a:t>
            </a:r>
            <a:r>
              <a:rPr lang="en-US"/>
              <a:t>--soft</a:t>
            </a:r>
            <a:r>
              <a:rPr lang="en-US" b="0" i="0">
                <a:solidFill>
                  <a:srgbClr val="FFFFFF"/>
                </a:solidFill>
                <a:latin typeface="Lato"/>
                <a:ea typeface="Lato"/>
                <a:cs typeface="Lato"/>
                <a:sym typeface="Lato"/>
              </a:rPr>
              <a:t>, or go with the default </a:t>
            </a:r>
            <a:r>
              <a:rPr lang="en-US"/>
              <a:t>--mixed</a:t>
            </a:r>
            <a:r>
              <a:rPr lang="en-US" b="0" i="0">
                <a:solidFill>
                  <a:srgbClr val="FFFFFF"/>
                </a:solidFill>
                <a:latin typeface="Lato"/>
                <a:ea typeface="Lato"/>
                <a:cs typeface="Lato"/>
                <a:sym typeface="Lato"/>
              </a:rPr>
              <a:t> option.</a:t>
            </a:r>
            <a:endParaRPr/>
          </a:p>
        </p:txBody>
      </p:sp>
      <p:sp>
        <p:nvSpPr>
          <p:cNvPr id="2193" name="Google Shape;2193;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504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p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00" name="Google Shape;2200;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956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273050" algn="l" rtl="0">
              <a:lnSpc>
                <a:spcPct val="100000"/>
              </a:lnSpc>
              <a:spcBef>
                <a:spcPts val="0"/>
              </a:spcBef>
              <a:spcAft>
                <a:spcPts val="0"/>
              </a:spcAft>
              <a:buClr>
                <a:schemeClr val="dk1"/>
              </a:buClr>
              <a:buSzPts val="1100"/>
              <a:buFont typeface="Arial"/>
              <a:buNone/>
            </a:pPr>
            <a:endParaRPr dirty="0"/>
          </a:p>
          <a:p>
            <a:pPr marL="342900" marR="0" lvl="0" indent="-273050" algn="l" rtl="0">
              <a:lnSpc>
                <a:spcPct val="100000"/>
              </a:lnSpc>
              <a:spcBef>
                <a:spcPts val="0"/>
              </a:spcBef>
              <a:spcAft>
                <a:spcPts val="0"/>
              </a:spcAft>
              <a:buClr>
                <a:schemeClr val="dk1"/>
              </a:buClr>
              <a:buSzPts val="1100"/>
              <a:buFont typeface="Arial"/>
              <a:buNone/>
            </a:pPr>
            <a:r>
              <a:rPr lang="en-US" dirty="0"/>
              <a:t>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[2] ~/grocery (master)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git </a:t>
            </a:r>
            <a:r>
              <a:rPr lang="en-US" dirty="0" err="1"/>
              <a:t>difflast</a:t>
            </a:r>
            <a:r>
              <a:rPr lang="en-US" dirty="0"/>
              <a:t>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diff --git a/shoppingList.txt b/shoppingList.txt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index d362b98..08e7361 100644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a/shoppingList.txt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b/shoppingList.txt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-4,3 +4,4 @@ orange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peach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grape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 blackberry </a:t>
            </a:r>
            <a:endParaRPr dirty="0"/>
          </a:p>
          <a:p>
            <a:pPr marL="342900" marR="0" lvl="0" indent="-273050" algn="l" rtl="0">
              <a:lnSpc>
                <a:spcPct val="100000"/>
              </a:lnSpc>
              <a:spcBef>
                <a:spcPts val="0"/>
              </a:spcBef>
              <a:spcAft>
                <a:spcPts val="0"/>
              </a:spcAft>
              <a:buClr>
                <a:schemeClr val="dk1"/>
              </a:buClr>
              <a:buSzPts val="1100"/>
              <a:buFont typeface="Arial"/>
              <a:buNone/>
            </a:pPr>
            <a:r>
              <a:rPr lang="en-US" dirty="0"/>
              <a:t>+apricot </a:t>
            </a:r>
            <a:endParaRPr dirty="0"/>
          </a:p>
          <a:p>
            <a:pPr marL="342900" marR="0" lvl="0" indent="-273050" algn="l" rtl="0">
              <a:lnSpc>
                <a:spcPct val="100000"/>
              </a:lnSpc>
              <a:spcBef>
                <a:spcPts val="0"/>
              </a:spcBef>
              <a:spcAft>
                <a:spcPts val="0"/>
              </a:spcAft>
              <a:buClr>
                <a:srgbClr val="000000"/>
              </a:buClr>
              <a:buSzPts val="1100"/>
              <a:buFont typeface="Arial"/>
              <a:buNone/>
            </a:pPr>
            <a:endParaRPr dirty="0"/>
          </a:p>
        </p:txBody>
      </p:sp>
      <p:sp>
        <p:nvSpPr>
          <p:cNvPr id="2185" name="Google Shape;2185;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292" name="Google Shape;2292;p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p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6D737D"/>
                </a:solidFill>
                <a:latin typeface="Arial"/>
                <a:ea typeface="Arial"/>
                <a:cs typeface="Arial"/>
                <a:sym typeface="Arial"/>
              </a:rPr>
              <a:t>First, we'll create a few simple aliases, then a couple of more special ones, and finally a couple of aliases using external commands. Instead of writing </a:t>
            </a:r>
            <a:r>
              <a:rPr lang="en-US"/>
              <a:t>git checkout</a:t>
            </a:r>
            <a:r>
              <a:rPr lang="en-US" b="0" i="0">
                <a:solidFill>
                  <a:srgbClr val="6D737D"/>
                </a:solidFill>
                <a:latin typeface="Arial"/>
                <a:ea typeface="Arial"/>
                <a:cs typeface="Arial"/>
                <a:sym typeface="Arial"/>
              </a:rPr>
              <a:t> every time we need to switch branches, we can create an alias of that command and call it </a:t>
            </a:r>
            <a:r>
              <a:rPr lang="en-US"/>
              <a:t>git co</a:t>
            </a:r>
            <a:r>
              <a:rPr lang="en-US" b="0" i="0">
                <a:solidFill>
                  <a:srgbClr val="6D737D"/>
                </a:solidFill>
                <a:latin typeface="Arial"/>
                <a:ea typeface="Arial"/>
                <a:cs typeface="Arial"/>
                <a:sym typeface="Arial"/>
              </a:rPr>
              <a:t>. We can do the same for </a:t>
            </a:r>
            <a:r>
              <a:rPr lang="en-US"/>
              <a:t>git branch</a:t>
            </a:r>
            <a:r>
              <a:rPr lang="en-US" b="0" i="0">
                <a:solidFill>
                  <a:srgbClr val="6D737D"/>
                </a:solidFill>
                <a:latin typeface="Arial"/>
                <a:ea typeface="Arial"/>
                <a:cs typeface="Arial"/>
                <a:sym typeface="Arial"/>
              </a:rPr>
              <a:t>, </a:t>
            </a:r>
            <a:r>
              <a:rPr lang="en-US"/>
              <a:t>git commit</a:t>
            </a:r>
            <a:r>
              <a:rPr lang="en-US" b="0" i="0">
                <a:solidFill>
                  <a:srgbClr val="6D737D"/>
                </a:solidFill>
                <a:latin typeface="Arial"/>
                <a:ea typeface="Arial"/>
                <a:cs typeface="Arial"/>
                <a:sym typeface="Arial"/>
              </a:rPr>
              <a:t>, and </a:t>
            </a:r>
            <a:r>
              <a:rPr lang="en-US"/>
              <a:t>git status</a:t>
            </a:r>
            <a:r>
              <a:rPr lang="en-US" b="0" i="0">
                <a:solidFill>
                  <a:srgbClr val="6D737D"/>
                </a:solidFill>
                <a:latin typeface="Arial"/>
                <a:ea typeface="Arial"/>
                <a:cs typeface="Arial"/>
                <a:sym typeface="Arial"/>
              </a:rPr>
              <a:t> as follows:</a:t>
            </a:r>
            <a:endParaRPr/>
          </a:p>
        </p:txBody>
      </p:sp>
      <p:sp>
        <p:nvSpPr>
          <p:cNvPr id="2502" name="Google Shape;2502;p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4143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p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509" name="Google Shape;2509;p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990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85000" lnSpcReduction="10000"/>
          </a:bodyPr>
          <a:lstStyle/>
          <a:p>
            <a:pPr marL="158750" lvl="0" indent="0" algn="l" rtl="0">
              <a:lnSpc>
                <a:spcPct val="100000"/>
              </a:lnSpc>
              <a:spcBef>
                <a:spcPts val="0"/>
              </a:spcBef>
              <a:spcAft>
                <a:spcPts val="0"/>
              </a:spcAft>
              <a:buSzPts val="1100"/>
              <a:buNone/>
            </a:pPr>
            <a:r>
              <a:rPr lang="en-US" dirty="0"/>
              <a:t>Git is a DevOps tool used for source code management. It is a free and open-source version control system used to handle small to very large projects efficiently. Git is used to tracking changes in the source code, enabling multiple developers to work together on non-linear development.</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Distributed version control systems such as Git give each developer his or her own copy of the project's history, a clone of a repository. This is what makes Git fast: nearly all operations are performed locally, and are flexible: you can set up repositories in many ways. Repositories meant for developing also provide a separate working area (or a </a:t>
            </a:r>
            <a:r>
              <a:rPr lang="en-US" dirty="0" err="1"/>
              <a:t>worktree</a:t>
            </a:r>
            <a:r>
              <a:rPr lang="en-US" dirty="0"/>
              <a:t>) with project files for each developer. The branching model used by Git enables cheap local branching and flexible branch publishing, allowing you to use branches for context switching and for sandboxing different works in progress (making possible, among other things, a very flexible topic branch workflow).</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The fact that the whole history is accessible allows for long-term undo, rewinding back to last working version, and so on. Tracking ownership of changes automatically makes it possible to find out who was responsible for any given area of code, and when each change was done. You can compare different revisions, go back to the revision a user is sending a bug report against, and even automatically find out which revision introduced a regression bug. The fact that Git is tracking changes to the tips of branches with </a:t>
            </a:r>
            <a:r>
              <a:rPr lang="en-US" dirty="0" err="1"/>
              <a:t>reflog</a:t>
            </a:r>
            <a:r>
              <a:rPr lang="en-US" dirty="0"/>
              <a:t> allows for easy undo and recovery.</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A unique feature of Git is that it enables explicit access to the staging area for creating commits (new revisions of a project). This brings additional flexibility to managing your working area and deciding on the shape of a future commit.</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All this flexibility and power comes at a cost. It is not easy to master using Git, even though it is quite easy to learn its basic use. This course will help you attain this expertise, but let's start with a reminder about basics with Git.</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 </a:t>
            </a:r>
            <a:r>
              <a:rPr lang="en-US" dirty="0" err="1"/>
              <a:t>Demostrate</a:t>
            </a:r>
            <a:r>
              <a:rPr lang="en-US" dirty="0"/>
              <a:t> git, give git cheat sheet, talk about different was to work with git (git tortoise for windows, git bash, where can you download git)</a:t>
            </a:r>
          </a:p>
          <a:p>
            <a:pPr marL="158750" lvl="0" indent="0" algn="l" rtl="0">
              <a:lnSpc>
                <a:spcPct val="100000"/>
              </a:lnSpc>
              <a:spcBef>
                <a:spcPts val="0"/>
              </a:spcBef>
              <a:spcAft>
                <a:spcPts val="0"/>
              </a:spcAft>
              <a:buSzPts val="1100"/>
              <a:buNone/>
            </a:pPr>
            <a:endParaRPr dirty="0"/>
          </a:p>
        </p:txBody>
      </p:sp>
      <p:sp>
        <p:nvSpPr>
          <p:cNvPr id="272" name="Google Shape;2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87556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p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516" name="Google Shape;2516;p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830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6D737D"/>
                </a:solidFill>
                <a:latin typeface="Arial"/>
                <a:ea typeface="Arial"/>
                <a:cs typeface="Arial"/>
                <a:sym typeface="Arial"/>
              </a:rPr>
              <a:t>Let's try to unstage </a:t>
            </a:r>
            <a:r>
              <a:rPr lang="en-US"/>
              <a:t>README.md</a:t>
            </a:r>
            <a:r>
              <a:rPr lang="en-US" b="0" i="0">
                <a:solidFill>
                  <a:srgbClr val="6D737D"/>
                </a:solidFill>
                <a:latin typeface="Arial"/>
                <a:ea typeface="Arial"/>
                <a:cs typeface="Arial"/>
                <a:sym typeface="Arial"/>
              </a:rPr>
              <a:t> and then look at </a:t>
            </a:r>
            <a:r>
              <a:rPr lang="en-US"/>
              <a:t>git st</a:t>
            </a:r>
            <a:r>
              <a:rPr lang="en-US" b="0" i="0">
                <a:solidFill>
                  <a:srgbClr val="6D737D"/>
                </a:solidFill>
                <a:latin typeface="Arial"/>
                <a:ea typeface="Arial"/>
                <a:cs typeface="Arial"/>
                <a:sym typeface="Arial"/>
              </a:rPr>
              <a:t> as follows:</a:t>
            </a:r>
            <a:endParaRPr/>
          </a:p>
        </p:txBody>
      </p:sp>
      <p:sp>
        <p:nvSpPr>
          <p:cNvPr id="2524" name="Google Shape;2524;p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011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p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 common use case for aliases is to format the history of Git in specific ways. </a:t>
            </a:r>
            <a:endParaRPr/>
          </a:p>
        </p:txBody>
      </p:sp>
      <p:sp>
        <p:nvSpPr>
          <p:cNvPr id="2531" name="Google Shape;2531;p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7945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p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1100"/>
              <a:buFont typeface="Arial"/>
              <a:buNone/>
            </a:pPr>
            <a:r>
              <a:rPr lang="en-US" b="0" i="0">
                <a:solidFill>
                  <a:srgbClr val="6D737D"/>
                </a:solidFill>
                <a:latin typeface="Arial"/>
                <a:ea typeface="Arial"/>
                <a:cs typeface="Arial"/>
                <a:sym typeface="Arial"/>
              </a:rPr>
              <a:t>Now, we can execute </a:t>
            </a:r>
            <a:r>
              <a:rPr lang="en-US"/>
              <a:t>git ll</a:t>
            </a:r>
            <a:r>
              <a:rPr lang="en-US" b="0" i="0">
                <a:solidFill>
                  <a:srgbClr val="6D737D"/>
                </a:solidFill>
                <a:latin typeface="Arial"/>
                <a:ea typeface="Arial"/>
                <a:cs typeface="Arial"/>
                <a:sym typeface="Arial"/>
              </a:rPr>
              <a:t> in the terminal and get a nice stat output, as shown in the following command:</a:t>
            </a:r>
            <a:endParaRPr/>
          </a:p>
          <a:p>
            <a:pPr marL="0" marR="0" lvl="0" indent="0" algn="l" rtl="0">
              <a:lnSpc>
                <a:spcPct val="100000"/>
              </a:lnSpc>
              <a:spcBef>
                <a:spcPts val="0"/>
              </a:spcBef>
              <a:spcAft>
                <a:spcPts val="0"/>
              </a:spcAft>
              <a:buClr>
                <a:srgbClr val="000000"/>
              </a:buClr>
              <a:buSzPts val="1100"/>
              <a:buFont typeface="Arial"/>
              <a:buNone/>
            </a:pPr>
            <a:endParaRPr b="0" i="0">
              <a:solidFill>
                <a:srgbClr val="6D73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b="0" i="0">
                <a:solidFill>
                  <a:srgbClr val="6D737D"/>
                </a:solidFill>
                <a:latin typeface="Arial"/>
                <a:ea typeface="Arial"/>
                <a:cs typeface="Arial"/>
                <a:sym typeface="Arial"/>
              </a:rPr>
              <a:t>It is also possible to use an external command instead of a Git command. So, small shell scripts and so on can be embedded. To create an alias with an external command, the alias must start with an exclamation mark </a:t>
            </a:r>
            <a:r>
              <a:rPr lang="en-US"/>
              <a:t>!</a:t>
            </a:r>
            <a:r>
              <a:rPr lang="en-US" b="0" i="0">
                <a:solidFill>
                  <a:srgbClr val="6D737D"/>
                </a:solidFill>
                <a:latin typeface="Arial"/>
                <a:ea typeface="Arial"/>
                <a:cs typeface="Arial"/>
                <a:sym typeface="Arial"/>
              </a:rPr>
              <a:t>.</a:t>
            </a:r>
            <a:endParaRPr/>
          </a:p>
        </p:txBody>
      </p:sp>
      <p:sp>
        <p:nvSpPr>
          <p:cNvPr id="2538" name="Google Shape;2538;p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6500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With this alias you commit a file, adding it before if necessary.</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Have you noted that I set the cm alias again? If you set an already configured alias, the previous alias will be overwritten.</a:t>
            </a:r>
            <a:endParaRPr/>
          </a:p>
          <a:p>
            <a:pPr marL="457200" lvl="0" indent="-298450" algn="l" rtl="0">
              <a:lnSpc>
                <a:spcPct val="100000"/>
              </a:lnSpc>
              <a:spcBef>
                <a:spcPts val="0"/>
              </a:spcBef>
              <a:spcAft>
                <a:spcPts val="0"/>
              </a:spcAft>
              <a:buSzPts val="1100"/>
              <a:buChar char="●"/>
            </a:pPr>
            <a:r>
              <a:rPr lang="en-US" b="0" i="0">
                <a:solidFill>
                  <a:srgbClr val="FFFFFF"/>
                </a:solidFill>
                <a:latin typeface="Lato"/>
                <a:ea typeface="Lato"/>
                <a:cs typeface="Lato"/>
                <a:sym typeface="Lato"/>
              </a:rPr>
              <a:t>There are also aliases that define and use complex functions or scripts, but I'll leave it to the curiosity of the reader to explore these aliases. If you are looking for inspiration, take a look at this GitHub repository at </a:t>
            </a:r>
            <a:r>
              <a:rPr lang="en-US" b="0" i="0" u="sng" strike="noStrike">
                <a:solidFill>
                  <a:srgbClr val="EC6611"/>
                </a:solidFill>
                <a:latin typeface="Lato"/>
                <a:ea typeface="Lato"/>
                <a:cs typeface="Lato"/>
                <a:sym typeface="Lato"/>
                <a:hlinkClick r:id="rId3">
                  <a:extLst>
                    <a:ext uri="{A12FA001-AC4F-418D-AE19-62706E023703}">
                      <ahyp:hlinkClr xmlns:ahyp="http://schemas.microsoft.com/office/drawing/2018/hyperlinkcolor" val="tx"/>
                    </a:ext>
                  </a:extLst>
                </a:hlinkClick>
              </a:rPr>
              <a:t>https://github.com/GitAlias/gitalias</a:t>
            </a:r>
            <a:r>
              <a:rPr lang="en-US" b="0" i="0">
                <a:solidFill>
                  <a:srgbClr val="FFFFFF"/>
                </a:solidFill>
                <a:latin typeface="Lato"/>
                <a:ea typeface="Lato"/>
                <a:cs typeface="Lato"/>
                <a:sym typeface="Lato"/>
              </a:rPr>
              <a:t>.</a:t>
            </a:r>
            <a:endParaRPr/>
          </a:p>
          <a:p>
            <a:pPr marL="342900" marR="0" lvl="0" indent="-273050" algn="l" rtl="0">
              <a:lnSpc>
                <a:spcPct val="100000"/>
              </a:lnSpc>
              <a:spcBef>
                <a:spcPts val="0"/>
              </a:spcBef>
              <a:spcAft>
                <a:spcPts val="0"/>
              </a:spcAft>
              <a:buClr>
                <a:srgbClr val="000000"/>
              </a:buClr>
              <a:buSzPts val="1100"/>
              <a:buFont typeface="Arial"/>
              <a:buNone/>
            </a:pPr>
            <a:endParaRPr/>
          </a:p>
        </p:txBody>
      </p:sp>
      <p:sp>
        <p:nvSpPr>
          <p:cNvPr id="2214" name="Google Shape;2214;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0505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p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Note that you have to specify the configuration level with the appropriate option; in this case, we are removing the alias from the user (</a:t>
            </a:r>
            <a:r>
              <a:rPr lang="en-US"/>
              <a:t>--global</a:t>
            </a:r>
            <a:r>
              <a:rPr lang="en-US" b="0" i="0">
                <a:solidFill>
                  <a:srgbClr val="FFFFFF"/>
                </a:solidFill>
                <a:latin typeface="Lato"/>
                <a:ea typeface="Lato"/>
                <a:cs typeface="Lato"/>
                <a:sym typeface="Lato"/>
              </a:rPr>
              <a:t>) level.</a:t>
            </a:r>
            <a:endParaRPr/>
          </a:p>
        </p:txBody>
      </p:sp>
      <p:sp>
        <p:nvSpPr>
          <p:cNvPr id="2221" name="Google Shape;2221;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419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p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100"/>
              <a:buFont typeface="Arial"/>
              <a:buChar char="•"/>
            </a:pPr>
            <a:r>
              <a:rPr lang="en-US" b="0" i="0">
                <a:solidFill>
                  <a:srgbClr val="FFFFFF"/>
                </a:solidFill>
                <a:latin typeface="Lato"/>
                <a:ea typeface="Lato"/>
                <a:cs typeface="Lato"/>
                <a:sym typeface="Lato"/>
              </a:rPr>
              <a:t>In this manner, you will save some other keyboard strokes. Note that this is not a Git alias, but a Bash shell alias.</a:t>
            </a:r>
            <a:endParaRPr/>
          </a:p>
        </p:txBody>
      </p:sp>
      <p:sp>
        <p:nvSpPr>
          <p:cNvPr id="2228" name="Google Shape;2228;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078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3926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100"/>
              <a:t>We will take a look at how Git actually handles branches and why it’s a standout among other VCS tools.</a:t>
            </a:r>
            <a:endParaRPr/>
          </a:p>
          <a:p>
            <a:pPr marL="457200" lvl="0" indent="-228600" algn="l" rtl="0">
              <a:lnSpc>
                <a:spcPct val="100000"/>
              </a:lnSpc>
              <a:spcBef>
                <a:spcPts val="0"/>
              </a:spcBef>
              <a:spcAft>
                <a:spcPts val="0"/>
              </a:spcAft>
              <a:buSzPts val="1100"/>
              <a:buNone/>
            </a:pPr>
            <a:endParaRPr b="0" i="0">
              <a:solidFill>
                <a:srgbClr val="272727"/>
              </a:solidFill>
              <a:latin typeface="Work Sans"/>
              <a:ea typeface="Work Sans"/>
              <a:cs typeface="Work Sans"/>
              <a:sym typeface="Work Sans"/>
            </a:endParaRPr>
          </a:p>
          <a:p>
            <a:pPr marL="457200" lvl="0" indent="-228600" algn="l" rtl="0">
              <a:lnSpc>
                <a:spcPct val="100000"/>
              </a:lnSpc>
              <a:spcBef>
                <a:spcPts val="0"/>
              </a:spcBef>
              <a:spcAft>
                <a:spcPts val="0"/>
              </a:spcAft>
              <a:buSzPts val="1100"/>
              <a:buNone/>
            </a:pPr>
            <a:endParaRPr b="0" i="0">
              <a:solidFill>
                <a:srgbClr val="272727"/>
              </a:solidFill>
              <a:latin typeface="Work Sans"/>
              <a:ea typeface="Work Sans"/>
              <a:cs typeface="Work Sans"/>
              <a:sym typeface="Work Sans"/>
            </a:endParaRPr>
          </a:p>
          <a:p>
            <a:pPr marL="457200" lvl="0" indent="-298450" algn="l" rtl="0">
              <a:lnSpc>
                <a:spcPct val="100000"/>
              </a:lnSpc>
              <a:spcBef>
                <a:spcPts val="0"/>
              </a:spcBef>
              <a:spcAft>
                <a:spcPts val="0"/>
              </a:spcAft>
              <a:buSzPts val="1100"/>
              <a:buChar char="●"/>
            </a:pPr>
            <a:r>
              <a:rPr lang="en-US" b="0" i="0">
                <a:solidFill>
                  <a:srgbClr val="272727"/>
                </a:solidFill>
                <a:latin typeface="Work Sans"/>
                <a:ea typeface="Work Sans"/>
                <a:cs typeface="Work Sans"/>
                <a:sym typeface="Work Sans"/>
              </a:rPr>
              <a:t>Git branches allow developers to diverge from the main branch by creating separate branches to isolate code changes. The default branch in Git is the master branch. </a:t>
            </a:r>
            <a:endParaRPr/>
          </a:p>
          <a:p>
            <a:pPr marL="457200" lvl="0" indent="-228600" algn="l" rtl="0">
              <a:lnSpc>
                <a:spcPct val="100000"/>
              </a:lnSpc>
              <a:spcBef>
                <a:spcPts val="0"/>
              </a:spcBef>
              <a:spcAft>
                <a:spcPts val="0"/>
              </a:spcAft>
              <a:buSzPts val="1100"/>
              <a:buNone/>
            </a:pPr>
            <a:endParaRPr b="0" i="0">
              <a:solidFill>
                <a:srgbClr val="272727"/>
              </a:solidFill>
              <a:latin typeface="Work Sans"/>
              <a:ea typeface="Work Sans"/>
              <a:cs typeface="Work Sans"/>
              <a:sym typeface="Work Sans"/>
            </a:endParaRPr>
          </a:p>
          <a:p>
            <a:pPr marL="457200" lvl="0" indent="-298450" algn="l" rtl="0">
              <a:lnSpc>
                <a:spcPct val="100000"/>
              </a:lnSpc>
              <a:spcBef>
                <a:spcPts val="0"/>
              </a:spcBef>
              <a:spcAft>
                <a:spcPts val="0"/>
              </a:spcAft>
              <a:buSzPts val="1100"/>
              <a:buChar char="●"/>
            </a:pPr>
            <a:r>
              <a:rPr lang="en-US" b="0" i="0">
                <a:solidFill>
                  <a:srgbClr val="272727"/>
                </a:solidFill>
                <a:latin typeface="Work Sans"/>
                <a:ea typeface="Work Sans"/>
                <a:cs typeface="Work Sans"/>
                <a:sym typeface="Work Sans"/>
              </a:rPr>
              <a:t>The biggest advantage of a Git branch is that it’s ‘lightweight’, meaning that data consists of a series of snapshots so with every commit you make, Git takes a picture of what your files look like at that moment and stores a reference to that snapshot. This means that these branches aren’t just copies of the file system but simply a pointer to the latest commit. </a:t>
            </a:r>
            <a:endParaRPr/>
          </a:p>
          <a:p>
            <a:pPr marL="457200" lvl="0" indent="-298450" algn="l" rtl="0">
              <a:lnSpc>
                <a:spcPct val="100000"/>
              </a:lnSpc>
              <a:spcBef>
                <a:spcPts val="0"/>
              </a:spcBef>
              <a:spcAft>
                <a:spcPts val="0"/>
              </a:spcAft>
              <a:buSzPts val="1100"/>
              <a:buChar char="●"/>
            </a:pPr>
            <a:r>
              <a:rPr lang="en-US" b="0" i="0">
                <a:solidFill>
                  <a:srgbClr val="272727"/>
                </a:solidFill>
                <a:latin typeface="Work Sans"/>
                <a:ea typeface="Work Sans"/>
                <a:cs typeface="Work Sans"/>
                <a:sym typeface="Work Sans"/>
              </a:rPr>
              <a:t>Meanwhile, other VCS tools store information as a list of file-based changes which may slow things down and use up significant space. </a:t>
            </a:r>
            <a:endParaRPr/>
          </a:p>
          <a:p>
            <a:pPr marL="457200" lvl="0" indent="-298450" algn="l" rtl="0">
              <a:lnSpc>
                <a:spcPct val="100000"/>
              </a:lnSpc>
              <a:spcBef>
                <a:spcPts val="0"/>
              </a:spcBef>
              <a:spcAft>
                <a:spcPts val="0"/>
              </a:spcAft>
              <a:buSzPts val="1100"/>
              <a:buChar char="●"/>
            </a:pPr>
            <a:r>
              <a:rPr lang="en-US" b="0" i="0">
                <a:solidFill>
                  <a:srgbClr val="272727"/>
                </a:solidFill>
                <a:latin typeface="Work Sans"/>
                <a:ea typeface="Work Sans"/>
                <a:cs typeface="Work Sans"/>
                <a:sym typeface="Work Sans"/>
              </a:rPr>
              <a:t>In Git, a branch is essentially a reference or a pointer to the latest commit in a given context; it’s not a container for commits. As you create new commits in the new branch, Git creates new pointers to track the changes. Git branches, then, can be seen as a pointer to a snapshot of your changes. </a:t>
            </a:r>
            <a:endParaRPr/>
          </a:p>
          <a:p>
            <a:pPr marL="158750" lvl="0" indent="0" algn="l" rtl="0">
              <a:lnSpc>
                <a:spcPct val="100000"/>
              </a:lnSpc>
              <a:spcBef>
                <a:spcPts val="0"/>
              </a:spcBef>
              <a:spcAft>
                <a:spcPts val="0"/>
              </a:spcAft>
              <a:buSzPts val="1100"/>
              <a:buNone/>
            </a:pPr>
            <a:endParaRPr/>
          </a:p>
        </p:txBody>
      </p:sp>
      <p:sp>
        <p:nvSpPr>
          <p:cNvPr id="382" name="Google Shape;3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99401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212234"/>
                </a:solidFill>
                <a:latin typeface="Arial"/>
                <a:ea typeface="Arial"/>
                <a:cs typeface="Arial"/>
                <a:sym typeface="Arial"/>
              </a:rPr>
              <a:t>There is nothing special about the main branch. It is the first branch made when you initialize a Git repository using the git initcommand.</a:t>
            </a:r>
            <a:endParaRPr/>
          </a:p>
          <a:p>
            <a:pPr marL="457200" lvl="0" indent="-298450" algn="l" rtl="0">
              <a:lnSpc>
                <a:spcPct val="100000"/>
              </a:lnSpc>
              <a:spcBef>
                <a:spcPts val="0"/>
              </a:spcBef>
              <a:spcAft>
                <a:spcPts val="0"/>
              </a:spcAft>
              <a:buSzPts val="1100"/>
              <a:buChar char="●"/>
            </a:pPr>
            <a:r>
              <a:rPr lang="en-US" b="0" i="0">
                <a:solidFill>
                  <a:srgbClr val="212234"/>
                </a:solidFill>
                <a:latin typeface="Arial"/>
                <a:ea typeface="Arial"/>
                <a:cs typeface="Arial"/>
                <a:sym typeface="Arial"/>
              </a:rPr>
              <a:t>When you create a commit, Git identifies that snapshot of files with a unique SHA-1 hash. When you initially create a branch, Git creates a new pointer to the same commit the main branch is currently on. The diagram below shows both branches have the same snapshot of code at this point.</a:t>
            </a:r>
            <a:endParaRPr/>
          </a:p>
          <a:p>
            <a:pPr marL="158750" lvl="0" indent="0" algn="l" rtl="0">
              <a:lnSpc>
                <a:spcPct val="100000"/>
              </a:lnSpc>
              <a:spcBef>
                <a:spcPts val="0"/>
              </a:spcBef>
              <a:spcAft>
                <a:spcPts val="0"/>
              </a:spcAft>
              <a:buSzPts val="1100"/>
              <a:buNone/>
            </a:pPr>
            <a:endParaRPr/>
          </a:p>
        </p:txBody>
      </p:sp>
      <p:sp>
        <p:nvSpPr>
          <p:cNvPr id="389" name="Google Shape;38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116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25000" lnSpcReduction="20000"/>
          </a:bodyPr>
          <a:lstStyle/>
          <a:p>
            <a:pPr marL="158750" indent="0">
              <a:buNone/>
            </a:pPr>
            <a:r>
              <a:rPr lang="en-US" b="1" dirty="0"/>
              <a:t>GitHub</a:t>
            </a:r>
            <a:r>
              <a:rPr lang="en-US" dirty="0"/>
              <a:t> is a web-based platform designed to facilitate software development and version control using </a:t>
            </a:r>
            <a:r>
              <a:rPr lang="en-US" b="1" dirty="0"/>
              <a:t>Git</a:t>
            </a:r>
            <a:r>
              <a:rPr lang="en-US" dirty="0"/>
              <a:t>, a distributed version control system. It provides a collaborative environment where developers and teams can work together on code, track changes, manage projects, and share work publicly or privately. GitHub is widely used in the software development industry, open-source projects, and even non-coding tasks requiring version control.</a:t>
            </a:r>
          </a:p>
          <a:p>
            <a:endParaRPr lang="en-US" dirty="0"/>
          </a:p>
          <a:p>
            <a:pPr marL="158750" indent="0">
              <a:buNone/>
            </a:pPr>
            <a:r>
              <a:rPr lang="en-US" b="1" dirty="0"/>
              <a:t>Key Features of GitHub</a:t>
            </a:r>
          </a:p>
          <a:p>
            <a:pPr>
              <a:buFont typeface="+mj-lt"/>
              <a:buAutoNum type="arabicPeriod"/>
            </a:pPr>
            <a:r>
              <a:rPr lang="en-US" b="1" dirty="0"/>
              <a:t>Git Repository Hosting</a:t>
            </a:r>
            <a:r>
              <a:rPr lang="en-US" dirty="0"/>
              <a:t>:</a:t>
            </a:r>
          </a:p>
          <a:p>
            <a:pPr marL="742950" lvl="1" indent="-285750">
              <a:buFont typeface="+mj-lt"/>
              <a:buAutoNum type="arabicPeriod"/>
            </a:pPr>
            <a:r>
              <a:rPr lang="en-US" dirty="0"/>
              <a:t>GitHub hosts Git repositories, which contain the files, folders, and history of a project's development.</a:t>
            </a:r>
          </a:p>
          <a:p>
            <a:pPr marL="742950" lvl="1" indent="-285750">
              <a:buFont typeface="+mj-lt"/>
              <a:buAutoNum type="arabicPeriod"/>
            </a:pPr>
            <a:r>
              <a:rPr lang="en-US" dirty="0"/>
              <a:t>Developers can clone repositories, work on code locally, and push changes back to GitHub.</a:t>
            </a:r>
          </a:p>
          <a:p>
            <a:pPr>
              <a:buFont typeface="+mj-lt"/>
              <a:buAutoNum type="arabicPeriod"/>
            </a:pPr>
            <a:r>
              <a:rPr lang="en-US" b="1" dirty="0"/>
              <a:t>Version Control</a:t>
            </a:r>
            <a:r>
              <a:rPr lang="en-US" dirty="0"/>
              <a:t>:</a:t>
            </a:r>
          </a:p>
          <a:p>
            <a:pPr marL="742950" lvl="1" indent="-285750">
              <a:buFont typeface="+mj-lt"/>
              <a:buAutoNum type="arabicPeriod"/>
            </a:pPr>
            <a:r>
              <a:rPr lang="en-US" dirty="0"/>
              <a:t>GitHub allows tracking changes in code over time.</a:t>
            </a:r>
          </a:p>
          <a:p>
            <a:pPr marL="742950" lvl="1" indent="-285750">
              <a:buFont typeface="+mj-lt"/>
              <a:buAutoNum type="arabicPeriod"/>
            </a:pPr>
            <a:r>
              <a:rPr lang="en-US" dirty="0"/>
              <a:t>Developers can view commit histories, compare versions, and revert to previous states if needed.</a:t>
            </a:r>
          </a:p>
          <a:p>
            <a:pPr>
              <a:buFont typeface="+mj-lt"/>
              <a:buAutoNum type="arabicPeriod"/>
            </a:pPr>
            <a:r>
              <a:rPr lang="en-US" b="1" dirty="0"/>
              <a:t>Collaboration</a:t>
            </a:r>
            <a:r>
              <a:rPr lang="en-US" dirty="0"/>
              <a:t>:</a:t>
            </a:r>
          </a:p>
          <a:p>
            <a:pPr marL="742950" lvl="1" indent="-285750">
              <a:buFont typeface="+mj-lt"/>
              <a:buAutoNum type="arabicPeriod"/>
            </a:pPr>
            <a:r>
              <a:rPr lang="en-US" dirty="0"/>
              <a:t>GitHub enables teams to collaborate on code with features like </a:t>
            </a:r>
            <a:r>
              <a:rPr lang="en-US" b="1" dirty="0"/>
              <a:t>pull requests</a:t>
            </a:r>
            <a:r>
              <a:rPr lang="en-US" dirty="0"/>
              <a:t>, </a:t>
            </a:r>
            <a:r>
              <a:rPr lang="en-US" b="1" dirty="0"/>
              <a:t>code reviews</a:t>
            </a:r>
            <a:r>
              <a:rPr lang="en-US" dirty="0"/>
              <a:t>, and </a:t>
            </a:r>
            <a:r>
              <a:rPr lang="en-US" b="1" dirty="0"/>
              <a:t>comments</a:t>
            </a:r>
            <a:r>
              <a:rPr lang="en-US" dirty="0"/>
              <a:t>.</a:t>
            </a:r>
          </a:p>
          <a:p>
            <a:pPr marL="742950" lvl="1" indent="-285750">
              <a:buFont typeface="+mj-lt"/>
              <a:buAutoNum type="arabicPeriod"/>
            </a:pPr>
            <a:r>
              <a:rPr lang="en-US" dirty="0"/>
              <a:t>Branching and merging allow developers to work on separate features or fixes without affecting the main codebase.</a:t>
            </a:r>
          </a:p>
          <a:p>
            <a:pPr>
              <a:buFont typeface="+mj-lt"/>
              <a:buAutoNum type="arabicPeriod"/>
            </a:pPr>
            <a:r>
              <a:rPr lang="en-US" b="1" dirty="0"/>
              <a:t>Issue Tracking</a:t>
            </a:r>
            <a:r>
              <a:rPr lang="en-US" dirty="0"/>
              <a:t>:</a:t>
            </a:r>
          </a:p>
          <a:p>
            <a:pPr marL="742950" lvl="1" indent="-285750">
              <a:buFont typeface="+mj-lt"/>
              <a:buAutoNum type="arabicPeriod"/>
            </a:pPr>
            <a:r>
              <a:rPr lang="en-US" dirty="0"/>
              <a:t>GitHub provides an integrated issue tracker for reporting and discussing bugs, feature requests, and tasks.</a:t>
            </a:r>
          </a:p>
          <a:p>
            <a:pPr marL="742950" lvl="1" indent="-285750">
              <a:buFont typeface="+mj-lt"/>
              <a:buAutoNum type="arabicPeriod"/>
            </a:pPr>
            <a:r>
              <a:rPr lang="en-US" dirty="0"/>
              <a:t>Labels, milestones, and assignees help organize and prioritize work.</a:t>
            </a:r>
          </a:p>
          <a:p>
            <a:pPr>
              <a:buFont typeface="+mj-lt"/>
              <a:buAutoNum type="arabicPeriod"/>
            </a:pPr>
            <a:r>
              <a:rPr lang="en-US" b="1" dirty="0"/>
              <a:t>Project Management</a:t>
            </a:r>
            <a:r>
              <a:rPr lang="en-US" dirty="0"/>
              <a:t>:</a:t>
            </a:r>
          </a:p>
          <a:p>
            <a:pPr marL="742950" lvl="1" indent="-285750">
              <a:buFont typeface="+mj-lt"/>
              <a:buAutoNum type="arabicPeriod"/>
            </a:pPr>
            <a:r>
              <a:rPr lang="en-US" dirty="0"/>
              <a:t>Built-in tools like </a:t>
            </a:r>
            <a:r>
              <a:rPr lang="en-US" b="1" dirty="0"/>
              <a:t>Projects</a:t>
            </a:r>
            <a:r>
              <a:rPr lang="en-US" dirty="0"/>
              <a:t> (Kanban boards) and </a:t>
            </a:r>
            <a:r>
              <a:rPr lang="en-US" b="1" dirty="0"/>
              <a:t>Actions</a:t>
            </a:r>
            <a:r>
              <a:rPr lang="en-US" dirty="0"/>
              <a:t> (automation workflows) streamline project management directly within the repository.</a:t>
            </a:r>
          </a:p>
          <a:p>
            <a:pPr>
              <a:buFont typeface="+mj-lt"/>
              <a:buAutoNum type="arabicPeriod"/>
            </a:pPr>
            <a:r>
              <a:rPr lang="en-US" b="1" dirty="0"/>
              <a:t>Continuous Integration/Continuous Deployment (CI/CD)</a:t>
            </a:r>
            <a:r>
              <a:rPr lang="en-US" dirty="0"/>
              <a:t>:</a:t>
            </a:r>
          </a:p>
          <a:p>
            <a:pPr marL="742950" lvl="1" indent="-285750">
              <a:buFont typeface="+mj-lt"/>
              <a:buAutoNum type="arabicPeriod"/>
            </a:pPr>
            <a:r>
              <a:rPr lang="en-US" b="1" dirty="0"/>
              <a:t>GitHub Actions</a:t>
            </a:r>
            <a:r>
              <a:rPr lang="en-US" dirty="0"/>
              <a:t> allow developers to automate workflows for building, testing, and deploying code.</a:t>
            </a:r>
          </a:p>
          <a:p>
            <a:pPr>
              <a:buFont typeface="+mj-lt"/>
              <a:buAutoNum type="arabicPeriod"/>
            </a:pPr>
            <a:r>
              <a:rPr lang="en-US" b="1" dirty="0"/>
              <a:t>Open Source Hosting</a:t>
            </a:r>
            <a:r>
              <a:rPr lang="en-US" dirty="0"/>
              <a:t>:</a:t>
            </a:r>
          </a:p>
          <a:p>
            <a:pPr marL="742950" lvl="1" indent="-285750">
              <a:buFont typeface="+mj-lt"/>
              <a:buAutoNum type="arabicPeriod"/>
            </a:pPr>
            <a:r>
              <a:rPr lang="en-US" dirty="0"/>
              <a:t>GitHub is a popular platform for open-source projects, providing visibility and collaboration opportunities.</a:t>
            </a:r>
          </a:p>
          <a:p>
            <a:pPr marL="742950" lvl="1" indent="-285750">
              <a:buFont typeface="+mj-lt"/>
              <a:buAutoNum type="arabicPeriod"/>
            </a:pPr>
            <a:r>
              <a:rPr lang="en-US" dirty="0"/>
              <a:t>Projects can be hosted publicly, allowing others to contribute, fork, and use the code.</a:t>
            </a:r>
          </a:p>
          <a:p>
            <a:pPr>
              <a:buFont typeface="+mj-lt"/>
              <a:buAutoNum type="arabicPeriod"/>
            </a:pPr>
            <a:r>
              <a:rPr lang="en-US" b="1" dirty="0"/>
              <a:t>Community and Social Features</a:t>
            </a:r>
            <a:r>
              <a:rPr lang="en-US" dirty="0"/>
              <a:t>:</a:t>
            </a:r>
          </a:p>
          <a:p>
            <a:pPr marL="742950" lvl="1" indent="-285750">
              <a:buFont typeface="+mj-lt"/>
              <a:buAutoNum type="arabicPeriod"/>
            </a:pPr>
            <a:r>
              <a:rPr lang="en-US" dirty="0"/>
              <a:t>Users can star, fork, and follow repositories.</a:t>
            </a:r>
          </a:p>
          <a:p>
            <a:pPr marL="742950" lvl="1" indent="-285750">
              <a:buFont typeface="+mj-lt"/>
              <a:buAutoNum type="arabicPeriod"/>
            </a:pPr>
            <a:r>
              <a:rPr lang="en-US" dirty="0"/>
              <a:t>GitHub's social coding environment fosters networking and community building.</a:t>
            </a:r>
          </a:p>
          <a:p>
            <a:pPr>
              <a:buFont typeface="+mj-lt"/>
              <a:buAutoNum type="arabicPeriod"/>
            </a:pPr>
            <a:r>
              <a:rPr lang="en-US" b="1" dirty="0"/>
              <a:t>Documentation and Wikis</a:t>
            </a:r>
            <a:r>
              <a:rPr lang="en-US" dirty="0"/>
              <a:t>:</a:t>
            </a:r>
          </a:p>
          <a:p>
            <a:pPr marL="742950" lvl="1" indent="-285750">
              <a:buFont typeface="+mj-lt"/>
              <a:buAutoNum type="arabicPeriod"/>
            </a:pPr>
            <a:r>
              <a:rPr lang="en-US" dirty="0"/>
              <a:t>GitHub supports Markdown for writing README files, documentation, and project details.</a:t>
            </a:r>
          </a:p>
          <a:p>
            <a:pPr marL="742950" lvl="1" indent="-285750">
              <a:buFont typeface="+mj-lt"/>
              <a:buAutoNum type="arabicPeriod"/>
            </a:pPr>
            <a:r>
              <a:rPr lang="en-US" dirty="0"/>
              <a:t>Wikis provide a structured way to document projects in detail.</a:t>
            </a:r>
          </a:p>
          <a:p>
            <a:pPr>
              <a:buFont typeface="+mj-lt"/>
              <a:buAutoNum type="arabicPeriod"/>
            </a:pPr>
            <a:r>
              <a:rPr lang="en-US" b="1" dirty="0"/>
              <a:t>Code Security and Analysis</a:t>
            </a:r>
            <a:r>
              <a:rPr lang="en-US" dirty="0"/>
              <a:t>:</a:t>
            </a:r>
          </a:p>
          <a:p>
            <a:pPr marL="742950" lvl="1" indent="-285750">
              <a:buFont typeface="+mj-lt"/>
              <a:buAutoNum type="arabicPeriod"/>
            </a:pPr>
            <a:r>
              <a:rPr lang="en-US" dirty="0"/>
              <a:t>Features like </a:t>
            </a:r>
            <a:r>
              <a:rPr lang="en-US" b="1" dirty="0" err="1"/>
              <a:t>Dependabot</a:t>
            </a:r>
            <a:r>
              <a:rPr lang="en-US" dirty="0"/>
              <a:t>, </a:t>
            </a:r>
            <a:r>
              <a:rPr lang="en-US" b="1" dirty="0"/>
              <a:t>secret scanning</a:t>
            </a:r>
            <a:r>
              <a:rPr lang="en-US" dirty="0"/>
              <a:t>, and </a:t>
            </a:r>
            <a:r>
              <a:rPr lang="en-US" b="1" dirty="0"/>
              <a:t>code scanning</a:t>
            </a:r>
            <a:r>
              <a:rPr lang="en-US" dirty="0"/>
              <a:t> help identify vulnerabilities and secure projects.</a:t>
            </a:r>
          </a:p>
          <a:p>
            <a:pPr>
              <a:buFont typeface="+mj-lt"/>
              <a:buAutoNum type="arabicPeriod"/>
            </a:pPr>
            <a:r>
              <a:rPr lang="en-US" b="1" dirty="0"/>
              <a:t>GitHub Pages</a:t>
            </a:r>
            <a:r>
              <a:rPr lang="en-US" dirty="0"/>
              <a:t>:</a:t>
            </a:r>
          </a:p>
          <a:p>
            <a:pPr marL="742950" lvl="1" indent="-285750">
              <a:buFont typeface="+mj-lt"/>
              <a:buAutoNum type="arabicPeriod"/>
            </a:pPr>
            <a:r>
              <a:rPr lang="en-US" dirty="0"/>
              <a:t>Allows hosting of static websites directly from a repository.</a:t>
            </a:r>
          </a:p>
          <a:p>
            <a:pPr>
              <a:buFont typeface="+mj-lt"/>
              <a:buAutoNum type="arabicPeriod"/>
            </a:pPr>
            <a:r>
              <a:rPr lang="en-US" b="1" dirty="0"/>
              <a:t>Integration with Other Tools</a:t>
            </a:r>
            <a:r>
              <a:rPr lang="en-US" dirty="0"/>
              <a:t>:</a:t>
            </a:r>
          </a:p>
          <a:p>
            <a:pPr marL="742950" lvl="1" indent="-285750">
              <a:buFont typeface="+mj-lt"/>
              <a:buAutoNum type="arabicPeriod"/>
            </a:pPr>
            <a:r>
              <a:rPr lang="en-US" dirty="0"/>
              <a:t>GitHub integrates with numerous third-party tools and services, such as Slack, Trello, and IDEs.</a:t>
            </a:r>
          </a:p>
          <a:p>
            <a:pPr marL="742950" lvl="1" indent="-285750">
              <a:buFont typeface="+mj-lt"/>
              <a:buAutoNum type="arabicPeriod"/>
            </a:pPr>
            <a:endParaRPr lang="en-US" dirty="0"/>
          </a:p>
          <a:p>
            <a:pPr marL="158750" indent="0">
              <a:buNone/>
            </a:pPr>
            <a:r>
              <a:rPr lang="en-US" b="1" dirty="0"/>
              <a:t>How GitHub Works</a:t>
            </a:r>
          </a:p>
          <a:p>
            <a:pPr>
              <a:buFont typeface="+mj-lt"/>
              <a:buAutoNum type="arabicPeriod"/>
            </a:pPr>
            <a:r>
              <a:rPr lang="en-US" b="1" dirty="0"/>
              <a:t>Repository (Repo)</a:t>
            </a:r>
            <a:r>
              <a:rPr lang="en-US" dirty="0"/>
              <a:t>:</a:t>
            </a:r>
          </a:p>
          <a:p>
            <a:pPr marL="742950" lvl="1" indent="-285750">
              <a:buFont typeface="+mj-lt"/>
              <a:buAutoNum type="arabicPeriod"/>
            </a:pPr>
            <a:r>
              <a:rPr lang="en-US" dirty="0"/>
              <a:t>A repository is a project's central location. It contains all project files, commit history, and branches.</a:t>
            </a:r>
          </a:p>
          <a:p>
            <a:pPr marL="742950" lvl="1" indent="-285750">
              <a:buFont typeface="+mj-lt"/>
              <a:buAutoNum type="arabicPeriod"/>
            </a:pPr>
            <a:r>
              <a:rPr lang="en-US" dirty="0"/>
              <a:t>Repositories can be public (visible to everyone) or private (restricted to specific users or teams).</a:t>
            </a:r>
          </a:p>
          <a:p>
            <a:pPr>
              <a:buFont typeface="+mj-lt"/>
              <a:buAutoNum type="arabicPeriod"/>
            </a:pPr>
            <a:r>
              <a:rPr lang="en-US" b="1" dirty="0"/>
              <a:t>Branches</a:t>
            </a:r>
            <a:r>
              <a:rPr lang="en-US" dirty="0"/>
              <a:t>:</a:t>
            </a:r>
          </a:p>
          <a:p>
            <a:pPr marL="742950" lvl="1" indent="-285750">
              <a:buFont typeface="+mj-lt"/>
              <a:buAutoNum type="arabicPeriod"/>
            </a:pPr>
            <a:r>
              <a:rPr lang="en-US" dirty="0"/>
              <a:t>Branches allow developers to work on different parts of a project independently.</a:t>
            </a:r>
          </a:p>
          <a:p>
            <a:pPr marL="742950" lvl="1" indent="-285750">
              <a:buFont typeface="+mj-lt"/>
              <a:buAutoNum type="arabicPeriod"/>
            </a:pPr>
            <a:r>
              <a:rPr lang="en-US" dirty="0"/>
              <a:t>The main branch (usually main or master) is the default branch where the stable version of the project resides.</a:t>
            </a:r>
          </a:p>
          <a:p>
            <a:pPr>
              <a:buFont typeface="+mj-lt"/>
              <a:buAutoNum type="arabicPeriod"/>
            </a:pPr>
            <a:r>
              <a:rPr lang="en-US" b="1" dirty="0"/>
              <a:t>Commits</a:t>
            </a:r>
            <a:r>
              <a:rPr lang="en-US" dirty="0"/>
              <a:t>:</a:t>
            </a:r>
          </a:p>
          <a:p>
            <a:pPr marL="742950" lvl="1" indent="-285750">
              <a:buFont typeface="+mj-lt"/>
              <a:buAutoNum type="arabicPeriod"/>
            </a:pPr>
            <a:r>
              <a:rPr lang="en-US" dirty="0"/>
              <a:t>A commit is a snapshot of changes made to the codebase.</a:t>
            </a:r>
          </a:p>
          <a:p>
            <a:pPr marL="742950" lvl="1" indent="-285750">
              <a:buFont typeface="+mj-lt"/>
              <a:buAutoNum type="arabicPeriod"/>
            </a:pPr>
            <a:r>
              <a:rPr lang="en-US" dirty="0"/>
              <a:t>Each commit has a unique hash, message, and metadata.</a:t>
            </a:r>
          </a:p>
          <a:p>
            <a:pPr>
              <a:buFont typeface="+mj-lt"/>
              <a:buAutoNum type="arabicPeriod"/>
            </a:pPr>
            <a:r>
              <a:rPr lang="en-US" b="1" dirty="0"/>
              <a:t>Pull Requests</a:t>
            </a:r>
            <a:r>
              <a:rPr lang="en-US" dirty="0"/>
              <a:t>:</a:t>
            </a:r>
          </a:p>
          <a:p>
            <a:pPr marL="742950" lvl="1" indent="-285750">
              <a:buFont typeface="+mj-lt"/>
              <a:buAutoNum type="arabicPeriod"/>
            </a:pPr>
            <a:r>
              <a:rPr lang="en-US" dirty="0"/>
              <a:t>A pull request (PR) is a request to merge changes from one branch into another.</a:t>
            </a:r>
          </a:p>
          <a:p>
            <a:pPr marL="742950" lvl="1" indent="-285750">
              <a:buFont typeface="+mj-lt"/>
              <a:buAutoNum type="arabicPeriod"/>
            </a:pPr>
            <a:r>
              <a:rPr lang="en-US" dirty="0"/>
              <a:t>Developers use PRs for code reviews and discussions before merging changes.</a:t>
            </a:r>
          </a:p>
          <a:p>
            <a:pPr>
              <a:buFont typeface="+mj-lt"/>
              <a:buAutoNum type="arabicPeriod"/>
            </a:pPr>
            <a:r>
              <a:rPr lang="en-US" b="1" dirty="0"/>
              <a:t>Forking and Cloning</a:t>
            </a:r>
            <a:r>
              <a:rPr lang="en-US" dirty="0"/>
              <a:t>:</a:t>
            </a:r>
          </a:p>
          <a:p>
            <a:pPr marL="742950" lvl="1" indent="-285750">
              <a:buFont typeface="+mj-lt"/>
              <a:buAutoNum type="arabicPeriod"/>
            </a:pPr>
            <a:r>
              <a:rPr lang="en-US" b="1" dirty="0"/>
              <a:t>Forking</a:t>
            </a:r>
            <a:r>
              <a:rPr lang="en-US" dirty="0"/>
              <a:t>: Creating a personal copy of someone else's repository.</a:t>
            </a:r>
          </a:p>
          <a:p>
            <a:pPr marL="742950" lvl="1" indent="-285750">
              <a:buFont typeface="+mj-lt"/>
              <a:buAutoNum type="arabicPeriod"/>
            </a:pPr>
            <a:r>
              <a:rPr lang="en-US" b="1" dirty="0"/>
              <a:t>Cloning</a:t>
            </a:r>
            <a:r>
              <a:rPr lang="en-US" dirty="0"/>
              <a:t>: Downloading a local copy of a repository to work on it offline.</a:t>
            </a:r>
          </a:p>
          <a:p>
            <a:pPr>
              <a:buFont typeface="+mj-lt"/>
              <a:buAutoNum type="arabicPeriod"/>
            </a:pPr>
            <a:r>
              <a:rPr lang="en-US" b="1" dirty="0"/>
              <a:t>Collaboration via Git</a:t>
            </a:r>
            <a:r>
              <a:rPr lang="en-US" dirty="0"/>
              <a:t>:</a:t>
            </a:r>
          </a:p>
          <a:p>
            <a:pPr marL="742950" lvl="1" indent="-285750">
              <a:buFont typeface="+mj-lt"/>
              <a:buAutoNum type="arabicPeriod"/>
            </a:pPr>
            <a:r>
              <a:rPr lang="en-US" dirty="0"/>
              <a:t>Developers push changes to GitHub repositories and pull updates from them to stay in sync with teammates.</a:t>
            </a:r>
          </a:p>
          <a:p>
            <a:pPr marL="742950" lvl="1" indent="-285750">
              <a:buFont typeface="+mj-lt"/>
              <a:buAutoNum type="arabicPeriod"/>
            </a:pPr>
            <a:endParaRPr lang="en-US" dirty="0"/>
          </a:p>
          <a:p>
            <a:pPr marL="158750" indent="0">
              <a:buNone/>
            </a:pPr>
            <a:r>
              <a:rPr lang="en-US" b="1" dirty="0"/>
              <a:t>Real-World Use Cases for GitHub</a:t>
            </a:r>
          </a:p>
          <a:p>
            <a:pPr>
              <a:buFont typeface="+mj-lt"/>
              <a:buAutoNum type="arabicPeriod"/>
            </a:pPr>
            <a:r>
              <a:rPr lang="en-US" b="1" dirty="0"/>
              <a:t>Software Development</a:t>
            </a:r>
            <a:r>
              <a:rPr lang="en-US" dirty="0"/>
              <a:t>:</a:t>
            </a:r>
          </a:p>
          <a:p>
            <a:pPr marL="742950" lvl="1" indent="-285750">
              <a:buFont typeface="+mj-lt"/>
              <a:buAutoNum type="arabicPeriod"/>
            </a:pPr>
            <a:r>
              <a:rPr lang="en-US" dirty="0"/>
              <a:t>Managing code for applications, libraries, and tools in both public and private repositories.</a:t>
            </a:r>
          </a:p>
          <a:p>
            <a:pPr>
              <a:buFont typeface="+mj-lt"/>
              <a:buAutoNum type="arabicPeriod"/>
            </a:pPr>
            <a:r>
              <a:rPr lang="en-US" b="1" dirty="0"/>
              <a:t>Open Source Contributions</a:t>
            </a:r>
            <a:r>
              <a:rPr lang="en-US" dirty="0"/>
              <a:t>:</a:t>
            </a:r>
          </a:p>
          <a:p>
            <a:pPr marL="742950" lvl="1" indent="-285750">
              <a:buFont typeface="+mj-lt"/>
              <a:buAutoNum type="arabicPeriod"/>
            </a:pPr>
            <a:r>
              <a:rPr lang="en-US" dirty="0"/>
              <a:t>Collaborating on popular open-source projects like Linux, TensorFlow, or React.</a:t>
            </a:r>
          </a:p>
          <a:p>
            <a:pPr>
              <a:buFont typeface="+mj-lt"/>
              <a:buAutoNum type="arabicPeriod"/>
            </a:pPr>
            <a:r>
              <a:rPr lang="en-US" b="1" dirty="0"/>
              <a:t>Documentation</a:t>
            </a:r>
            <a:r>
              <a:rPr lang="en-US" dirty="0"/>
              <a:t>:</a:t>
            </a:r>
          </a:p>
          <a:p>
            <a:pPr marL="742950" lvl="1" indent="-285750">
              <a:buFont typeface="+mj-lt"/>
              <a:buAutoNum type="arabicPeriod"/>
            </a:pPr>
            <a:r>
              <a:rPr lang="en-US" dirty="0"/>
              <a:t>Hosting project documentation and wikis for easier sharing and collaboration.</a:t>
            </a:r>
          </a:p>
          <a:p>
            <a:pPr>
              <a:buFont typeface="+mj-lt"/>
              <a:buAutoNum type="arabicPeriod"/>
            </a:pPr>
            <a:r>
              <a:rPr lang="en-US" b="1" dirty="0"/>
              <a:t>Learning and Sharing</a:t>
            </a:r>
            <a:r>
              <a:rPr lang="en-US" dirty="0"/>
              <a:t>:</a:t>
            </a:r>
          </a:p>
          <a:p>
            <a:pPr marL="742950" lvl="1" indent="-285750">
              <a:buFont typeface="+mj-lt"/>
              <a:buAutoNum type="arabicPeriod"/>
            </a:pPr>
            <a:r>
              <a:rPr lang="en-US" dirty="0"/>
              <a:t>Using GitHub to host tutorials, coding exercises, and personal projects.</a:t>
            </a:r>
          </a:p>
          <a:p>
            <a:pPr>
              <a:buFont typeface="+mj-lt"/>
              <a:buAutoNum type="arabicPeriod"/>
            </a:pPr>
            <a:r>
              <a:rPr lang="en-US" b="1" dirty="0"/>
              <a:t>Project Management</a:t>
            </a:r>
            <a:r>
              <a:rPr lang="en-US" dirty="0"/>
              <a:t>:</a:t>
            </a:r>
          </a:p>
          <a:p>
            <a:pPr marL="742950" lvl="1" indent="-285750">
              <a:buFont typeface="+mj-lt"/>
              <a:buAutoNum type="arabicPeriod"/>
            </a:pPr>
            <a:r>
              <a:rPr lang="en-US" dirty="0"/>
              <a:t>Utilizing GitHub's built-in issue tracker, project boards, and GitHub Actions to manage workflows</a:t>
            </a:r>
          </a:p>
          <a:p>
            <a:pPr marL="158750" indent="0">
              <a:buNone/>
            </a:pPr>
            <a:endParaRPr lang="en-US" b="0" dirty="0"/>
          </a:p>
          <a:p>
            <a:pPr marL="158750" indent="0">
              <a:buNone/>
            </a:pPr>
            <a:r>
              <a:rPr lang="en-US" b="1" dirty="0"/>
              <a:t>GitHub for Individuals and Organizations</a:t>
            </a:r>
          </a:p>
          <a:p>
            <a:pPr>
              <a:buFont typeface="Arial" panose="020B0604020202020204" pitchFamily="34" charset="0"/>
              <a:buChar char="•"/>
            </a:pPr>
            <a:r>
              <a:rPr lang="en-US" b="1" dirty="0"/>
              <a:t>Individual Developers</a:t>
            </a:r>
            <a:r>
              <a:rPr lang="en-US" dirty="0"/>
              <a:t>:</a:t>
            </a:r>
          </a:p>
          <a:p>
            <a:pPr marL="742950" lvl="1" indent="-285750">
              <a:buFont typeface="Arial" panose="020B0604020202020204" pitchFamily="34" charset="0"/>
              <a:buChar char="•"/>
            </a:pPr>
            <a:r>
              <a:rPr lang="en-US" dirty="0"/>
              <a:t>Showcase personal projects and portfolios.</a:t>
            </a:r>
          </a:p>
          <a:p>
            <a:pPr marL="742950" lvl="1" indent="-285750">
              <a:buFont typeface="Arial" panose="020B0604020202020204" pitchFamily="34" charset="0"/>
              <a:buChar char="•"/>
            </a:pPr>
            <a:r>
              <a:rPr lang="en-US" dirty="0"/>
              <a:t>Collaborate on open-source projects.</a:t>
            </a:r>
          </a:p>
          <a:p>
            <a:pPr>
              <a:buFont typeface="Arial" panose="020B0604020202020204" pitchFamily="34" charset="0"/>
              <a:buChar char="•"/>
            </a:pPr>
            <a:r>
              <a:rPr lang="en-US" b="1" dirty="0"/>
              <a:t>Organizations</a:t>
            </a:r>
            <a:r>
              <a:rPr lang="en-US" dirty="0"/>
              <a:t>:</a:t>
            </a:r>
          </a:p>
          <a:p>
            <a:pPr marL="742950" lvl="1" indent="-285750">
              <a:buFont typeface="Arial" panose="020B0604020202020204" pitchFamily="34" charset="0"/>
              <a:buChar char="•"/>
            </a:pPr>
            <a:r>
              <a:rPr lang="en-US" dirty="0"/>
              <a:t>Manage codebases for commercial applications.</a:t>
            </a:r>
          </a:p>
          <a:p>
            <a:pPr marL="742950" lvl="1" indent="-285750">
              <a:buFont typeface="Arial" panose="020B0604020202020204" pitchFamily="34" charset="0"/>
              <a:buChar char="•"/>
            </a:pPr>
            <a:r>
              <a:rPr lang="en-US" dirty="0"/>
              <a:t>Collaborate across teams with advanced access controls and integrations.</a:t>
            </a:r>
          </a:p>
          <a:p>
            <a:pPr marL="742950" lvl="1" indent="-285750">
              <a:buFont typeface="Arial" panose="020B0604020202020204" pitchFamily="34" charset="0"/>
              <a:buChar char="•"/>
            </a:pPr>
            <a:endParaRPr lang="en-US" dirty="0"/>
          </a:p>
          <a:p>
            <a:pPr marL="158750" indent="0">
              <a:buNone/>
            </a:pPr>
            <a:r>
              <a:rPr lang="en-US" b="1" dirty="0"/>
              <a:t>Key Terms</a:t>
            </a:r>
          </a:p>
          <a:p>
            <a:pPr>
              <a:buFont typeface="Arial" panose="020B0604020202020204" pitchFamily="34" charset="0"/>
              <a:buChar char="•"/>
            </a:pPr>
            <a:r>
              <a:rPr lang="en-US" b="1" dirty="0"/>
              <a:t>Git</a:t>
            </a:r>
            <a:r>
              <a:rPr lang="en-US" dirty="0"/>
              <a:t>: A distributed version control system for tracking changes in source code.</a:t>
            </a:r>
          </a:p>
          <a:p>
            <a:pPr>
              <a:buFont typeface="Arial" panose="020B0604020202020204" pitchFamily="34" charset="0"/>
              <a:buChar char="•"/>
            </a:pPr>
            <a:r>
              <a:rPr lang="en-US" b="1" dirty="0"/>
              <a:t>Repository</a:t>
            </a:r>
            <a:r>
              <a:rPr lang="en-US" dirty="0"/>
              <a:t>: A storage location for code and its version history.</a:t>
            </a:r>
          </a:p>
          <a:p>
            <a:pPr>
              <a:buFont typeface="Arial" panose="020B0604020202020204" pitchFamily="34" charset="0"/>
              <a:buChar char="•"/>
            </a:pPr>
            <a:r>
              <a:rPr lang="en-US" b="1" dirty="0"/>
              <a:t>Pull Request</a:t>
            </a:r>
            <a:r>
              <a:rPr lang="en-US" dirty="0"/>
              <a:t>: A method to propose changes to a codebase.</a:t>
            </a:r>
          </a:p>
          <a:p>
            <a:pPr>
              <a:buFont typeface="Arial" panose="020B0604020202020204" pitchFamily="34" charset="0"/>
              <a:buChar char="•"/>
            </a:pPr>
            <a:r>
              <a:rPr lang="en-US" b="1" dirty="0"/>
              <a:t>Issue</a:t>
            </a:r>
            <a:r>
              <a:rPr lang="en-US" dirty="0"/>
              <a:t>: A way to track tasks, enhancements, and bugs.</a:t>
            </a:r>
          </a:p>
          <a:p>
            <a:pPr>
              <a:buFont typeface="Arial" panose="020B0604020202020204" pitchFamily="34" charset="0"/>
              <a:buChar char="•"/>
            </a:pPr>
            <a:r>
              <a:rPr lang="en-US" b="1" dirty="0"/>
              <a:t>GitHub Pages</a:t>
            </a:r>
            <a:r>
              <a:rPr lang="en-US" dirty="0"/>
              <a:t>: A feature for hosting static websites from repositories.</a:t>
            </a:r>
          </a:p>
          <a:p>
            <a:pPr>
              <a:buFont typeface="Arial" panose="020B0604020202020204" pitchFamily="34" charset="0"/>
              <a:buChar char="•"/>
            </a:pPr>
            <a:r>
              <a:rPr lang="en-US" b="1" dirty="0"/>
              <a:t>Actions</a:t>
            </a:r>
            <a:r>
              <a:rPr lang="en-US" dirty="0"/>
              <a:t>: Automation workflows for CI/CD.</a:t>
            </a:r>
          </a:p>
          <a:p>
            <a:pPr>
              <a:buFont typeface="Arial" panose="020B0604020202020204" pitchFamily="34" charset="0"/>
              <a:buChar char="•"/>
            </a:pPr>
            <a:endParaRPr lang="en-US" dirty="0"/>
          </a:p>
          <a:p>
            <a:pPr marL="158750" indent="0">
              <a:buNone/>
            </a:pPr>
            <a:r>
              <a:rPr lang="en-US" b="1" dirty="0"/>
              <a:t>Why GitHub?</a:t>
            </a:r>
          </a:p>
          <a:p>
            <a:pPr>
              <a:buFont typeface="+mj-lt"/>
              <a:buAutoNum type="arabicPeriod"/>
            </a:pPr>
            <a:r>
              <a:rPr lang="en-US" b="1" dirty="0"/>
              <a:t>Ease of Use</a:t>
            </a:r>
            <a:r>
              <a:rPr lang="en-US" dirty="0"/>
              <a:t>:</a:t>
            </a:r>
          </a:p>
          <a:p>
            <a:pPr marL="742950" lvl="1" indent="-285750">
              <a:buFont typeface="+mj-lt"/>
              <a:buAutoNum type="arabicPeriod"/>
            </a:pPr>
            <a:r>
              <a:rPr lang="en-US" dirty="0"/>
              <a:t>Intuitive UI for managing repositories and collaborating on code.</a:t>
            </a:r>
          </a:p>
          <a:p>
            <a:pPr>
              <a:buFont typeface="+mj-lt"/>
              <a:buAutoNum type="arabicPeriod"/>
            </a:pPr>
            <a:r>
              <a:rPr lang="en-US" b="1" dirty="0"/>
              <a:t>Community</a:t>
            </a:r>
            <a:r>
              <a:rPr lang="en-US" dirty="0"/>
              <a:t>:</a:t>
            </a:r>
          </a:p>
          <a:p>
            <a:pPr marL="742950" lvl="1" indent="-285750">
              <a:buFont typeface="+mj-lt"/>
              <a:buAutoNum type="arabicPeriod"/>
            </a:pPr>
            <a:r>
              <a:rPr lang="en-US" dirty="0"/>
              <a:t>Millions of developers and organizations use GitHub, making it a hub for coding collaboration.</a:t>
            </a:r>
          </a:p>
          <a:p>
            <a:pPr>
              <a:buFont typeface="+mj-lt"/>
              <a:buAutoNum type="arabicPeriod"/>
            </a:pPr>
            <a:r>
              <a:rPr lang="en-US" b="1" dirty="0"/>
              <a:t>Free and Paid Plans</a:t>
            </a:r>
            <a:r>
              <a:rPr lang="en-US" dirty="0"/>
              <a:t>:</a:t>
            </a:r>
          </a:p>
          <a:p>
            <a:pPr marL="742950" lvl="1" indent="-285750">
              <a:buFont typeface="+mj-lt"/>
              <a:buAutoNum type="arabicPeriod"/>
            </a:pPr>
            <a:r>
              <a:rPr lang="en-US" dirty="0"/>
              <a:t>Offers free repositories for individuals and teams, with paid plans for additional features.</a:t>
            </a:r>
          </a:p>
          <a:p>
            <a:r>
              <a:rPr lang="en-US" dirty="0"/>
              <a:t>GitHub is not just a platform for hosting code; it's a collaborative ecosystem that supports every stage of the software development lifecycle.</a:t>
            </a:r>
          </a:p>
          <a:p>
            <a:r>
              <a:rPr lang="en-US" dirty="0"/>
              <a:t>4o</a:t>
            </a:r>
          </a:p>
          <a:p>
            <a:pPr marL="158750" lvl="0" indent="0" algn="l" rtl="0">
              <a:lnSpc>
                <a:spcPct val="100000"/>
              </a:lnSpc>
              <a:spcBef>
                <a:spcPts val="0"/>
              </a:spcBef>
              <a:spcAft>
                <a:spcPts val="0"/>
              </a:spcAft>
              <a:buSzPts val="1100"/>
              <a:buNone/>
            </a:pPr>
            <a:endParaRPr dirty="0"/>
          </a:p>
        </p:txBody>
      </p:sp>
      <p:sp>
        <p:nvSpPr>
          <p:cNvPr id="256" name="Google Shape;2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92474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212234"/>
                </a:solidFill>
                <a:latin typeface="Arial"/>
                <a:ea typeface="Arial"/>
                <a:cs typeface="Arial"/>
                <a:sym typeface="Arial"/>
              </a:rPr>
              <a:t>As you create commits in the new branch, Git creates new pointers to track the changes. The latest commits are now ahead of the main branch commits. As you continue to make commits, each branch keeps track of its version of files.</a:t>
            </a:r>
            <a:endParaRPr/>
          </a:p>
        </p:txBody>
      </p:sp>
      <p:sp>
        <p:nvSpPr>
          <p:cNvPr id="396" name="Google Shape;39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9850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212234"/>
                </a:solidFill>
                <a:latin typeface="Arial"/>
                <a:ea typeface="Arial"/>
                <a:cs typeface="Arial"/>
                <a:sym typeface="Arial"/>
              </a:rPr>
              <a:t>Git knows which branch you have checked out by using a special pointer called HEAD. When you create a new branch, Git doesn’t immediately change the HEAD pointer to the new branch. You’ll see HEAD in the tutorial when you create branches and view the commit log.</a:t>
            </a:r>
            <a:endParaRPr/>
          </a:p>
          <a:p>
            <a:pPr marL="457200" lvl="0" indent="-228600" algn="l" rtl="0">
              <a:lnSpc>
                <a:spcPct val="100000"/>
              </a:lnSpc>
              <a:spcBef>
                <a:spcPts val="0"/>
              </a:spcBef>
              <a:spcAft>
                <a:spcPts val="0"/>
              </a:spcAft>
              <a:buSzPts val="1100"/>
              <a:buNone/>
            </a:pPr>
            <a:endParaRPr b="0" i="0">
              <a:solidFill>
                <a:srgbClr val="212234"/>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212234"/>
                </a:solidFill>
                <a:latin typeface="Arial"/>
                <a:ea typeface="Arial"/>
                <a:cs typeface="Arial"/>
                <a:sym typeface="Arial"/>
              </a:rPr>
              <a:t>This branching function is what makes Git really powerful. Multiple people create separate branches to work on their code and merge their changes into the main branch. Branches are meant to be temporary and should be deleted when work is completed.</a:t>
            </a:r>
            <a:endParaRPr/>
          </a:p>
        </p:txBody>
      </p:sp>
      <p:sp>
        <p:nvSpPr>
          <p:cNvPr id="403" name="Google Shape;40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88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Your organization or project may have standards outlined for branch naming. </a:t>
            </a:r>
            <a:endParaRPr/>
          </a:p>
          <a:p>
            <a:pPr marL="158750" marR="0" lvl="0" indent="0" algn="l" rtl="0">
              <a:lnSpc>
                <a:spcPct val="100000"/>
              </a:lnSpc>
              <a:spcBef>
                <a:spcPts val="0"/>
              </a:spcBef>
              <a:spcAft>
                <a:spcPts val="0"/>
              </a:spcAft>
              <a:buClr>
                <a:srgbClr val="000000"/>
              </a:buClr>
              <a:buSzPts val="1100"/>
              <a:buFont typeface="Arial"/>
              <a:buNone/>
            </a:pPr>
            <a:endParaRPr sz="1100"/>
          </a:p>
          <a:p>
            <a:pPr marL="158750" marR="0" lvl="0" indent="0" algn="l" rtl="0">
              <a:lnSpc>
                <a:spcPct val="100000"/>
              </a:lnSpc>
              <a:spcBef>
                <a:spcPts val="0"/>
              </a:spcBef>
              <a:spcAft>
                <a:spcPts val="0"/>
              </a:spcAft>
              <a:buClr>
                <a:srgbClr val="000000"/>
              </a:buClr>
              <a:buSzPts val="1100"/>
              <a:buFont typeface="Arial"/>
              <a:buNone/>
            </a:pPr>
            <a:r>
              <a:rPr lang="en-US" sz="1100"/>
              <a:t>Another branching strategy is having branches dedicated to the different development cycles, like feature or hotfix. As work items come up, you create a branch for that item from its respective branch. Yes, you can create branches from branches! </a:t>
            </a:r>
            <a:endParaRPr/>
          </a:p>
        </p:txBody>
      </p:sp>
      <p:sp>
        <p:nvSpPr>
          <p:cNvPr id="410" name="Google Shape;41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55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endParaRPr/>
          </a:p>
        </p:txBody>
      </p:sp>
      <p:sp>
        <p:nvSpPr>
          <p:cNvPr id="417" name="Google Shape;41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60401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424" name="Google Shape;42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5646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28600" algn="l" rtl="0">
              <a:lnSpc>
                <a:spcPct val="100000"/>
              </a:lnSpc>
              <a:spcBef>
                <a:spcPts val="0"/>
              </a:spcBef>
              <a:spcAft>
                <a:spcPts val="0"/>
              </a:spcAft>
              <a:buSzPts val="1100"/>
              <a:buNone/>
            </a:pPr>
            <a:endParaRPr/>
          </a:p>
        </p:txBody>
      </p:sp>
      <p:sp>
        <p:nvSpPr>
          <p:cNvPr id="331" name="Google Shape;33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89668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SzPts val="1100"/>
              <a:buFont typeface="Arial"/>
              <a:buChar char="•"/>
            </a:pPr>
            <a:r>
              <a:rPr lang="en-US" sz="1100"/>
              <a:t>For example, fix typo or increase rate limit.</a:t>
            </a:r>
            <a:endParaRPr/>
          </a:p>
          <a:p>
            <a:pPr marL="342900" lvl="0" indent="-273050" algn="l" rtl="0">
              <a:lnSpc>
                <a:spcPct val="100000"/>
              </a:lnSpc>
              <a:spcBef>
                <a:spcPts val="0"/>
              </a:spcBef>
              <a:spcAft>
                <a:spcPts val="0"/>
              </a:spcAft>
              <a:buSzPts val="1100"/>
              <a:buFont typeface="Arial"/>
              <a:buNone/>
            </a:pPr>
            <a:endParaRPr sz="1100"/>
          </a:p>
          <a:p>
            <a:pPr marL="342900" lvl="0" indent="-342900" algn="l" rtl="0">
              <a:lnSpc>
                <a:spcPct val="100000"/>
              </a:lnSpc>
              <a:spcBef>
                <a:spcPts val="0"/>
              </a:spcBef>
              <a:spcAft>
                <a:spcPts val="0"/>
              </a:spcAft>
              <a:buSzPts val="1100"/>
              <a:buFont typeface="Arial"/>
              <a:buChar char="•"/>
            </a:pPr>
            <a:r>
              <a:rPr lang="en-US" sz="1100"/>
              <a:t>Ideally, each commit contains an isolated, complete change. This makes it easy to revert your changes if you decide to take a different approach. For example, if you want to rename a variable and add some tests, put the variable rename in one commit and the tests in another commit. Later, if you want to keep the tests but revert the variable rename, you can revert the specific commit that contained the variable rename. If you put the variable rename and tests in the same commit or spread the variable rename across multiple commits, you would spend more effort reverting your changes.</a:t>
            </a:r>
            <a:endParaRPr/>
          </a:p>
          <a:p>
            <a:pPr marL="342900" lvl="0" indent="-273050" algn="l" rtl="0">
              <a:lnSpc>
                <a:spcPct val="100000"/>
              </a:lnSpc>
              <a:spcBef>
                <a:spcPts val="0"/>
              </a:spcBef>
              <a:spcAft>
                <a:spcPts val="0"/>
              </a:spcAft>
              <a:buSzPts val="1100"/>
              <a:buFont typeface="Arial"/>
              <a:buNone/>
            </a:pPr>
            <a:endParaRPr sz="1100"/>
          </a:p>
          <a:p>
            <a:pPr marL="342900" lvl="0" indent="-342900" algn="l" rtl="0">
              <a:lnSpc>
                <a:spcPct val="100000"/>
              </a:lnSpc>
              <a:spcBef>
                <a:spcPts val="0"/>
              </a:spcBef>
              <a:spcAft>
                <a:spcPts val="0"/>
              </a:spcAft>
              <a:buSzPts val="1100"/>
              <a:buFont typeface="Arial"/>
              <a:buChar char="•"/>
            </a:pPr>
            <a:r>
              <a:rPr lang="en-US" sz="1100"/>
              <a:t>By committing and pushing your changes, you back up your work to remote storage. This means that you can access your work from any device. It also means that your collaborators can see your work, answer questions, and make suggestions or contributions.</a:t>
            </a:r>
            <a:endParaRPr/>
          </a:p>
          <a:p>
            <a:pPr marL="342900" lvl="0" indent="-273050" algn="l" rtl="0">
              <a:lnSpc>
                <a:spcPct val="100000"/>
              </a:lnSpc>
              <a:spcBef>
                <a:spcPts val="0"/>
              </a:spcBef>
              <a:spcAft>
                <a:spcPts val="0"/>
              </a:spcAft>
              <a:buSzPts val="1100"/>
              <a:buFont typeface="Arial"/>
              <a:buNone/>
            </a:pPr>
            <a:endParaRPr sz="1100"/>
          </a:p>
          <a:p>
            <a:pPr marL="342900" lvl="0" indent="-342900" algn="l" rtl="0">
              <a:lnSpc>
                <a:spcPct val="100000"/>
              </a:lnSpc>
              <a:spcBef>
                <a:spcPts val="0"/>
              </a:spcBef>
              <a:spcAft>
                <a:spcPts val="0"/>
              </a:spcAft>
              <a:buSzPts val="1100"/>
              <a:buFont typeface="Arial"/>
              <a:buChar char="•"/>
            </a:pPr>
            <a:r>
              <a:rPr lang="en-US" sz="1100"/>
              <a:t>Continue to make, commit, and push changes to your branch until you are ready to ask for feedback.</a:t>
            </a:r>
            <a:endParaRPr/>
          </a:p>
        </p:txBody>
      </p:sp>
      <p:sp>
        <p:nvSpPr>
          <p:cNvPr id="338" name="Google Shape;3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7343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rgbClr val="272727"/>
                </a:solidFill>
                <a:latin typeface="Work Sans"/>
                <a:ea typeface="Work Sans"/>
                <a:cs typeface="Work Sans"/>
                <a:sym typeface="Work Sans"/>
              </a:rPr>
              <a:t>The images below illustrate this concept, where the top image shows the master branch and a pointer pointing to the last commit and the image right below it shows what happens when you create a new branch called ‘dev’- a new pointer now points to the latest commit.</a:t>
            </a:r>
            <a:endParaRPr/>
          </a:p>
          <a:p>
            <a:pPr marL="158750" lvl="0" indent="0" algn="l" rtl="0">
              <a:lnSpc>
                <a:spcPct val="100000"/>
              </a:lnSpc>
              <a:spcBef>
                <a:spcPts val="0"/>
              </a:spcBef>
              <a:spcAft>
                <a:spcPts val="0"/>
              </a:spcAft>
              <a:buSzPts val="1100"/>
              <a:buNone/>
            </a:pPr>
            <a:endParaRPr b="0" i="0">
              <a:solidFill>
                <a:srgbClr val="272727"/>
              </a:solidFill>
              <a:latin typeface="Work Sans"/>
              <a:ea typeface="Work Sans"/>
              <a:cs typeface="Work Sans"/>
              <a:sym typeface="Work Sans"/>
            </a:endParaRPr>
          </a:p>
          <a:p>
            <a:pPr marL="158750" lvl="0" indent="0" algn="l" rtl="0">
              <a:lnSpc>
                <a:spcPct val="100000"/>
              </a:lnSpc>
              <a:spcBef>
                <a:spcPts val="0"/>
              </a:spcBef>
              <a:spcAft>
                <a:spcPts val="0"/>
              </a:spcAft>
              <a:buSzPts val="1100"/>
              <a:buNone/>
            </a:pPr>
            <a:r>
              <a:rPr lang="en-US" b="0" i="0">
                <a:solidFill>
                  <a:srgbClr val="272727"/>
                </a:solidFill>
                <a:latin typeface="Work Sans"/>
                <a:ea typeface="Work Sans"/>
                <a:cs typeface="Work Sans"/>
                <a:sym typeface="Work Sans"/>
              </a:rPr>
              <a:t>To sum up, </a:t>
            </a:r>
            <a:r>
              <a:rPr lang="en-US" b="1" i="0">
                <a:solidFill>
                  <a:srgbClr val="272727"/>
                </a:solidFill>
                <a:latin typeface="Work Sans"/>
                <a:ea typeface="Work Sans"/>
                <a:cs typeface="Work Sans"/>
                <a:sym typeface="Work Sans"/>
              </a:rPr>
              <a:t>the Git branching model is lightweight compared to other version control systems; this is why it’s so easy and cheap to create branches in Git, </a:t>
            </a:r>
            <a:r>
              <a:rPr lang="en-US" b="0" i="0">
                <a:solidFill>
                  <a:srgbClr val="272727"/>
                </a:solidFill>
                <a:latin typeface="Work Sans"/>
                <a:ea typeface="Work Sans"/>
                <a:cs typeface="Work Sans"/>
                <a:sym typeface="Work Sans"/>
              </a:rPr>
              <a:t>as the whole code doesn’t need to be copied to the branch creating a large amount of duplicate files, as opposed to other VCS tools.</a:t>
            </a:r>
            <a:endParaRPr/>
          </a:p>
        </p:txBody>
      </p:sp>
      <p:sp>
        <p:nvSpPr>
          <p:cNvPr id="431" name="Google Shape;43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76907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r>
              <a:rPr lang="en-US" sz="1100"/>
              <a:t>Most of the time, you may just be working on a local develop or master branch and didn't care so much about other branches.</a:t>
            </a:r>
            <a:endParaRPr/>
          </a:p>
          <a:p>
            <a:pPr marL="158750" lvl="0" indent="0" algn="l" rtl="0">
              <a:lnSpc>
                <a:spcPct val="100000"/>
              </a:lnSpc>
              <a:spcBef>
                <a:spcPts val="0"/>
              </a:spcBef>
              <a:spcAft>
                <a:spcPts val="0"/>
              </a:spcAft>
              <a:buSzPts val="1100"/>
              <a:buNone/>
            </a:pPr>
            <a:endParaRPr/>
          </a:p>
        </p:txBody>
      </p:sp>
      <p:sp>
        <p:nvSpPr>
          <p:cNvPr id="438" name="Google Shape;4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0422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r>
              <a:rPr lang="en-US" sz="1100"/>
              <a:t>Local branches with no remotes work exactly in this fashion, As you can see in the examples, we are cloning a repository, thus we have a remote.</a:t>
            </a:r>
            <a:endParaRPr/>
          </a:p>
          <a:p>
            <a:pPr marL="158750" marR="0" lvl="0" indent="0" algn="l" rtl="0">
              <a:lnSpc>
                <a:spcPct val="100000"/>
              </a:lnSpc>
              <a:spcBef>
                <a:spcPts val="0"/>
              </a:spcBef>
              <a:spcAft>
                <a:spcPts val="0"/>
              </a:spcAft>
              <a:buClr>
                <a:srgbClr val="000000"/>
              </a:buClr>
              <a:buSzPts val="1100"/>
              <a:buFont typeface="Arial"/>
              <a:buNone/>
            </a:pPr>
            <a:endParaRPr sz="1100"/>
          </a:p>
          <a:p>
            <a:pPr marL="158750" marR="0" lvl="0" indent="0" algn="l" rtl="0">
              <a:lnSpc>
                <a:spcPct val="100000"/>
              </a:lnSpc>
              <a:spcBef>
                <a:spcPts val="0"/>
              </a:spcBef>
              <a:spcAft>
                <a:spcPts val="0"/>
              </a:spcAft>
              <a:buClr>
                <a:srgbClr val="000000"/>
              </a:buClr>
              <a:buSzPts val="1100"/>
              <a:buFont typeface="Arial"/>
              <a:buNone/>
            </a:pPr>
            <a:r>
              <a:rPr lang="en-US" sz="1100"/>
              <a:t>Let's start by creating a few local branches.</a:t>
            </a:r>
            <a:endParaRPr/>
          </a:p>
          <a:p>
            <a:pPr marL="158750" lvl="0" indent="0" algn="l" rtl="0">
              <a:lnSpc>
                <a:spcPct val="100000"/>
              </a:lnSpc>
              <a:spcBef>
                <a:spcPts val="0"/>
              </a:spcBef>
              <a:spcAft>
                <a:spcPts val="0"/>
              </a:spcAft>
              <a:buSzPts val="1100"/>
              <a:buNone/>
            </a:pPr>
            <a:endParaRPr/>
          </a:p>
        </p:txBody>
      </p:sp>
      <p:sp>
        <p:nvSpPr>
          <p:cNvPr id="445" name="Google Shape;44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1031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85000" lnSpcReduction="20000"/>
          </a:bodyPr>
          <a:lstStyle/>
          <a:p>
            <a:pPr marL="1524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 repository is a project containing files and folders. A repository tracks versions of files and folders.</a:t>
            </a:r>
          </a:p>
          <a:p>
            <a:pPr marL="1524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 branch is a parallel version of your repository. By default, your repository has one branch named main and it is considered to be the definitive branch. You can create additional branches off of main in your repository. You can use branches to have different versions of a project at one time.</a:t>
            </a:r>
          </a:p>
          <a:p>
            <a:pPr marL="1524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524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58750" lvl="0" indent="0" algn="l" rtl="0">
              <a:lnSpc>
                <a:spcPct val="100000"/>
              </a:lnSpc>
              <a:spcBef>
                <a:spcPts val="0"/>
              </a:spcBef>
              <a:spcAft>
                <a:spcPts val="0"/>
              </a:spcAft>
              <a:buSzPts val="1100"/>
              <a:buNone/>
            </a:pPr>
            <a:r>
              <a:rPr lang="en-US" dirty="0"/>
              <a:t>A </a:t>
            </a:r>
            <a:r>
              <a:rPr lang="en-US" b="1" dirty="0"/>
              <a:t>repository</a:t>
            </a:r>
            <a:r>
              <a:rPr lang="en-US" dirty="0"/>
              <a:t> (often abbreviated as "repo") in GitHub is a storage space where you can manage the codebase and related files for a project. It acts as a version-controlled workspace, allowing developers to collaborate, track changes, and organize their work. A repository is at the core of Git and GitHub's functionality.</a:t>
            </a:r>
          </a:p>
          <a:p>
            <a:pPr marL="158750" lvl="0" indent="0" algn="l" rtl="0">
              <a:lnSpc>
                <a:spcPct val="100000"/>
              </a:lnSpc>
              <a:spcBef>
                <a:spcPts val="0"/>
              </a:spcBef>
              <a:spcAft>
                <a:spcPts val="0"/>
              </a:spcAft>
              <a:buSzPts val="1100"/>
              <a:buNone/>
            </a:pPr>
            <a:endParaRPr lang="en-US" dirty="0"/>
          </a:p>
          <a:p>
            <a:r>
              <a:rPr lang="en-US" b="1" dirty="0"/>
              <a:t>Key Features of a Repository</a:t>
            </a:r>
          </a:p>
          <a:p>
            <a:pPr>
              <a:buFont typeface="+mj-lt"/>
              <a:buAutoNum type="arabicPeriod"/>
            </a:pPr>
            <a:r>
              <a:rPr lang="en-US" b="1" dirty="0"/>
              <a:t>Code Storage</a:t>
            </a:r>
            <a:r>
              <a:rPr lang="en-US" dirty="0"/>
              <a:t>:</a:t>
            </a:r>
          </a:p>
          <a:p>
            <a:pPr marL="742950" lvl="1" indent="-285750">
              <a:buFont typeface="+mj-lt"/>
              <a:buAutoNum type="arabicPeriod"/>
            </a:pPr>
            <a:r>
              <a:rPr lang="en-US" dirty="0"/>
              <a:t>A repository stores your project's files, including source code, configuration files, and documentation.</a:t>
            </a:r>
          </a:p>
          <a:p>
            <a:pPr>
              <a:buFont typeface="+mj-lt"/>
              <a:buAutoNum type="arabicPeriod"/>
            </a:pPr>
            <a:r>
              <a:rPr lang="en-US" b="1" dirty="0"/>
              <a:t>Version Control</a:t>
            </a:r>
            <a:r>
              <a:rPr lang="en-US" dirty="0"/>
              <a:t>:</a:t>
            </a:r>
          </a:p>
          <a:p>
            <a:pPr marL="742950" lvl="1" indent="-285750">
              <a:buFont typeface="+mj-lt"/>
              <a:buAutoNum type="arabicPeriod"/>
            </a:pPr>
            <a:r>
              <a:rPr lang="en-US" dirty="0"/>
              <a:t>Every change to the files in a repository is tracked as a commit. This allows you to see the history of changes, revert to earlier versions, and collaborate efficiently.</a:t>
            </a:r>
          </a:p>
          <a:p>
            <a:pPr>
              <a:buFont typeface="+mj-lt"/>
              <a:buAutoNum type="arabicPeriod"/>
            </a:pPr>
            <a:r>
              <a:rPr lang="en-US" b="1" dirty="0"/>
              <a:t>Branches</a:t>
            </a:r>
            <a:r>
              <a:rPr lang="en-US" dirty="0"/>
              <a:t>:</a:t>
            </a:r>
          </a:p>
          <a:p>
            <a:pPr marL="742950" lvl="1" indent="-285750">
              <a:buFont typeface="+mj-lt"/>
              <a:buAutoNum type="arabicPeriod"/>
            </a:pPr>
            <a:r>
              <a:rPr lang="en-US" dirty="0"/>
              <a:t>A repository can contain multiple branches, enabling developers to work on features, fixes, or experiments in isolation before merging them into the main branch.</a:t>
            </a:r>
          </a:p>
          <a:p>
            <a:pPr>
              <a:buFont typeface="+mj-lt"/>
              <a:buAutoNum type="arabicPeriod"/>
            </a:pPr>
            <a:r>
              <a:rPr lang="en-US" b="1" dirty="0"/>
              <a:t>Collaboration</a:t>
            </a:r>
            <a:r>
              <a:rPr lang="en-US" dirty="0"/>
              <a:t>:</a:t>
            </a:r>
          </a:p>
          <a:p>
            <a:pPr marL="742950" lvl="1" indent="-285750">
              <a:buFont typeface="+mj-lt"/>
              <a:buAutoNum type="arabicPeriod"/>
            </a:pPr>
            <a:r>
              <a:rPr lang="en-US" dirty="0"/>
              <a:t>Repositories support collaboration by allowing multiple users to contribute, review, and manage code changes through pull requests and code reviews.</a:t>
            </a:r>
          </a:p>
          <a:p>
            <a:pPr>
              <a:buFont typeface="+mj-lt"/>
              <a:buAutoNum type="arabicPeriod"/>
            </a:pPr>
            <a:r>
              <a:rPr lang="en-US" b="1" dirty="0"/>
              <a:t>Issue Tracking</a:t>
            </a:r>
            <a:r>
              <a:rPr lang="en-US" dirty="0"/>
              <a:t>:</a:t>
            </a:r>
          </a:p>
          <a:p>
            <a:pPr marL="742950" lvl="1" indent="-285750">
              <a:buFont typeface="+mj-lt"/>
              <a:buAutoNum type="arabicPeriod"/>
            </a:pPr>
            <a:r>
              <a:rPr lang="en-US" dirty="0"/>
              <a:t>GitHub repositories include tools for reporting and tracking bugs, feature requests, and other project-related tasks.</a:t>
            </a:r>
          </a:p>
          <a:p>
            <a:pPr>
              <a:buFont typeface="+mj-lt"/>
              <a:buAutoNum type="arabicPeriod"/>
            </a:pPr>
            <a:r>
              <a:rPr lang="en-US" b="1" dirty="0"/>
              <a:t>Documentation</a:t>
            </a:r>
            <a:r>
              <a:rPr lang="en-US" dirty="0"/>
              <a:t>:</a:t>
            </a:r>
          </a:p>
          <a:p>
            <a:pPr marL="742950" lvl="1" indent="-285750">
              <a:buFont typeface="+mj-lt"/>
              <a:buAutoNum type="arabicPeriod"/>
            </a:pPr>
            <a:r>
              <a:rPr lang="en-US" dirty="0"/>
              <a:t>Repositories often include documentation, such as README files or wikis, to describe the project and guide contributors.</a:t>
            </a:r>
          </a:p>
          <a:p>
            <a:pPr>
              <a:buFont typeface="+mj-lt"/>
              <a:buAutoNum type="arabicPeriod"/>
            </a:pPr>
            <a:r>
              <a:rPr lang="en-US" b="1" dirty="0"/>
              <a:t>Integration</a:t>
            </a:r>
            <a:r>
              <a:rPr lang="en-US" dirty="0"/>
              <a:t>:</a:t>
            </a:r>
          </a:p>
          <a:p>
            <a:pPr marL="742950" lvl="1" indent="-285750">
              <a:buFont typeface="+mj-lt"/>
              <a:buAutoNum type="arabicPeriod"/>
            </a:pPr>
            <a:r>
              <a:rPr lang="en-US" dirty="0"/>
              <a:t>Repositories can integrate with tools like CI/CD pipelines, project management tools, and automation workflows.</a:t>
            </a:r>
          </a:p>
          <a:p>
            <a:pPr marL="158750" lvl="0" indent="0" algn="l" rtl="0">
              <a:lnSpc>
                <a:spcPct val="100000"/>
              </a:lnSpc>
              <a:spcBef>
                <a:spcPts val="0"/>
              </a:spcBef>
              <a:spcAft>
                <a:spcPts val="0"/>
              </a:spcAft>
              <a:buSzPts val="1100"/>
              <a:buNone/>
            </a:pPr>
            <a:endParaRPr dirty="0"/>
          </a:p>
        </p:txBody>
      </p:sp>
      <p:sp>
        <p:nvSpPr>
          <p:cNvPr id="279" name="Google Shape;2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634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452" name="Google Shape;45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6018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Perform the following steps to manage your local branches:</a:t>
            </a:r>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459" name="Google Shape;45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13510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Perform the following steps to manage your local branches:</a:t>
            </a:r>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466" name="Google Shape;46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4824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473" name="Google Shape;47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50832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480" name="Google Shape;48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73596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487" name="Google Shape;48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7297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In the previous section, we have seen that a Git repository can be imagined as a tree that, starting from a root (the root-commit), grows upward through one or more branches.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These branches are generally distinguished by a name. In this Git is no exception; if you remember, the experiments conducted so far led us to commit to the master branch of our test repository. </a:t>
            </a:r>
            <a:r>
              <a:rPr lang="en-US" b="1" i="0">
                <a:solidFill>
                  <a:schemeClr val="dk1"/>
                </a:solidFill>
                <a:latin typeface="Lato"/>
                <a:ea typeface="Lato"/>
                <a:cs typeface="Lato"/>
                <a:sym typeface="Lato"/>
              </a:rPr>
              <a:t>Master</a:t>
            </a:r>
            <a:r>
              <a:rPr lang="en-US" b="0" i="0">
                <a:solidFill>
                  <a:schemeClr val="dk1"/>
                </a:solidFill>
                <a:latin typeface="Lato"/>
                <a:ea typeface="Lato"/>
                <a:cs typeface="Lato"/>
                <a:sym typeface="Lato"/>
              </a:rPr>
              <a:t> is precisely the name of the </a:t>
            </a:r>
            <a:r>
              <a:rPr lang="en-US" b="1" i="0">
                <a:solidFill>
                  <a:schemeClr val="dk1"/>
                </a:solidFill>
                <a:latin typeface="Lato"/>
                <a:ea typeface="Lato"/>
                <a:cs typeface="Lato"/>
                <a:sym typeface="Lato"/>
              </a:rPr>
              <a:t>default branch</a:t>
            </a:r>
            <a:r>
              <a:rPr lang="en-US" b="0" i="0">
                <a:solidFill>
                  <a:schemeClr val="dk1"/>
                </a:solidFill>
                <a:latin typeface="Lato"/>
                <a:ea typeface="Lato"/>
                <a:cs typeface="Lato"/>
                <a:sym typeface="Lato"/>
              </a:rPr>
              <a:t> of a Git repository, somewhat like trunk is for Subversion.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But Subversion analogies end here: we will now see how Git handles branches, and for Subversion users it will be a little surprising.</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83" name="Google Shape;783;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641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Let's look at those options in detail:</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--graph: In this case it just adds an asterisk to the left, before the commit hash, but when you have more branches, this option will draw them for us giving a simple but effective graphical representation of the repository</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--decorate: This option prints out the labels attached to any commits that are shown; in this case, it prints (HEAD -&gt;master) on the e4a5e7b commit</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--oneline: This is easy to understand: it reports every commit using one line, shortening things when necessary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90" name="Google Shape;790;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9258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Have you noticed? After adding an orange to the shopingList.txt, I made a commit without first making git add; the </a:t>
            </a:r>
            <a:r>
              <a:rPr lang="en-US" b="1" i="0">
                <a:solidFill>
                  <a:schemeClr val="dk1"/>
                </a:solidFill>
                <a:latin typeface="Lato"/>
                <a:ea typeface="Lato"/>
                <a:cs typeface="Lato"/>
                <a:sym typeface="Lato"/>
              </a:rPr>
              <a:t>trick</a:t>
            </a:r>
            <a:r>
              <a:rPr lang="en-US" b="0" i="0">
                <a:solidFill>
                  <a:schemeClr val="dk1"/>
                </a:solidFill>
                <a:latin typeface="Lato"/>
                <a:ea typeface="Lato"/>
                <a:cs typeface="Lato"/>
                <a:sym typeface="Lato"/>
              </a:rPr>
              <a:t> is in the -a (--add) option added to the git commit command, which means </a:t>
            </a:r>
            <a:r>
              <a:rPr lang="en-US" b="1" i="0">
                <a:solidFill>
                  <a:schemeClr val="dk1"/>
                </a:solidFill>
                <a:latin typeface="Lato"/>
                <a:ea typeface="Lato"/>
                <a:cs typeface="Lato"/>
                <a:sym typeface="Lato"/>
              </a:rPr>
              <a:t>add to this commit all the modified files that I have already committed at least one time before</a:t>
            </a:r>
            <a:r>
              <a:rPr lang="en-US" b="0" i="0">
                <a:solidFill>
                  <a:schemeClr val="dk1"/>
                </a:solidFill>
                <a:latin typeface="Lato"/>
                <a:ea typeface="Lato"/>
                <a:cs typeface="Lato"/>
                <a:sym typeface="Lato"/>
              </a:rPr>
              <a:t>. In our case, this option allowed us to go faster and skip the git add command.</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Anyway, use it carefully, especially while learning and using Git at the beginning: you easily end up doing commit with more files than you want.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798" name="Google Shape;798;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86881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Interesting! Both </a:t>
            </a:r>
            <a:r>
              <a:rPr lang="en-US">
                <a:solidFill>
                  <a:schemeClr val="dk1"/>
                </a:solidFill>
              </a:rPr>
              <a:t>HEAD</a:t>
            </a:r>
            <a:r>
              <a:rPr lang="en-US" b="0" i="0">
                <a:solidFill>
                  <a:schemeClr val="dk1"/>
                </a:solidFill>
                <a:latin typeface="Lato"/>
                <a:ea typeface="Lato"/>
                <a:cs typeface="Lato"/>
                <a:sym typeface="Lato"/>
              </a:rPr>
              <a:t> and </a:t>
            </a:r>
            <a:r>
              <a:rPr lang="en-US">
                <a:solidFill>
                  <a:schemeClr val="dk1"/>
                </a:solidFill>
              </a:rPr>
              <a:t>master</a:t>
            </a:r>
            <a:r>
              <a:rPr lang="en-US" b="0" i="0">
                <a:solidFill>
                  <a:schemeClr val="dk1"/>
                </a:solidFill>
                <a:latin typeface="Lato"/>
                <a:ea typeface="Lato"/>
                <a:cs typeface="Lato"/>
                <a:sym typeface="Lato"/>
              </a:rPr>
              <a:t> have now moved on the last commit, the third one; what does it mean?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Branches are movable labels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We have seen in the previous sections how the commits are linked to each other by a parent-and-son relationship: each commit contains a reference to the previous 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This means that, for example, to </a:t>
            </a:r>
            <a:r>
              <a:rPr lang="en-US" b="1" i="0">
                <a:solidFill>
                  <a:schemeClr val="dk1"/>
                </a:solidFill>
                <a:latin typeface="Lato"/>
                <a:ea typeface="Lato"/>
                <a:cs typeface="Lato"/>
                <a:sym typeface="Lato"/>
              </a:rPr>
              <a:t>navigate</a:t>
            </a:r>
            <a:r>
              <a:rPr lang="en-US" b="0" i="0">
                <a:solidFill>
                  <a:schemeClr val="dk1"/>
                </a:solidFill>
                <a:latin typeface="Lato"/>
                <a:ea typeface="Lato"/>
                <a:cs typeface="Lato"/>
                <a:sym typeface="Lato"/>
              </a:rPr>
              <a:t> within a repository I cannot start from the first commit and try to go to the next, because a commit has no reference to who comes next, but to who comes first. By staying in our </a:t>
            </a:r>
            <a:r>
              <a:rPr lang="en-US" b="1" i="0">
                <a:solidFill>
                  <a:schemeClr val="dk1"/>
                </a:solidFill>
                <a:latin typeface="Lato"/>
                <a:ea typeface="Lato"/>
                <a:cs typeface="Lato"/>
                <a:sym typeface="Lato"/>
              </a:rPr>
              <a:t>arboreal</a:t>
            </a:r>
            <a:r>
              <a:rPr lang="en-US" b="0" i="0">
                <a:solidFill>
                  <a:schemeClr val="dk1"/>
                </a:solidFill>
                <a:latin typeface="Lato"/>
                <a:ea typeface="Lato"/>
                <a:cs typeface="Lato"/>
                <a:sym typeface="Lato"/>
              </a:rPr>
              <a:t> metaphor, this means that our tree is only navigable from </a:t>
            </a:r>
            <a:r>
              <a:rPr lang="en-US" b="1" i="0">
                <a:solidFill>
                  <a:schemeClr val="dk1"/>
                </a:solidFill>
                <a:latin typeface="Lato"/>
                <a:ea typeface="Lato"/>
                <a:cs typeface="Lato"/>
                <a:sym typeface="Lato"/>
              </a:rPr>
              <a:t>leaves</a:t>
            </a:r>
            <a:r>
              <a:rPr lang="en-US" b="0" i="0">
                <a:solidFill>
                  <a:schemeClr val="dk1"/>
                </a:solidFill>
                <a:latin typeface="Lato"/>
                <a:ea typeface="Lato"/>
                <a:cs typeface="Lato"/>
                <a:sym typeface="Lato"/>
              </a:rPr>
              <a:t>, from the extreme </a:t>
            </a:r>
            <a:r>
              <a:rPr lang="en-US" b="1" i="0">
                <a:solidFill>
                  <a:schemeClr val="dk1"/>
                </a:solidFill>
                <a:latin typeface="Lato"/>
                <a:ea typeface="Lato"/>
                <a:cs typeface="Lato"/>
                <a:sym typeface="Lato"/>
              </a:rPr>
              <a:t>top</a:t>
            </a:r>
            <a:r>
              <a:rPr lang="en-US" b="0" i="0">
                <a:solidFill>
                  <a:schemeClr val="dk1"/>
                </a:solidFill>
                <a:latin typeface="Lato"/>
                <a:ea typeface="Lato"/>
                <a:cs typeface="Lato"/>
                <a:sym typeface="Lato"/>
              </a:rPr>
              <a:t> of a branch, and then down to root-commit.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branches are nothing but labels that are on the tip commit, the last one. This commit, our leaf, must always be identified by a label so that its ancestors commits can be reached while browsing within a repository. Otherwise, we should remember for every branch of our repository the hash code of the tip commit, and you can imagine how easy it would be for humans.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05" name="Google Shape;805;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7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dirty="0"/>
              <a:t>The difference between </a:t>
            </a:r>
            <a:r>
              <a:rPr lang="en-US" b="1" dirty="0"/>
              <a:t>Git</a:t>
            </a:r>
            <a:r>
              <a:rPr lang="en-US" dirty="0"/>
              <a:t> and </a:t>
            </a:r>
            <a:r>
              <a:rPr lang="en-US" b="1" dirty="0"/>
              <a:t>GitHub</a:t>
            </a:r>
            <a:r>
              <a:rPr lang="en-US" dirty="0"/>
              <a:t> lies in their purpose and functionality, although they complement each other.</a:t>
            </a:r>
          </a:p>
          <a:p>
            <a:pPr marL="158750" lvl="0" indent="0" algn="l" rtl="0">
              <a:lnSpc>
                <a:spcPct val="100000"/>
              </a:lnSpc>
              <a:spcBef>
                <a:spcPts val="0"/>
              </a:spcBef>
              <a:spcAft>
                <a:spcPts val="0"/>
              </a:spcAft>
              <a:buSzPts val="1100"/>
              <a:buNone/>
            </a:pPr>
            <a:endParaRPr lang="en-US" dirty="0"/>
          </a:p>
          <a:p>
            <a:pPr marL="158750" indent="0">
              <a:buNone/>
            </a:pPr>
            <a:r>
              <a:rPr lang="en-US" b="1" dirty="0"/>
              <a:t>How Git and GitHub Work Together</a:t>
            </a:r>
          </a:p>
          <a:p>
            <a:pPr>
              <a:buFont typeface="Arial" panose="020B0604020202020204" pitchFamily="34" charset="0"/>
              <a:buChar char="•"/>
            </a:pPr>
            <a:r>
              <a:rPr lang="en-US" b="1" dirty="0"/>
              <a:t>Git</a:t>
            </a:r>
            <a:r>
              <a:rPr lang="en-US" dirty="0"/>
              <a:t> is the tool you use locally to manage and track changes in your project.</a:t>
            </a:r>
          </a:p>
          <a:p>
            <a:pPr>
              <a:buFont typeface="Arial" panose="020B0604020202020204" pitchFamily="34" charset="0"/>
              <a:buChar char="•"/>
            </a:pPr>
            <a:r>
              <a:rPr lang="en-US" b="1" dirty="0"/>
              <a:t>GitHub</a:t>
            </a:r>
            <a:r>
              <a:rPr lang="en-US" dirty="0"/>
              <a:t> is the platform where you push your local Git repository to share it with others, collaborate, and manage your project online.</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a:p>
            <a:pPr marL="158750" indent="0">
              <a:buNone/>
            </a:pPr>
            <a:r>
              <a:rPr lang="en-US" b="1" dirty="0"/>
              <a:t>Key Takeaways</a:t>
            </a:r>
          </a:p>
          <a:p>
            <a:pPr>
              <a:buFont typeface="Arial" panose="020B0604020202020204" pitchFamily="34" charset="0"/>
              <a:buChar char="•"/>
            </a:pPr>
            <a:r>
              <a:rPr lang="en-US" b="1" dirty="0"/>
              <a:t>Git</a:t>
            </a:r>
            <a:r>
              <a:rPr lang="en-US" dirty="0"/>
              <a:t> is essential for version control and is used locally.</a:t>
            </a:r>
          </a:p>
          <a:p>
            <a:pPr>
              <a:buFont typeface="Arial" panose="020B0604020202020204" pitchFamily="34" charset="0"/>
              <a:buChar char="•"/>
            </a:pPr>
            <a:r>
              <a:rPr lang="en-US" b="1" dirty="0"/>
              <a:t>GitHub</a:t>
            </a:r>
            <a:r>
              <a:rPr lang="en-US" dirty="0"/>
              <a:t> is a platform that enhances Git's functionality by providing hosting, collaboration, and additional features.</a:t>
            </a:r>
          </a:p>
          <a:p>
            <a:pPr>
              <a:buFont typeface="Arial" panose="020B0604020202020204" pitchFamily="34" charset="0"/>
              <a:buChar char="•"/>
            </a:pPr>
            <a:r>
              <a:rPr lang="en-US" dirty="0"/>
              <a:t>You can use Git without GitHub (e.g., with GitLab, Bitbucket, or locally).</a:t>
            </a:r>
          </a:p>
          <a:p>
            <a:pPr>
              <a:buFont typeface="Arial" panose="020B0604020202020204" pitchFamily="34" charset="0"/>
              <a:buChar char="•"/>
            </a:pPr>
            <a:r>
              <a:rPr lang="en-US" dirty="0"/>
              <a:t>You cannot use GitHub without Git, as it relies on Git for version control.</a:t>
            </a:r>
          </a:p>
          <a:p>
            <a:r>
              <a:rPr lang="en-US" dirty="0"/>
              <a:t>Together, Git and GitHub form a powerful system for managing and collaborating on software projects.</a:t>
            </a:r>
          </a:p>
          <a:p>
            <a:pPr marL="158750" lvl="0" indent="0" algn="l" rtl="0">
              <a:lnSpc>
                <a:spcPct val="100000"/>
              </a:lnSpc>
              <a:spcBef>
                <a:spcPts val="0"/>
              </a:spcBef>
              <a:spcAft>
                <a:spcPts val="0"/>
              </a:spcAft>
              <a:buSzPts val="1100"/>
              <a:buNone/>
            </a:pPr>
            <a:endParaRPr dirty="0"/>
          </a:p>
        </p:txBody>
      </p:sp>
      <p:sp>
        <p:nvSpPr>
          <p:cNvPr id="279" name="Google Shape;2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54259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Montserrat"/>
                <a:ea typeface="Montserrat"/>
                <a:cs typeface="Montserrat"/>
                <a:sym typeface="Montserrat"/>
              </a:rPr>
              <a:t>How references work</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every time we make a commit to a branch, the </a:t>
            </a:r>
            <a:r>
              <a:rPr lang="en-US" b="1" i="0">
                <a:solidFill>
                  <a:schemeClr val="dk1"/>
                </a:solidFill>
                <a:latin typeface="Lato"/>
                <a:ea typeface="Lato"/>
                <a:cs typeface="Lato"/>
                <a:sym typeface="Lato"/>
              </a:rPr>
              <a:t>reference</a:t>
            </a:r>
            <a:r>
              <a:rPr lang="en-US" b="0" i="0">
                <a:solidFill>
                  <a:schemeClr val="dk1"/>
                </a:solidFill>
                <a:latin typeface="Lato"/>
                <a:ea typeface="Lato"/>
                <a:cs typeface="Lato"/>
                <a:sym typeface="Lato"/>
              </a:rPr>
              <a:t> that identifies that branch will move accordingly to always stay associated with the tip commit.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13" name="Google Shape;813;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87586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821" name="Google Shape;821;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0950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As you could imagine, Git manages all this articulated reference system... with a trivial text file! It contains the hash of the last commit made on the branch; in fact, if you look at the previous git log output, you can see the hash of the last commit is 0e8b5cf.</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Nowadays it has been time since the first time, but I continue to be amazed by how essential and effective the internal structure of Git is.</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28" name="Google Shape;828;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2983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That's all! To create a new branch, all you need to do is call the git branch followed by the name of the branch you'd like to use. And this is super-fast; always working locally, Git does this kind of work in a blink of an eye.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To be true, there are some (complicated) rules to be respected and things to know about the possible name of a branch (all you need to know is here: </a:t>
            </a:r>
            <a:r>
              <a:rPr lang="en-US" b="0" i="0" u="sng" strike="noStrik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https://git-scm.com/docs/git-check-ref-format</a:t>
            </a:r>
            <a:r>
              <a:rPr lang="en-US" b="0" i="0">
                <a:solidFill>
                  <a:schemeClr val="dk1"/>
                </a:solidFill>
                <a:latin typeface="Lato"/>
                <a:ea typeface="Lato"/>
                <a:cs typeface="Lato"/>
                <a:sym typeface="Lato"/>
              </a:rPr>
              <a:t>), but for now it is not relevant.</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36" name="Google Shape;83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40738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Wonderful! Now Git tells us there's a new branch, </a:t>
            </a:r>
            <a:r>
              <a:rPr lang="en-US">
                <a:solidFill>
                  <a:schemeClr val="dk1"/>
                </a:solidFill>
              </a:rPr>
              <a:t>berries</a:t>
            </a:r>
            <a:r>
              <a:rPr lang="en-US" b="0" i="0">
                <a:solidFill>
                  <a:schemeClr val="dk1"/>
                </a:solidFill>
                <a:latin typeface="Lato"/>
                <a:ea typeface="Lato"/>
                <a:cs typeface="Lato"/>
                <a:sym typeface="Lato"/>
              </a:rPr>
              <a:t>, and it refers to the same commit as a </a:t>
            </a:r>
            <a:r>
              <a:rPr lang="en-US">
                <a:solidFill>
                  <a:schemeClr val="dk1"/>
                </a:solidFill>
              </a:rPr>
              <a:t>master</a:t>
            </a:r>
            <a:r>
              <a:rPr lang="en-US" b="0" i="0">
                <a:solidFill>
                  <a:schemeClr val="dk1"/>
                </a:solidFill>
                <a:latin typeface="Lato"/>
                <a:ea typeface="Lato"/>
                <a:cs typeface="Lato"/>
                <a:sym typeface="Lato"/>
              </a:rPr>
              <a:t> branch.</a:t>
            </a:r>
            <a:endParaRPr>
              <a:solidFill>
                <a:schemeClr val="dk1"/>
              </a:solidFill>
            </a:endParaRPr>
          </a:p>
        </p:txBody>
      </p:sp>
      <p:sp>
        <p:nvSpPr>
          <p:cNvPr id="843" name="Google Shape;84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76057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850" name="Google Shape;850;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1503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chemeClr val="dk1"/>
                </a:solidFill>
                <a:latin typeface="Lato"/>
                <a:ea typeface="Lato"/>
                <a:cs typeface="Lato"/>
                <a:sym typeface="Lato"/>
              </a:rPr>
              <a:t>Mmm, interesting! Now there's a </a:t>
            </a:r>
            <a:r>
              <a:rPr lang="en-US">
                <a:solidFill>
                  <a:schemeClr val="dk1"/>
                </a:solidFill>
              </a:rPr>
              <a:t>(berries)</a:t>
            </a:r>
            <a:r>
              <a:rPr lang="en-US" b="0" i="0">
                <a:solidFill>
                  <a:schemeClr val="dk1"/>
                </a:solidFill>
                <a:latin typeface="Lato"/>
                <a:ea typeface="Lato"/>
                <a:cs typeface="Lato"/>
                <a:sym typeface="Lato"/>
              </a:rPr>
              <a:t> sign into the shell prompt, and more, something happened to that </a:t>
            </a:r>
            <a:r>
              <a:rPr lang="en-US">
                <a:solidFill>
                  <a:schemeClr val="dk1"/>
                </a:solidFill>
              </a:rPr>
              <a:t>HEAD</a:t>
            </a:r>
            <a:r>
              <a:rPr lang="en-US" b="0" i="0">
                <a:solidFill>
                  <a:schemeClr val="dk1"/>
                </a:solidFill>
                <a:latin typeface="Lato"/>
                <a:ea typeface="Lato"/>
                <a:cs typeface="Lato"/>
                <a:sym typeface="Lato"/>
              </a:rPr>
              <a:t> thing: now the arrows points to </a:t>
            </a:r>
            <a:r>
              <a:rPr lang="en-US">
                <a:solidFill>
                  <a:schemeClr val="dk1"/>
                </a:solidFill>
              </a:rPr>
              <a:t>berries</a:t>
            </a:r>
            <a:r>
              <a:rPr lang="en-US" b="0" i="0">
                <a:solidFill>
                  <a:schemeClr val="dk1"/>
                </a:solidFill>
                <a:latin typeface="Lato"/>
                <a:ea typeface="Lato"/>
                <a:cs typeface="Lato"/>
                <a:sym typeface="Lato"/>
              </a:rPr>
              <a:t>, not more to </a:t>
            </a:r>
            <a:r>
              <a:rPr lang="en-US">
                <a:solidFill>
                  <a:schemeClr val="dk1"/>
                </a:solidFill>
              </a:rPr>
              <a:t>master</a:t>
            </a:r>
            <a:r>
              <a:rPr lang="en-US" b="0" i="0">
                <a:solidFill>
                  <a:schemeClr val="dk1"/>
                </a:solidFill>
                <a:latin typeface="Lato"/>
                <a:ea typeface="Lato"/>
                <a:cs typeface="Lato"/>
                <a:sym typeface="Lato"/>
              </a:rPr>
              <a:t>. What does it mean?</a:t>
            </a:r>
            <a:endParaRPr>
              <a:solidFill>
                <a:schemeClr val="dk1"/>
              </a:solidFill>
            </a:endParaRPr>
          </a:p>
        </p:txBody>
      </p:sp>
      <p:sp>
        <p:nvSpPr>
          <p:cNvPr id="858" name="Google Shape;85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49265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The difference between the HEAD file and branches text file is that the HEAD file usually refers to a branch, and not directly to a commit as branches do. The ref: part is the convention Git uses internally to declare a pointer to another branch, while refs/heads/berries is of course the relative path to the berries branch text file.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So, having checked out the berries branch, in fact we moved that pointer from the master branch to the berries one; from now on, every commit we do will be part of the berries branch. Let's give it a try.</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66" name="Google Shape;866;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6884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873" name="Google Shape;873;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32027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Lato"/>
                <a:ea typeface="Lato"/>
                <a:cs typeface="Lato"/>
                <a:sym typeface="Lato"/>
              </a:rPr>
              <a:t>Nice! Something happened here: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berries branch moved to the last commit we performed, confirming what we said before: a branch is just a label that follows you while doing new commits, getting stuck to the last one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HEAD pointer moved too, following the branch it is actually pointing to, the berries one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Lato"/>
                <a:ea typeface="Lato"/>
                <a:cs typeface="Lato"/>
                <a:sym typeface="Lato"/>
              </a:rPr>
              <a:t>The master branch remains where it was, stuck to the penultimate commit, the last one we did before switching to the berries branch</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p:txBody>
      </p:sp>
      <p:sp>
        <p:nvSpPr>
          <p:cNvPr id="881" name="Google Shape;881;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040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40060F-AACB-3E75-496B-524AC00EFCF1}"/>
              </a:ext>
            </a:extLst>
          </p:cNvPr>
          <p:cNvSpPr>
            <a:spLocks noGrp="1"/>
          </p:cNvSpPr>
          <p:nvPr>
            <p:ph type="ctrTitle"/>
          </p:nvPr>
        </p:nvSpPr>
        <p:spPr>
          <a:xfrm>
            <a:off x="1024000" y="1826223"/>
            <a:ext cx="7095998" cy="695311"/>
          </a:xfrm>
          <a:prstGeom prst="rect">
            <a:avLst/>
          </a:prstGeom>
        </p:spPr>
        <p:txBody>
          <a:bodyPr anchor="b">
            <a:noAutofit/>
          </a:bodyPr>
          <a:lstStyle>
            <a:lvl1pPr algn="ctr">
              <a:defRPr sz="3300" b="1">
                <a:solidFill>
                  <a:schemeClr val="bg1"/>
                </a:solidFill>
                <a:latin typeface="Arial Black" panose="020B0A04020102020204" pitchFamily="34" charset="0"/>
              </a:defRPr>
            </a:lvl1pPr>
          </a:lstStyle>
          <a:p>
            <a:r>
              <a:rPr lang="en-US" dirty="0"/>
              <a:t>Click to edit Master title style</a:t>
            </a:r>
            <a:endParaRPr lang="x-none" dirty="0"/>
          </a:p>
        </p:txBody>
      </p:sp>
      <p:sp>
        <p:nvSpPr>
          <p:cNvPr id="3" name="Subtitle">
            <a:extLst>
              <a:ext uri="{FF2B5EF4-FFF2-40B4-BE49-F238E27FC236}">
                <a16:creationId xmlns:a16="http://schemas.microsoft.com/office/drawing/2014/main" id="{36C30E76-1B3B-7C6B-4252-2D0A1069B49F}"/>
              </a:ext>
            </a:extLst>
          </p:cNvPr>
          <p:cNvSpPr>
            <a:spLocks noGrp="1"/>
          </p:cNvSpPr>
          <p:nvPr>
            <p:ph type="subTitle" idx="1"/>
          </p:nvPr>
        </p:nvSpPr>
        <p:spPr>
          <a:xfrm>
            <a:off x="1666470" y="2676906"/>
            <a:ext cx="5811059" cy="1241822"/>
          </a:xfrm>
          <a:prstGeom prst="rect">
            <a:avLst/>
          </a:prstGeom>
        </p:spPr>
        <p:txBody>
          <a:bodyPr>
            <a:normAutofit/>
          </a:bodyPr>
          <a:lstStyle>
            <a:lvl1pPr marL="0" indent="0" algn="ctr">
              <a:buNone/>
              <a:defRPr sz="1350">
                <a:solidFill>
                  <a:schemeClr val="bg1"/>
                </a:solidFill>
                <a:latin typeface="Altone Trial"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x-none" dirty="0"/>
          </a:p>
        </p:txBody>
      </p:sp>
      <p:sp>
        <p:nvSpPr>
          <p:cNvPr id="4" name="Footer">
            <a:extLst>
              <a:ext uri="{FF2B5EF4-FFF2-40B4-BE49-F238E27FC236}">
                <a16:creationId xmlns:a16="http://schemas.microsoft.com/office/drawing/2014/main" id="{10655F9C-188E-6616-3CFA-78823F2C2087}"/>
              </a:ext>
            </a:extLst>
          </p:cNvPr>
          <p:cNvSpPr>
            <a:spLocks noGrp="1"/>
          </p:cNvSpPr>
          <p:nvPr>
            <p:ph type="ftr" sz="quarter" idx="11"/>
          </p:nvPr>
        </p:nvSpPr>
        <p:spPr>
          <a:xfrm>
            <a:off x="1422936" y="4965663"/>
            <a:ext cx="6298128" cy="153740"/>
          </a:xfrm>
          <a:prstGeom prst="rect">
            <a:avLst/>
          </a:prstGeom>
        </p:spPr>
        <p:txBody>
          <a:bodyPr/>
          <a:lstStyle>
            <a:lvl1pPr algn="ctr">
              <a:defRPr sz="900">
                <a:solidFill>
                  <a:schemeClr val="accent1">
                    <a:lumMod val="50000"/>
                  </a:schemeClr>
                </a:solidFill>
                <a:latin typeface="Altone Trial" pitchFamily="2" charset="0"/>
              </a:defRPr>
            </a:lvl1pPr>
          </a:lstStyle>
          <a:p>
            <a:endParaRPr lang="en-US"/>
          </a:p>
        </p:txBody>
      </p:sp>
    </p:spTree>
    <p:extLst>
      <p:ext uri="{BB962C8B-B14F-4D97-AF65-F5344CB8AC3E}">
        <p14:creationId xmlns:p14="http://schemas.microsoft.com/office/powerpoint/2010/main" val="2092049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Diseño personalizado" userDrawn="1">
  <p:cSld name="2_Diseño personalizado">
    <p:spTree>
      <p:nvGrpSpPr>
        <p:cNvPr id="1" name="Shape 11"/>
        <p:cNvGrpSpPr/>
        <p:nvPr/>
      </p:nvGrpSpPr>
      <p:grpSpPr>
        <a:xfrm>
          <a:off x="0" y="0"/>
          <a:ext cx="0" cy="0"/>
          <a:chOff x="0" y="0"/>
          <a:chExt cx="0" cy="0"/>
        </a:xfrm>
      </p:grpSpPr>
      <p:sp>
        <p:nvSpPr>
          <p:cNvPr id="12" name="Google Shape;12;p46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4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6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9pPr>
          </a:lstStyle>
          <a:p>
            <a:fld id="{00000000-1234-1234-1234-123412341234}" type="slidenum">
              <a:rPr lang="en-US"/>
              <a:pPr/>
              <a:t>‹#›</a:t>
            </a:fld>
            <a:endParaRPr/>
          </a:p>
        </p:txBody>
      </p:sp>
    </p:spTree>
    <p:extLst>
      <p:ext uri="{BB962C8B-B14F-4D97-AF65-F5344CB8AC3E}">
        <p14:creationId xmlns:p14="http://schemas.microsoft.com/office/powerpoint/2010/main" val="60313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spTree>
      <p:nvGrpSpPr>
        <p:cNvPr id="1" name="Shape 17"/>
        <p:cNvGrpSpPr/>
        <p:nvPr/>
      </p:nvGrpSpPr>
      <p:grpSpPr>
        <a:xfrm>
          <a:off x="0" y="0"/>
          <a:ext cx="0" cy="0"/>
          <a:chOff x="0" y="0"/>
          <a:chExt cx="0" cy="0"/>
        </a:xfrm>
      </p:grpSpPr>
      <p:sp>
        <p:nvSpPr>
          <p:cNvPr id="18" name="Google Shape;18;p466"/>
          <p:cNvSpPr txBox="1">
            <a:spLocks noGrp="1"/>
          </p:cNvSpPr>
          <p:nvPr>
            <p:ph type="title"/>
          </p:nvPr>
        </p:nvSpPr>
        <p:spPr>
          <a:xfrm>
            <a:off x="721307" y="1884293"/>
            <a:ext cx="7886700" cy="99417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6000" b="1">
                <a:solidFill>
                  <a:srgbClr val="F7941D"/>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6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6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66"/>
          <p:cNvSpPr txBox="1">
            <a:spLocks noGrp="1"/>
          </p:cNvSpPr>
          <p:nvPr>
            <p:ph type="sldNum" idx="12"/>
          </p:nvPr>
        </p:nvSpPr>
        <p:spPr>
          <a:xfrm>
            <a:off x="4367283" y="4699024"/>
            <a:ext cx="409433" cy="30533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9pPr>
          </a:lstStyle>
          <a:p>
            <a:fld id="{00000000-1234-1234-1234-123412341234}" type="slidenum">
              <a:rPr lang="en-US">
                <a:solidFill>
                  <a:prstClr val="white"/>
                </a:solidFill>
              </a:rPr>
              <a:pPr/>
              <a:t>‹#›</a:t>
            </a:fld>
            <a:endParaRPr>
              <a:solidFill>
                <a:prstClr val="white"/>
              </a:solidFill>
            </a:endParaRPr>
          </a:p>
        </p:txBody>
      </p:sp>
      <p:sp>
        <p:nvSpPr>
          <p:cNvPr id="23" name="Google Shape;23;p466"/>
          <p:cNvSpPr txBox="1">
            <a:spLocks noGrp="1"/>
          </p:cNvSpPr>
          <p:nvPr>
            <p:ph type="body" idx="1"/>
          </p:nvPr>
        </p:nvSpPr>
        <p:spPr>
          <a:xfrm>
            <a:off x="721307" y="3534655"/>
            <a:ext cx="7886700" cy="91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808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DF0422C-327E-11B6-B0C1-07736A831AF6}"/>
              </a:ext>
            </a:extLst>
          </p:cNvPr>
          <p:cNvSpPr>
            <a:spLocks noGrp="1"/>
          </p:cNvSpPr>
          <p:nvPr>
            <p:ph type="title"/>
          </p:nvPr>
        </p:nvSpPr>
        <p:spPr>
          <a:xfrm>
            <a:off x="171450" y="161019"/>
            <a:ext cx="6708674" cy="410480"/>
          </a:xfrm>
          <a:prstGeom prst="rect">
            <a:avLst/>
          </a:prstGeom>
        </p:spPr>
        <p:txBody>
          <a:bodyPr lIns="228600" tIns="182880">
            <a:noAutofit/>
          </a:bodyPr>
          <a:lstStyle>
            <a:lvl1pPr>
              <a:defRPr sz="2400">
                <a:solidFill>
                  <a:schemeClr val="bg1"/>
                </a:solidFill>
                <a:latin typeface="Altone Trial" pitchFamily="2" charset="0"/>
              </a:defRPr>
            </a:lvl1pPr>
          </a:lstStyle>
          <a:p>
            <a:r>
              <a:rPr lang="en-US" dirty="0"/>
              <a:t>Click to edit Master title style</a:t>
            </a:r>
            <a:endParaRPr lang="x-none" dirty="0"/>
          </a:p>
        </p:txBody>
      </p:sp>
      <p:sp>
        <p:nvSpPr>
          <p:cNvPr id="3" name="Content">
            <a:extLst>
              <a:ext uri="{FF2B5EF4-FFF2-40B4-BE49-F238E27FC236}">
                <a16:creationId xmlns:a16="http://schemas.microsoft.com/office/drawing/2014/main" id="{D469926C-5695-365C-94DF-3A472A14B48C}"/>
              </a:ext>
            </a:extLst>
          </p:cNvPr>
          <p:cNvSpPr>
            <a:spLocks noGrp="1"/>
          </p:cNvSpPr>
          <p:nvPr>
            <p:ph idx="1"/>
          </p:nvPr>
        </p:nvSpPr>
        <p:spPr>
          <a:xfrm>
            <a:off x="171450" y="718985"/>
            <a:ext cx="7372351" cy="3826881"/>
          </a:xfrm>
          <a:prstGeom prst="rect">
            <a:avLst/>
          </a:prstGeom>
        </p:spPr>
        <p:txBody>
          <a:bodyPr/>
          <a:lstStyle>
            <a:lvl1pPr marL="240030">
              <a:lnSpc>
                <a:spcPct val="100000"/>
              </a:lnSpc>
              <a:spcBef>
                <a:spcPts val="1350"/>
              </a:spcBef>
              <a:buClr>
                <a:srgbClr val="85D5E6"/>
              </a:buClr>
              <a:defRPr sz="1650" b="1" u="none">
                <a:solidFill>
                  <a:schemeClr val="bg1">
                    <a:lumMod val="95000"/>
                  </a:schemeClr>
                </a:solidFill>
                <a:latin typeface="Altone Trial" pitchFamily="2" charset="0"/>
              </a:defRPr>
            </a:lvl1pPr>
            <a:lvl2pPr marL="514350" indent="-171450">
              <a:buClr>
                <a:srgbClr val="FFAB40"/>
              </a:buClr>
              <a:buSzPct val="100000"/>
              <a:buFont typeface="Wingdings" panose="05000000000000000000" pitchFamily="2" charset="2"/>
              <a:buChar char="§"/>
              <a:defRPr sz="1500">
                <a:solidFill>
                  <a:schemeClr val="bg1">
                    <a:lumMod val="95000"/>
                  </a:schemeClr>
                </a:solidFill>
                <a:latin typeface="Altone Trial" pitchFamily="2" charset="0"/>
              </a:defRPr>
            </a:lvl2pPr>
            <a:lvl3pPr marL="857250" indent="-171450">
              <a:buClr>
                <a:srgbClr val="85D5E6"/>
              </a:buClr>
              <a:buSzPct val="100000"/>
              <a:buFont typeface="Mangal Pro" panose="00000500000000000000" pitchFamily="2" charset="0"/>
              <a:buChar char="–"/>
              <a:defRPr sz="1350">
                <a:solidFill>
                  <a:schemeClr val="bg1">
                    <a:lumMod val="95000"/>
                  </a:schemeClr>
                </a:solidFill>
                <a:latin typeface="Altone Trial" pitchFamily="2" charset="0"/>
              </a:defRPr>
            </a:lvl3pPr>
            <a:lvl4pPr marL="1200150" indent="-171450">
              <a:lnSpc>
                <a:spcPct val="100000"/>
              </a:lnSpc>
              <a:buClr>
                <a:srgbClr val="85D5E6"/>
              </a:buClr>
              <a:buSzPct val="100000"/>
              <a:buFont typeface="Wingdings" panose="05000000000000000000" pitchFamily="2" charset="2"/>
              <a:buChar char="§"/>
              <a:defRPr sz="1200">
                <a:solidFill>
                  <a:schemeClr val="bg1">
                    <a:lumMod val="95000"/>
                  </a:schemeClr>
                </a:solidFill>
                <a:latin typeface="Altone Trial" pitchFamily="2" charset="0"/>
              </a:defRPr>
            </a:lvl4pPr>
            <a:lvl5pPr marL="1543050" indent="-171450">
              <a:lnSpc>
                <a:spcPct val="100000"/>
              </a:lnSpc>
              <a:buClr>
                <a:srgbClr val="85D5E6"/>
              </a:buClr>
              <a:buSzPct val="100000"/>
              <a:buFont typeface="Wingdings" panose="05000000000000000000" pitchFamily="2" charset="2"/>
              <a:buChar char="§"/>
              <a:defRPr sz="1050">
                <a:solidFill>
                  <a:schemeClr val="bg1">
                    <a:lumMod val="95000"/>
                  </a:schemeClr>
                </a:solidFill>
                <a:latin typeface="Altone Trial"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8" name="Footer">
            <a:extLst>
              <a:ext uri="{FF2B5EF4-FFF2-40B4-BE49-F238E27FC236}">
                <a16:creationId xmlns:a16="http://schemas.microsoft.com/office/drawing/2014/main" id="{D14FD06F-0376-50A6-A38C-BF4B219BE1ED}"/>
              </a:ext>
            </a:extLst>
          </p:cNvPr>
          <p:cNvSpPr>
            <a:spLocks noGrp="1"/>
          </p:cNvSpPr>
          <p:nvPr>
            <p:ph type="ftr" sz="quarter" idx="11"/>
          </p:nvPr>
        </p:nvSpPr>
        <p:spPr>
          <a:xfrm>
            <a:off x="1422936" y="4965663"/>
            <a:ext cx="6298128" cy="153740"/>
          </a:xfrm>
          <a:prstGeom prst="rect">
            <a:avLst/>
          </a:prstGeom>
        </p:spPr>
        <p:txBody>
          <a:bodyPr/>
          <a:lstStyle>
            <a:lvl1pPr algn="ctr">
              <a:defRPr sz="900">
                <a:solidFill>
                  <a:schemeClr val="accent1">
                    <a:lumMod val="50000"/>
                  </a:schemeClr>
                </a:solidFill>
                <a:latin typeface="Altone Trial" pitchFamily="2" charset="0"/>
              </a:defRPr>
            </a:lvl1pPr>
          </a:lstStyle>
          <a:p>
            <a:endParaRPr lang="en-US"/>
          </a:p>
        </p:txBody>
      </p:sp>
    </p:spTree>
    <p:extLst>
      <p:ext uri="{BB962C8B-B14F-4D97-AF65-F5344CB8AC3E}">
        <p14:creationId xmlns:p14="http://schemas.microsoft.com/office/powerpoint/2010/main" val="391864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ontent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8DEF663-41D0-3887-3598-5967188CA02C}"/>
              </a:ext>
            </a:extLst>
          </p:cNvPr>
          <p:cNvSpPr>
            <a:spLocks noGrp="1"/>
          </p:cNvSpPr>
          <p:nvPr>
            <p:ph type="title"/>
          </p:nvPr>
        </p:nvSpPr>
        <p:spPr>
          <a:xfrm>
            <a:off x="171450" y="161019"/>
            <a:ext cx="8659283" cy="410480"/>
          </a:xfrm>
          <a:prstGeom prst="rect">
            <a:avLst/>
          </a:prstGeom>
        </p:spPr>
        <p:txBody>
          <a:bodyPr lIns="228600" tIns="182880">
            <a:noAutofit/>
          </a:bodyPr>
          <a:lstStyle>
            <a:lvl1pPr>
              <a:defRPr sz="2400">
                <a:solidFill>
                  <a:schemeClr val="bg1"/>
                </a:solidFill>
                <a:latin typeface="Altone Trial" pitchFamily="2" charset="0"/>
              </a:defRPr>
            </a:lvl1pPr>
          </a:lstStyle>
          <a:p>
            <a:r>
              <a:rPr lang="en-US" dirty="0"/>
              <a:t>Click to edit Master title style</a:t>
            </a:r>
            <a:endParaRPr lang="x-none" dirty="0"/>
          </a:p>
        </p:txBody>
      </p:sp>
      <p:sp>
        <p:nvSpPr>
          <p:cNvPr id="2" name="Footer">
            <a:extLst>
              <a:ext uri="{FF2B5EF4-FFF2-40B4-BE49-F238E27FC236}">
                <a16:creationId xmlns:a16="http://schemas.microsoft.com/office/drawing/2014/main" id="{61E252A8-88A6-B705-F8D5-1753F3406D00}"/>
              </a:ext>
            </a:extLst>
          </p:cNvPr>
          <p:cNvSpPr>
            <a:spLocks noGrp="1"/>
          </p:cNvSpPr>
          <p:nvPr>
            <p:ph type="ftr" sz="quarter" idx="11"/>
          </p:nvPr>
        </p:nvSpPr>
        <p:spPr>
          <a:xfrm>
            <a:off x="1422936" y="4965663"/>
            <a:ext cx="6298128" cy="153740"/>
          </a:xfrm>
          <a:prstGeom prst="rect">
            <a:avLst/>
          </a:prstGeom>
        </p:spPr>
        <p:txBody>
          <a:bodyPr/>
          <a:lstStyle>
            <a:lvl1pPr algn="ctr">
              <a:defRPr sz="900">
                <a:solidFill>
                  <a:schemeClr val="accent1">
                    <a:lumMod val="50000"/>
                  </a:schemeClr>
                </a:solidFill>
                <a:latin typeface="Altone Trial" pitchFamily="2" charset="0"/>
              </a:defRPr>
            </a:lvl1pPr>
          </a:lstStyle>
          <a:p>
            <a:endParaRPr lang="en-US"/>
          </a:p>
        </p:txBody>
      </p:sp>
      <p:sp>
        <p:nvSpPr>
          <p:cNvPr id="4" name="Content">
            <a:extLst>
              <a:ext uri="{FF2B5EF4-FFF2-40B4-BE49-F238E27FC236}">
                <a16:creationId xmlns:a16="http://schemas.microsoft.com/office/drawing/2014/main" id="{62F4AE68-C2D5-3B94-CA78-CDFE20F657AB}"/>
              </a:ext>
            </a:extLst>
          </p:cNvPr>
          <p:cNvSpPr>
            <a:spLocks noGrp="1"/>
          </p:cNvSpPr>
          <p:nvPr>
            <p:ph idx="1"/>
          </p:nvPr>
        </p:nvSpPr>
        <p:spPr>
          <a:xfrm>
            <a:off x="171449" y="718983"/>
            <a:ext cx="8659283" cy="3826882"/>
          </a:xfrm>
          <a:prstGeom prst="rect">
            <a:avLst/>
          </a:prstGeom>
        </p:spPr>
        <p:txBody>
          <a:bodyPr/>
          <a:lstStyle>
            <a:lvl1pPr marL="240030">
              <a:lnSpc>
                <a:spcPct val="100000"/>
              </a:lnSpc>
              <a:spcBef>
                <a:spcPts val="1350"/>
              </a:spcBef>
              <a:buClr>
                <a:srgbClr val="85D5E6"/>
              </a:buClr>
              <a:defRPr sz="1650" b="1">
                <a:solidFill>
                  <a:schemeClr val="bg1">
                    <a:lumMod val="95000"/>
                  </a:schemeClr>
                </a:solidFill>
                <a:latin typeface="Altone Trial" pitchFamily="2" charset="0"/>
              </a:defRPr>
            </a:lvl1pPr>
            <a:lvl2pPr marL="514350" indent="-171450">
              <a:buClr>
                <a:srgbClr val="FFAB40"/>
              </a:buClr>
              <a:buSzPct val="100000"/>
              <a:buFont typeface="Wingdings" panose="05000000000000000000" pitchFamily="2" charset="2"/>
              <a:buChar char="§"/>
              <a:defRPr sz="1500">
                <a:solidFill>
                  <a:schemeClr val="bg1">
                    <a:lumMod val="95000"/>
                  </a:schemeClr>
                </a:solidFill>
                <a:latin typeface="Altone Trial" pitchFamily="2" charset="0"/>
              </a:defRPr>
            </a:lvl2pPr>
            <a:lvl3pPr marL="857250" indent="-171450">
              <a:buClr>
                <a:srgbClr val="85D5E6"/>
              </a:buClr>
              <a:buSzPct val="100000"/>
              <a:buFont typeface="Mangal Pro" panose="00000500000000000000" pitchFamily="2" charset="0"/>
              <a:buChar char="–"/>
              <a:defRPr sz="1350">
                <a:solidFill>
                  <a:schemeClr val="bg1">
                    <a:lumMod val="95000"/>
                  </a:schemeClr>
                </a:solidFill>
                <a:latin typeface="Altone Trial" pitchFamily="2" charset="0"/>
              </a:defRPr>
            </a:lvl3pPr>
            <a:lvl4pPr marL="1200150" indent="-171450">
              <a:lnSpc>
                <a:spcPct val="100000"/>
              </a:lnSpc>
              <a:buClr>
                <a:srgbClr val="85D5E6"/>
              </a:buClr>
              <a:buSzPct val="100000"/>
              <a:buFont typeface="Wingdings" panose="05000000000000000000" pitchFamily="2" charset="2"/>
              <a:buChar char="§"/>
              <a:defRPr sz="1200">
                <a:solidFill>
                  <a:schemeClr val="bg1">
                    <a:lumMod val="95000"/>
                  </a:schemeClr>
                </a:solidFill>
                <a:latin typeface="Altone Trial" pitchFamily="2" charset="0"/>
              </a:defRPr>
            </a:lvl4pPr>
            <a:lvl5pPr marL="1543050" indent="-171450">
              <a:lnSpc>
                <a:spcPct val="100000"/>
              </a:lnSpc>
              <a:buClr>
                <a:srgbClr val="85D5E6"/>
              </a:buClr>
              <a:buSzPct val="100000"/>
              <a:buFont typeface="Wingdings" panose="05000000000000000000" pitchFamily="2" charset="2"/>
              <a:buChar char="§"/>
              <a:defRPr sz="1050">
                <a:solidFill>
                  <a:schemeClr val="bg1">
                    <a:lumMod val="95000"/>
                  </a:schemeClr>
                </a:solidFill>
                <a:latin typeface="Altone Trial"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Tree>
    <p:extLst>
      <p:ext uri="{BB962C8B-B14F-4D97-AF65-F5344CB8AC3E}">
        <p14:creationId xmlns:p14="http://schemas.microsoft.com/office/powerpoint/2010/main" val="207571567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bg>
      <p:bgPr>
        <a:solidFill>
          <a:srgbClr val="F2F2F2"/>
        </a:solidFill>
        <a:effectLst/>
      </p:bgPr>
    </p:bg>
    <p:spTree>
      <p:nvGrpSpPr>
        <p:cNvPr id="1" name="Shape 121"/>
        <p:cNvGrpSpPr/>
        <p:nvPr/>
      </p:nvGrpSpPr>
      <p:grpSpPr>
        <a:xfrm>
          <a:off x="0" y="0"/>
          <a:ext cx="0" cy="0"/>
          <a:chOff x="0" y="0"/>
          <a:chExt cx="0" cy="0"/>
        </a:xfrm>
      </p:grpSpPr>
      <p:sp>
        <p:nvSpPr>
          <p:cNvPr id="122" name="Google Shape;122;p465"/>
          <p:cNvSpPr txBox="1">
            <a:spLocks noGrp="1"/>
          </p:cNvSpPr>
          <p:nvPr>
            <p:ph type="title"/>
          </p:nvPr>
        </p:nvSpPr>
        <p:spPr>
          <a:xfrm>
            <a:off x="721307" y="1884294"/>
            <a:ext cx="7886700" cy="99417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6000" b="1">
                <a:solidFill>
                  <a:schemeClr val="bg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3" name="Google Shape;123;p46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6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65"/>
          <p:cNvSpPr txBox="1">
            <a:spLocks noGrp="1"/>
          </p:cNvSpPr>
          <p:nvPr>
            <p:ph type="sldNum" idx="12"/>
          </p:nvPr>
        </p:nvSpPr>
        <p:spPr>
          <a:xfrm>
            <a:off x="4367284" y="4699024"/>
            <a:ext cx="409433" cy="30533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465"/>
          <p:cNvSpPr txBox="1">
            <a:spLocks noGrp="1"/>
          </p:cNvSpPr>
          <p:nvPr>
            <p:ph type="body" idx="1"/>
          </p:nvPr>
        </p:nvSpPr>
        <p:spPr>
          <a:xfrm>
            <a:off x="721307" y="3534655"/>
            <a:ext cx="7886700" cy="91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solidFill>
                  <a:schemeClr val="bg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86903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marL="0" lvl="1"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marL="0" lvl="2"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marL="0" lvl="3"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marL="0" lvl="4"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marL="0" lvl="5"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marL="0" lvl="6"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marL="0" lvl="7"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marL="0" lvl="8"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
          <p:cNvSpPr>
            <a:spLocks noGrp="1"/>
          </p:cNvSpPr>
          <p:nvPr>
            <p:ph type="pic" idx="2"/>
          </p:nvPr>
        </p:nvSpPr>
        <p:spPr>
          <a:xfrm>
            <a:off x="1" y="0"/>
            <a:ext cx="7274644" cy="5143500"/>
          </a:xfrm>
          <a:prstGeom prst="rect">
            <a:avLst/>
          </a:prstGeom>
          <a:solidFill>
            <a:srgbClr val="F2F2F2"/>
          </a:solidFill>
          <a:ln>
            <a:noFill/>
          </a:ln>
        </p:spPr>
      </p:sp>
    </p:spTree>
    <p:extLst>
      <p:ext uri="{BB962C8B-B14F-4D97-AF65-F5344CB8AC3E}">
        <p14:creationId xmlns:p14="http://schemas.microsoft.com/office/powerpoint/2010/main" val="33152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Diseño personalizado" userDrawn="1">
  <p:cSld name="4_Diseño personalizado">
    <p:spTree>
      <p:nvGrpSpPr>
        <p:cNvPr id="1" name="Shape 11"/>
        <p:cNvGrpSpPr/>
        <p:nvPr/>
      </p:nvGrpSpPr>
      <p:grpSpPr>
        <a:xfrm>
          <a:off x="0" y="0"/>
          <a:ext cx="0" cy="0"/>
          <a:chOff x="0" y="0"/>
          <a:chExt cx="0" cy="0"/>
        </a:xfrm>
      </p:grpSpPr>
      <p:sp>
        <p:nvSpPr>
          <p:cNvPr id="12" name="Google Shape;12;p46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4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6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Palatino Linotype"/>
              <a:buNone/>
              <a:defRPr sz="900" b="0" i="0" u="none" strike="noStrike" cap="none">
                <a:solidFill>
                  <a:srgbClr val="888888"/>
                </a:solidFill>
                <a:latin typeface="Palatino Linotype"/>
                <a:ea typeface="Palatino Linotype"/>
                <a:cs typeface="Palatino Linotype"/>
                <a:sym typeface="Palatino Linotype"/>
              </a:defRPr>
            </a:lvl9pPr>
          </a:lstStyle>
          <a:p>
            <a:fld id="{00000000-1234-1234-1234-123412341234}" type="slidenum">
              <a:rPr lang="en-US"/>
              <a:pPr/>
              <a:t>‹#›</a:t>
            </a:fld>
            <a:endParaRPr/>
          </a:p>
        </p:txBody>
      </p:sp>
    </p:spTree>
    <p:extLst>
      <p:ext uri="{BB962C8B-B14F-4D97-AF65-F5344CB8AC3E}">
        <p14:creationId xmlns:p14="http://schemas.microsoft.com/office/powerpoint/2010/main" val="1714605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40060F-AACB-3E75-496B-524AC00EFCF1}"/>
              </a:ext>
            </a:extLst>
          </p:cNvPr>
          <p:cNvSpPr>
            <a:spLocks noGrp="1"/>
          </p:cNvSpPr>
          <p:nvPr>
            <p:ph type="ctrTitle"/>
          </p:nvPr>
        </p:nvSpPr>
        <p:spPr>
          <a:xfrm>
            <a:off x="1024000" y="1826223"/>
            <a:ext cx="7095998" cy="695311"/>
          </a:xfrm>
          <a:prstGeom prst="rect">
            <a:avLst/>
          </a:prstGeom>
        </p:spPr>
        <p:txBody>
          <a:bodyPr anchor="b">
            <a:noAutofit/>
          </a:bodyPr>
          <a:lstStyle>
            <a:lvl1pPr algn="ctr">
              <a:defRPr sz="3300" b="1">
                <a:solidFill>
                  <a:schemeClr val="bg1"/>
                </a:solidFill>
                <a:latin typeface="Arial Black" panose="020B0A04020102020204" pitchFamily="34" charset="0"/>
              </a:defRPr>
            </a:lvl1pPr>
          </a:lstStyle>
          <a:p>
            <a:r>
              <a:rPr lang="en-US"/>
              <a:t>Click to edit Master title style</a:t>
            </a:r>
            <a:endParaRPr lang="x-none" dirty="0"/>
          </a:p>
        </p:txBody>
      </p:sp>
      <p:sp>
        <p:nvSpPr>
          <p:cNvPr id="3" name="Subtitle">
            <a:extLst>
              <a:ext uri="{FF2B5EF4-FFF2-40B4-BE49-F238E27FC236}">
                <a16:creationId xmlns:a16="http://schemas.microsoft.com/office/drawing/2014/main" id="{36C30E76-1B3B-7C6B-4252-2D0A1069B49F}"/>
              </a:ext>
            </a:extLst>
          </p:cNvPr>
          <p:cNvSpPr>
            <a:spLocks noGrp="1"/>
          </p:cNvSpPr>
          <p:nvPr>
            <p:ph type="subTitle" idx="1"/>
          </p:nvPr>
        </p:nvSpPr>
        <p:spPr>
          <a:xfrm>
            <a:off x="1666470" y="2676906"/>
            <a:ext cx="5811059" cy="1241822"/>
          </a:xfrm>
          <a:prstGeom prst="rect">
            <a:avLst/>
          </a:prstGeom>
        </p:spPr>
        <p:txBody>
          <a:bodyPr>
            <a:normAutofit/>
          </a:bodyPr>
          <a:lstStyle>
            <a:lvl1pPr marL="0" indent="0" algn="ctr">
              <a:buNone/>
              <a:defRPr sz="1350">
                <a:solidFill>
                  <a:srgbClr val="FFAB40"/>
                </a:solidFill>
                <a:latin typeface="Altone Trial"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x-none" dirty="0"/>
          </a:p>
        </p:txBody>
      </p:sp>
      <p:sp>
        <p:nvSpPr>
          <p:cNvPr id="4" name="Footer">
            <a:extLst>
              <a:ext uri="{FF2B5EF4-FFF2-40B4-BE49-F238E27FC236}">
                <a16:creationId xmlns:a16="http://schemas.microsoft.com/office/drawing/2014/main" id="{10655F9C-188E-6616-3CFA-78823F2C2087}"/>
              </a:ext>
            </a:extLst>
          </p:cNvPr>
          <p:cNvSpPr>
            <a:spLocks noGrp="1"/>
          </p:cNvSpPr>
          <p:nvPr>
            <p:ph type="ftr" sz="quarter" idx="11"/>
          </p:nvPr>
        </p:nvSpPr>
        <p:spPr>
          <a:xfrm>
            <a:off x="1422936" y="4965663"/>
            <a:ext cx="6298128" cy="153740"/>
          </a:xfrm>
          <a:prstGeom prst="rect">
            <a:avLst/>
          </a:prstGeom>
        </p:spPr>
        <p:txBody>
          <a:bodyPr/>
          <a:lstStyle>
            <a:lvl1pPr algn="ctr">
              <a:defRPr sz="900">
                <a:solidFill>
                  <a:schemeClr val="accent1">
                    <a:lumMod val="50000"/>
                  </a:schemeClr>
                </a:solidFill>
                <a:latin typeface="Altone Trial" pitchFamily="2" charset="0"/>
              </a:defRPr>
            </a:lvl1pPr>
          </a:lstStyle>
          <a:p>
            <a:endParaRPr lang="en-US">
              <a:solidFill>
                <a:srgbClr val="4472C4">
                  <a:lumMod val="50000"/>
                </a:srgbClr>
              </a:solidFill>
            </a:endParaRPr>
          </a:p>
        </p:txBody>
      </p:sp>
    </p:spTree>
    <p:extLst>
      <p:ext uri="{BB962C8B-B14F-4D97-AF65-F5344CB8AC3E}">
        <p14:creationId xmlns:p14="http://schemas.microsoft.com/office/powerpoint/2010/main" val="317127832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DF0422C-327E-11B6-B0C1-07736A831AF6}"/>
              </a:ext>
            </a:extLst>
          </p:cNvPr>
          <p:cNvSpPr>
            <a:spLocks noGrp="1"/>
          </p:cNvSpPr>
          <p:nvPr>
            <p:ph type="title"/>
          </p:nvPr>
        </p:nvSpPr>
        <p:spPr>
          <a:xfrm>
            <a:off x="171450" y="161019"/>
            <a:ext cx="6708674" cy="410480"/>
          </a:xfrm>
          <a:prstGeom prst="rect">
            <a:avLst/>
          </a:prstGeom>
        </p:spPr>
        <p:txBody>
          <a:bodyPr lIns="228600" tIns="182880">
            <a:noAutofit/>
          </a:bodyPr>
          <a:lstStyle>
            <a:lvl1pPr>
              <a:defRPr sz="2400">
                <a:solidFill>
                  <a:srgbClr val="FFAB40"/>
                </a:solidFill>
                <a:latin typeface="Altone Trial" pitchFamily="2" charset="0"/>
              </a:defRPr>
            </a:lvl1pPr>
          </a:lstStyle>
          <a:p>
            <a:r>
              <a:rPr lang="en-US"/>
              <a:t>Click to edit Master title style</a:t>
            </a:r>
            <a:endParaRPr lang="x-none" dirty="0"/>
          </a:p>
        </p:txBody>
      </p:sp>
      <p:sp>
        <p:nvSpPr>
          <p:cNvPr id="3" name="Content">
            <a:extLst>
              <a:ext uri="{FF2B5EF4-FFF2-40B4-BE49-F238E27FC236}">
                <a16:creationId xmlns:a16="http://schemas.microsoft.com/office/drawing/2014/main" id="{D469926C-5695-365C-94DF-3A472A14B48C}"/>
              </a:ext>
            </a:extLst>
          </p:cNvPr>
          <p:cNvSpPr>
            <a:spLocks noGrp="1"/>
          </p:cNvSpPr>
          <p:nvPr>
            <p:ph idx="1"/>
          </p:nvPr>
        </p:nvSpPr>
        <p:spPr>
          <a:xfrm>
            <a:off x="171450" y="718985"/>
            <a:ext cx="7372351" cy="3826881"/>
          </a:xfrm>
          <a:prstGeom prst="rect">
            <a:avLst/>
          </a:prstGeom>
        </p:spPr>
        <p:txBody>
          <a:bodyPr/>
          <a:lstStyle>
            <a:lvl1pPr marL="240030">
              <a:lnSpc>
                <a:spcPct val="100000"/>
              </a:lnSpc>
              <a:spcBef>
                <a:spcPts val="1350"/>
              </a:spcBef>
              <a:buClr>
                <a:srgbClr val="85D5E6"/>
              </a:buClr>
              <a:defRPr sz="1650" b="1" u="none">
                <a:solidFill>
                  <a:schemeClr val="bg1">
                    <a:lumMod val="95000"/>
                  </a:schemeClr>
                </a:solidFill>
                <a:latin typeface="Altone Trial" pitchFamily="2" charset="0"/>
              </a:defRPr>
            </a:lvl1pPr>
            <a:lvl2pPr marL="514350" indent="-171450">
              <a:buClr>
                <a:srgbClr val="FFAB40"/>
              </a:buClr>
              <a:buSzPct val="100000"/>
              <a:buFont typeface="Wingdings" panose="05000000000000000000" pitchFamily="2" charset="2"/>
              <a:buChar char="§"/>
              <a:defRPr sz="1500">
                <a:solidFill>
                  <a:schemeClr val="bg1">
                    <a:lumMod val="95000"/>
                  </a:schemeClr>
                </a:solidFill>
                <a:latin typeface="Altone Trial" pitchFamily="2" charset="0"/>
              </a:defRPr>
            </a:lvl2pPr>
            <a:lvl3pPr marL="857250" indent="-171450">
              <a:buClr>
                <a:srgbClr val="85D5E6"/>
              </a:buClr>
              <a:buSzPct val="100000"/>
              <a:buFont typeface="Mangal Pro" panose="00000500000000000000" pitchFamily="2" charset="0"/>
              <a:buChar char="–"/>
              <a:defRPr sz="1350">
                <a:solidFill>
                  <a:schemeClr val="bg1">
                    <a:lumMod val="95000"/>
                  </a:schemeClr>
                </a:solidFill>
                <a:latin typeface="Altone Trial" pitchFamily="2" charset="0"/>
              </a:defRPr>
            </a:lvl3pPr>
            <a:lvl4pPr marL="1200150" indent="-171450">
              <a:lnSpc>
                <a:spcPct val="100000"/>
              </a:lnSpc>
              <a:buClr>
                <a:srgbClr val="85D5E6"/>
              </a:buClr>
              <a:buSzPct val="100000"/>
              <a:buFont typeface="Wingdings" panose="05000000000000000000" pitchFamily="2" charset="2"/>
              <a:buChar char="§"/>
              <a:defRPr sz="1200">
                <a:solidFill>
                  <a:schemeClr val="bg1">
                    <a:lumMod val="95000"/>
                  </a:schemeClr>
                </a:solidFill>
                <a:latin typeface="Altone Trial" pitchFamily="2" charset="0"/>
              </a:defRPr>
            </a:lvl4pPr>
            <a:lvl5pPr marL="1543050" indent="-171450">
              <a:lnSpc>
                <a:spcPct val="100000"/>
              </a:lnSpc>
              <a:buClr>
                <a:srgbClr val="85D5E6"/>
              </a:buClr>
              <a:buSzPct val="100000"/>
              <a:buFont typeface="Wingdings" panose="05000000000000000000" pitchFamily="2" charset="2"/>
              <a:buChar char="§"/>
              <a:defRPr sz="1050">
                <a:solidFill>
                  <a:schemeClr val="bg1">
                    <a:lumMod val="95000"/>
                  </a:schemeClr>
                </a:solidFill>
                <a:latin typeface="Altone Trial"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8" name="Footer">
            <a:extLst>
              <a:ext uri="{FF2B5EF4-FFF2-40B4-BE49-F238E27FC236}">
                <a16:creationId xmlns:a16="http://schemas.microsoft.com/office/drawing/2014/main" id="{D14FD06F-0376-50A6-A38C-BF4B219BE1ED}"/>
              </a:ext>
            </a:extLst>
          </p:cNvPr>
          <p:cNvSpPr>
            <a:spLocks noGrp="1"/>
          </p:cNvSpPr>
          <p:nvPr>
            <p:ph type="ftr" sz="quarter" idx="11"/>
          </p:nvPr>
        </p:nvSpPr>
        <p:spPr>
          <a:xfrm>
            <a:off x="1422936" y="4965663"/>
            <a:ext cx="6298128" cy="153740"/>
          </a:xfrm>
          <a:prstGeom prst="rect">
            <a:avLst/>
          </a:prstGeom>
        </p:spPr>
        <p:txBody>
          <a:bodyPr/>
          <a:lstStyle>
            <a:lvl1pPr algn="ctr">
              <a:defRPr sz="900">
                <a:solidFill>
                  <a:schemeClr val="accent1">
                    <a:lumMod val="50000"/>
                  </a:schemeClr>
                </a:solidFill>
                <a:latin typeface="Altone Trial" pitchFamily="2" charset="0"/>
              </a:defRPr>
            </a:lvl1pPr>
          </a:lstStyle>
          <a:p>
            <a:endParaRPr lang="en-US">
              <a:solidFill>
                <a:srgbClr val="4472C4">
                  <a:lumMod val="50000"/>
                </a:srgbClr>
              </a:solidFill>
            </a:endParaRPr>
          </a:p>
        </p:txBody>
      </p:sp>
    </p:spTree>
    <p:extLst>
      <p:ext uri="{BB962C8B-B14F-4D97-AF65-F5344CB8AC3E}">
        <p14:creationId xmlns:p14="http://schemas.microsoft.com/office/powerpoint/2010/main" val="124594926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Content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8DEF663-41D0-3887-3598-5967188CA02C}"/>
              </a:ext>
            </a:extLst>
          </p:cNvPr>
          <p:cNvSpPr>
            <a:spLocks noGrp="1"/>
          </p:cNvSpPr>
          <p:nvPr>
            <p:ph type="title"/>
          </p:nvPr>
        </p:nvSpPr>
        <p:spPr>
          <a:xfrm>
            <a:off x="171450" y="161019"/>
            <a:ext cx="8659283" cy="410480"/>
          </a:xfrm>
          <a:prstGeom prst="rect">
            <a:avLst/>
          </a:prstGeom>
        </p:spPr>
        <p:txBody>
          <a:bodyPr lIns="228600" tIns="182880">
            <a:noAutofit/>
          </a:bodyPr>
          <a:lstStyle>
            <a:lvl1pPr>
              <a:defRPr sz="2400">
                <a:solidFill>
                  <a:srgbClr val="FFAB40"/>
                </a:solidFill>
                <a:latin typeface="Altone Trial" pitchFamily="2" charset="0"/>
              </a:defRPr>
            </a:lvl1pPr>
          </a:lstStyle>
          <a:p>
            <a:r>
              <a:rPr lang="en-US"/>
              <a:t>Click to edit Master title style</a:t>
            </a:r>
            <a:endParaRPr lang="x-none" dirty="0"/>
          </a:p>
        </p:txBody>
      </p:sp>
      <p:sp>
        <p:nvSpPr>
          <p:cNvPr id="2" name="Footer">
            <a:extLst>
              <a:ext uri="{FF2B5EF4-FFF2-40B4-BE49-F238E27FC236}">
                <a16:creationId xmlns:a16="http://schemas.microsoft.com/office/drawing/2014/main" id="{61E252A8-88A6-B705-F8D5-1753F3406D00}"/>
              </a:ext>
            </a:extLst>
          </p:cNvPr>
          <p:cNvSpPr>
            <a:spLocks noGrp="1"/>
          </p:cNvSpPr>
          <p:nvPr>
            <p:ph type="ftr" sz="quarter" idx="11"/>
          </p:nvPr>
        </p:nvSpPr>
        <p:spPr>
          <a:xfrm>
            <a:off x="1422936" y="4965663"/>
            <a:ext cx="6298128" cy="153740"/>
          </a:xfrm>
          <a:prstGeom prst="rect">
            <a:avLst/>
          </a:prstGeom>
        </p:spPr>
        <p:txBody>
          <a:bodyPr/>
          <a:lstStyle>
            <a:lvl1pPr algn="ctr">
              <a:defRPr sz="900">
                <a:solidFill>
                  <a:schemeClr val="accent1">
                    <a:lumMod val="50000"/>
                  </a:schemeClr>
                </a:solidFill>
                <a:latin typeface="Altone Trial" pitchFamily="2" charset="0"/>
              </a:defRPr>
            </a:lvl1pPr>
          </a:lstStyle>
          <a:p>
            <a:endParaRPr lang="en-US">
              <a:solidFill>
                <a:srgbClr val="4472C4">
                  <a:lumMod val="50000"/>
                </a:srgbClr>
              </a:solidFill>
            </a:endParaRPr>
          </a:p>
        </p:txBody>
      </p:sp>
      <p:sp>
        <p:nvSpPr>
          <p:cNvPr id="4" name="Content">
            <a:extLst>
              <a:ext uri="{FF2B5EF4-FFF2-40B4-BE49-F238E27FC236}">
                <a16:creationId xmlns:a16="http://schemas.microsoft.com/office/drawing/2014/main" id="{62F4AE68-C2D5-3B94-CA78-CDFE20F657AB}"/>
              </a:ext>
            </a:extLst>
          </p:cNvPr>
          <p:cNvSpPr>
            <a:spLocks noGrp="1"/>
          </p:cNvSpPr>
          <p:nvPr>
            <p:ph idx="1"/>
          </p:nvPr>
        </p:nvSpPr>
        <p:spPr>
          <a:xfrm>
            <a:off x="171449" y="718983"/>
            <a:ext cx="8659283" cy="3826882"/>
          </a:xfrm>
          <a:prstGeom prst="rect">
            <a:avLst/>
          </a:prstGeom>
        </p:spPr>
        <p:txBody>
          <a:bodyPr/>
          <a:lstStyle>
            <a:lvl1pPr marL="240030">
              <a:lnSpc>
                <a:spcPct val="100000"/>
              </a:lnSpc>
              <a:spcBef>
                <a:spcPts val="1350"/>
              </a:spcBef>
              <a:buClr>
                <a:srgbClr val="85D5E6"/>
              </a:buClr>
              <a:defRPr sz="1650" b="1">
                <a:solidFill>
                  <a:schemeClr val="bg1">
                    <a:lumMod val="95000"/>
                  </a:schemeClr>
                </a:solidFill>
                <a:latin typeface="Altone Trial" pitchFamily="2" charset="0"/>
              </a:defRPr>
            </a:lvl1pPr>
            <a:lvl2pPr marL="514350" indent="-171450">
              <a:buClr>
                <a:srgbClr val="FFAB40"/>
              </a:buClr>
              <a:buSzPct val="100000"/>
              <a:buFont typeface="Wingdings" panose="05000000000000000000" pitchFamily="2" charset="2"/>
              <a:buChar char="§"/>
              <a:defRPr sz="1500">
                <a:solidFill>
                  <a:schemeClr val="bg1">
                    <a:lumMod val="95000"/>
                  </a:schemeClr>
                </a:solidFill>
                <a:latin typeface="Altone Trial" pitchFamily="2" charset="0"/>
              </a:defRPr>
            </a:lvl2pPr>
            <a:lvl3pPr marL="857250" indent="-171450">
              <a:buClr>
                <a:srgbClr val="85D5E6"/>
              </a:buClr>
              <a:buSzPct val="100000"/>
              <a:buFont typeface="Mangal Pro" panose="00000500000000000000" pitchFamily="2" charset="0"/>
              <a:buChar char="–"/>
              <a:defRPr sz="1350">
                <a:solidFill>
                  <a:schemeClr val="bg1">
                    <a:lumMod val="95000"/>
                  </a:schemeClr>
                </a:solidFill>
                <a:latin typeface="Altone Trial" pitchFamily="2" charset="0"/>
              </a:defRPr>
            </a:lvl3pPr>
            <a:lvl4pPr marL="1200150" indent="-171450">
              <a:lnSpc>
                <a:spcPct val="100000"/>
              </a:lnSpc>
              <a:buClr>
                <a:srgbClr val="85D5E6"/>
              </a:buClr>
              <a:buSzPct val="100000"/>
              <a:buFont typeface="Wingdings" panose="05000000000000000000" pitchFamily="2" charset="2"/>
              <a:buChar char="§"/>
              <a:defRPr sz="1200">
                <a:solidFill>
                  <a:schemeClr val="bg1">
                    <a:lumMod val="95000"/>
                  </a:schemeClr>
                </a:solidFill>
                <a:latin typeface="Altone Trial" pitchFamily="2" charset="0"/>
              </a:defRPr>
            </a:lvl4pPr>
            <a:lvl5pPr marL="1543050" indent="-171450">
              <a:lnSpc>
                <a:spcPct val="100000"/>
              </a:lnSpc>
              <a:buClr>
                <a:srgbClr val="85D5E6"/>
              </a:buClr>
              <a:buSzPct val="100000"/>
              <a:buFont typeface="Wingdings" panose="05000000000000000000" pitchFamily="2" charset="2"/>
              <a:buChar char="§"/>
              <a:defRPr sz="1050">
                <a:solidFill>
                  <a:schemeClr val="bg1">
                    <a:lumMod val="95000"/>
                  </a:schemeClr>
                </a:solidFill>
                <a:latin typeface="Altone Trial"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Tree>
    <p:extLst>
      <p:ext uri="{BB962C8B-B14F-4D97-AF65-F5344CB8AC3E}">
        <p14:creationId xmlns:p14="http://schemas.microsoft.com/office/powerpoint/2010/main" val="40798924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035" y="0"/>
            <a:ext cx="9121930" cy="5143499"/>
          </a:xfrm>
          <a:prstGeom prst="rect">
            <a:avLst/>
          </a:prstGeom>
        </p:spPr>
      </p:pic>
    </p:spTree>
    <p:extLst>
      <p:ext uri="{BB962C8B-B14F-4D97-AF65-F5344CB8AC3E}">
        <p14:creationId xmlns:p14="http://schemas.microsoft.com/office/powerpoint/2010/main" val="421121278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91" r:id="rId5"/>
    <p:sldLayoutId id="2147483692"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x-non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5" y="0"/>
            <a:ext cx="9152795" cy="5143501"/>
          </a:xfrm>
          <a:prstGeom prst="rect">
            <a:avLst/>
          </a:prstGeom>
        </p:spPr>
      </p:pic>
    </p:spTree>
    <p:extLst>
      <p:ext uri="{BB962C8B-B14F-4D97-AF65-F5344CB8AC3E}">
        <p14:creationId xmlns:p14="http://schemas.microsoft.com/office/powerpoint/2010/main" val="32552978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x-non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hyperlink" Target="https://github.com/%3cUsername%3e/%3cRepositoryName%3e.git" TargetMode="External"/><Relationship Id="rId2" Type="http://schemas.openxmlformats.org/officeDocument/2006/relationships/notesSlide" Target="../notesSlides/notesSlide18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79.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1.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2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6.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2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5.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2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1.xml"/><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0.xml"/><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2.xml"/><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6.xml"/><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0.xml"/><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0.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21.xml"/><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2.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24.xm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25.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30.xml"/><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31.xml"/><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32.xml"/><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6.xml"/><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37.xml"/><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38.xml"/><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9.xml"/><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40.xml"/><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1.xml"/><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2.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3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5.xml"/><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6.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7.xml"/><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8.xml"/><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50.xml"/><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1.xml"/><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0.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9.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0.xml"/><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64.xml"/><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74.xml"/><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75.xml"/><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76.xml"/><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77.xml"/><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8.xml"/><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79.xml"/><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0.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1.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1.xml"/></Relationships>
</file>

<file path=ppt/slides/_rels/slide3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8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1.xml"/></Relationships>
</file>

<file path=ppt/slides/_rels/slide3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85.xml"/><Relationship Id="rId1" Type="http://schemas.openxmlformats.org/officeDocument/2006/relationships/slideLayout" Target="../slideLayouts/slideLayout11.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87.xml"/><Relationship Id="rId1" Type="http://schemas.openxmlformats.org/officeDocument/2006/relationships/slideLayout" Target="../slideLayouts/slideLayout11.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1.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1.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1.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1.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1.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1.xml"/></Relationships>
</file>

<file path=ppt/slides/_rels/slide4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95.xml"/><Relationship Id="rId1" Type="http://schemas.openxmlformats.org/officeDocument/2006/relationships/slideLayout" Target="../slideLayouts/slideLayout11.xml"/></Relationships>
</file>

<file path=ppt/slides/_rels/slide40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96.xml"/><Relationship Id="rId1" Type="http://schemas.openxmlformats.org/officeDocument/2006/relationships/slideLayout" Target="../slideLayouts/slideLayout1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1.xml"/></Relationships>
</file>

<file path=ppt/slides/_rels/slide4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98.xml"/><Relationship Id="rId1" Type="http://schemas.openxmlformats.org/officeDocument/2006/relationships/slideLayout" Target="../slideLayouts/slideLayout11.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0.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1.xml"/><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02.xml"/><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03.xml"/><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04.xml"/><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05.xml"/><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6.xml"/><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0.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10.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17.xml"/><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20.xml"/><Relationship Id="rId1" Type="http://schemas.openxmlformats.org/officeDocument/2006/relationships/slideLayout" Target="../slideLayouts/slideLayout4.xml"/></Relationships>
</file>

<file path=ppt/slides/_rels/slide4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21.xml"/><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26.xml"/><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34.xml"/><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35.xml"/><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10.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38.xml"/><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39.xml"/><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41.xml"/><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42.xml"/><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10.xml"/></Relationships>
</file>

<file path=ppt/slides/_rels/slide45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46.xml"/><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450.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4.xml"/></Relationships>
</file>

<file path=ppt/slides/_rels/slide45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5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4.xml"/></Relationships>
</file>

<file path=ppt/slides/_rels/slide4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59.xml"/><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4.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4.xml"/></Relationships>
</file>

<file path=ppt/slides/_rels/slide4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69.xml"/><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07"/>
        <p:cNvGrpSpPr/>
        <p:nvPr/>
      </p:nvGrpSpPr>
      <p:grpSpPr>
        <a:xfrm>
          <a:off x="0" y="0"/>
          <a:ext cx="0" cy="0"/>
          <a:chOff x="0" y="0"/>
          <a:chExt cx="0" cy="0"/>
        </a:xfrm>
      </p:grpSpPr>
      <p:sp>
        <p:nvSpPr>
          <p:cNvPr id="210" name="Google Shape;210;p1"/>
          <p:cNvSpPr txBox="1"/>
          <p:nvPr/>
        </p:nvSpPr>
        <p:spPr>
          <a:xfrm>
            <a:off x="332104" y="1199479"/>
            <a:ext cx="8254546" cy="2044780"/>
          </a:xfrm>
          <a:prstGeom prst="rect">
            <a:avLst/>
          </a:prstGeom>
          <a:noFill/>
          <a:ln>
            <a:noFill/>
          </a:ln>
        </p:spPr>
        <p:txBody>
          <a:bodyPr spcFirstLastPara="1" wrap="square" lIns="0" tIns="13325" rIns="0" bIns="0" anchor="ctr" anchorCtr="0">
            <a:spAutoFit/>
          </a:bodyPr>
          <a:lstStyle/>
          <a:p>
            <a:pPr marL="12700" algn="ctr">
              <a:buClr>
                <a:prstClr val="white"/>
              </a:buClr>
              <a:buSzPts val="6600"/>
            </a:pPr>
            <a:r>
              <a:rPr lang="en-US" sz="6600" b="1" dirty="0">
                <a:solidFill>
                  <a:prstClr val="white"/>
                </a:solidFill>
                <a:latin typeface="Times New Roman"/>
                <a:ea typeface="Times New Roman"/>
                <a:cs typeface="Times New Roman"/>
                <a:sym typeface="Times New Roman"/>
              </a:rPr>
              <a:t> Git for Azure DevOps Developers </a:t>
            </a:r>
            <a:endParaRPr sz="6600" b="1" dirty="0">
              <a:solidFill>
                <a:prstClr val="white"/>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0664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317"/>
        <p:cNvGrpSpPr/>
        <p:nvPr/>
      </p:nvGrpSpPr>
      <p:grpSpPr>
        <a:xfrm>
          <a:off x="0" y="0"/>
          <a:ext cx="0" cy="0"/>
          <a:chOff x="0" y="0"/>
          <a:chExt cx="0" cy="0"/>
        </a:xfrm>
      </p:grpSpPr>
      <p:sp>
        <p:nvSpPr>
          <p:cNvPr id="320" name="Google Shape;320;p13"/>
          <p:cNvSpPr txBox="1"/>
          <p:nvPr/>
        </p:nvSpPr>
        <p:spPr>
          <a:xfrm>
            <a:off x="1" y="1719425"/>
            <a:ext cx="9143999" cy="93678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2. Understanding Git Flow</a:t>
            </a:r>
            <a:endParaRPr dirty="0"/>
          </a:p>
        </p:txBody>
      </p:sp>
    </p:spTree>
    <p:extLst>
      <p:ext uri="{BB962C8B-B14F-4D97-AF65-F5344CB8AC3E}">
        <p14:creationId xmlns:p14="http://schemas.microsoft.com/office/powerpoint/2010/main" val="2298891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100</a:t>
            </a:fld>
            <a:endParaRPr sz="900" b="1" i="0" u="none" strike="noStrike" cap="none">
              <a:solidFill>
                <a:srgbClr val="FFFFFF"/>
              </a:solidFill>
              <a:latin typeface="Calibri"/>
              <a:ea typeface="Calibri"/>
              <a:cs typeface="Calibri"/>
              <a:sym typeface="Calibri"/>
            </a:endParaRPr>
          </a:p>
        </p:txBody>
      </p:sp>
      <p:sp>
        <p:nvSpPr>
          <p:cNvPr id="869" name="Google Shape;869;p86"/>
          <p:cNvSpPr txBox="1"/>
          <p:nvPr/>
        </p:nvSpPr>
        <p:spPr>
          <a:xfrm>
            <a:off x="361360" y="928696"/>
            <a:ext cx="8274300" cy="40758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dirty="0">
                <a:solidFill>
                  <a:schemeClr val="bg1"/>
                </a:solidFill>
                <a:latin typeface="Arial"/>
                <a:ea typeface="Arial"/>
                <a:cs typeface="Arial"/>
                <a:sym typeface="Arial"/>
              </a:rPr>
              <a:t>HEAD, or you are here</a:t>
            </a:r>
            <a:endParaRPr sz="1200" b="1" i="0" u="none" strike="noStrike" cap="none" dirty="0">
              <a:solidFill>
                <a:schemeClr val="bg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During previous exercises we continued to see that HEAD thing while using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log, and now it's time to investigate a little bit.</a:t>
            </a:r>
            <a:endParaRPr sz="1200" b="0" i="0" u="none" strike="noStrike" cap="none" dirty="0">
              <a:solidFill>
                <a:schemeClr val="bg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First of all, what is HEAD? As branches are, HEAD is a reference. </a:t>
            </a:r>
            <a:endParaRPr sz="2200" b="0" i="0" u="none" strike="noStrike" cap="none" dirty="0">
              <a:solidFill>
                <a:schemeClr val="bg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It represents a pointer to the place on where we are right now, nothing more, nothing less. </a:t>
            </a:r>
            <a:endParaRPr sz="2200" b="0" i="0" u="none" strike="noStrike" cap="none" dirty="0">
              <a:solidFill>
                <a:schemeClr val="bg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In practice instead, it is just another plain text file:</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[13] ~/grocery (berries)</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cat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/HEAD</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ref: refs/heads/berries</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0" i="0" u="none" strike="noStrike" cap="none" dirty="0">
              <a:solidFill>
                <a:srgbClr val="ED7D31"/>
              </a:solidFill>
              <a:latin typeface="Arial"/>
              <a:ea typeface="Arial"/>
              <a:cs typeface="Arial"/>
              <a:sym typeface="Arial"/>
            </a:endParaRPr>
          </a:p>
        </p:txBody>
      </p:sp>
      <p:sp>
        <p:nvSpPr>
          <p:cNvPr id="870" name="Google Shape;870;p8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101</a:t>
            </a:fld>
            <a:endParaRPr sz="900" b="1" i="0" u="none" strike="noStrike" cap="none">
              <a:solidFill>
                <a:srgbClr val="FFFFFF"/>
              </a:solidFill>
              <a:latin typeface="Calibri"/>
              <a:ea typeface="Calibri"/>
              <a:cs typeface="Calibri"/>
              <a:sym typeface="Calibri"/>
            </a:endParaRPr>
          </a:p>
        </p:txBody>
      </p:sp>
      <p:sp>
        <p:nvSpPr>
          <p:cNvPr id="876" name="Google Shape;876;p87"/>
          <p:cNvSpPr txBox="1"/>
          <p:nvPr/>
        </p:nvSpPr>
        <p:spPr>
          <a:xfrm>
            <a:off x="773589" y="1143809"/>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Add a blackberry to the shopping list: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[14]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echo "blackberry" &gt;&gt;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perform a commit: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[15]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[berries ef6c382]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1 file changed, 1 insertion(+)</a:t>
            </a:r>
            <a:endParaRPr sz="2400" b="0" i="0" u="none" strike="noStrike" cap="none" dirty="0">
              <a:solidFill>
                <a:srgbClr val="ED7D31"/>
              </a:solidFill>
              <a:latin typeface="Arial"/>
              <a:ea typeface="Arial"/>
              <a:cs typeface="Arial"/>
              <a:sym typeface="Arial"/>
            </a:endParaRPr>
          </a:p>
        </p:txBody>
      </p:sp>
      <p:sp>
        <p:nvSpPr>
          <p:cNvPr id="877" name="Google Shape;877;p8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78" name="Google Shape;878;p87"/>
          <p:cNvPicPr preferRelativeResize="0"/>
          <p:nvPr/>
        </p:nvPicPr>
        <p:blipFill>
          <a:blip r:embed="rId3">
            <a:alphaModFix/>
          </a:blip>
          <a:stretch>
            <a:fillRect/>
          </a:stretch>
        </p:blipFill>
        <p:spPr>
          <a:xfrm>
            <a:off x="6056713" y="2823350"/>
            <a:ext cx="2752725" cy="1657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8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102</a:t>
            </a:fld>
            <a:endParaRPr sz="900" b="1" i="0" u="none" strike="noStrike" cap="none">
              <a:solidFill>
                <a:srgbClr val="FFFFFF"/>
              </a:solidFill>
              <a:latin typeface="Calibri"/>
              <a:ea typeface="Calibri"/>
              <a:cs typeface="Calibri"/>
              <a:sym typeface="Calibri"/>
            </a:endParaRPr>
          </a:p>
        </p:txBody>
      </p:sp>
      <p:sp>
        <p:nvSpPr>
          <p:cNvPr id="884" name="Google Shape;884;p88"/>
          <p:cNvSpPr txBox="1"/>
          <p:nvPr/>
        </p:nvSpPr>
        <p:spPr>
          <a:xfrm>
            <a:off x="773539" y="974088"/>
            <a:ext cx="7596900" cy="3675600"/>
          </a:xfrm>
          <a:prstGeom prst="rect">
            <a:avLst/>
          </a:prstGeom>
          <a:noFill/>
          <a:ln>
            <a:noFill/>
          </a:ln>
        </p:spPr>
        <p:txBody>
          <a:bodyPr spcFirstLastPara="1" wrap="square" lIns="0" tIns="12050" rIns="0" bIns="0" anchor="t" anchorCtr="0">
            <a:spAutoFit/>
          </a:bodyPr>
          <a:lstStyle/>
          <a:p>
            <a:pPr marL="342900" marR="0" lvl="0" indent="-3111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Take a look on what happened with the usual </a:t>
            </a:r>
            <a:r>
              <a:rPr lang="en-US" sz="1700" b="0" i="0" u="none" strike="noStrike" cap="none" dirty="0" err="1">
                <a:solidFill>
                  <a:schemeClr val="bg1"/>
                </a:solidFill>
                <a:latin typeface="Arial"/>
                <a:ea typeface="Arial"/>
                <a:cs typeface="Arial"/>
                <a:sym typeface="Arial"/>
              </a:rPr>
              <a:t>git</a:t>
            </a:r>
            <a:r>
              <a:rPr lang="en-US" sz="1700" b="0" i="0" u="none" strike="noStrike" cap="none" dirty="0">
                <a:solidFill>
                  <a:schemeClr val="bg1"/>
                </a:solidFill>
                <a:latin typeface="Arial"/>
                <a:ea typeface="Arial"/>
                <a:cs typeface="Arial"/>
                <a:sym typeface="Arial"/>
              </a:rPr>
              <a:t> log command:</a:t>
            </a:r>
            <a:endParaRPr sz="9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[16] ~/grocery (berries)</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 </a:t>
            </a:r>
            <a:r>
              <a:rPr lang="en-US" sz="1700" b="0" i="0" u="none" strike="noStrike" cap="none" dirty="0" err="1">
                <a:solidFill>
                  <a:srgbClr val="ED7D31"/>
                </a:solidFill>
                <a:latin typeface="Arial"/>
                <a:ea typeface="Arial"/>
                <a:cs typeface="Arial"/>
                <a:sym typeface="Arial"/>
              </a:rPr>
              <a:t>git</a:t>
            </a:r>
            <a:r>
              <a:rPr lang="en-US" sz="1700" b="0" i="0" u="none" strike="noStrike" cap="none" dirty="0">
                <a:solidFill>
                  <a:srgbClr val="ED7D31"/>
                </a:solidFill>
                <a:latin typeface="Arial"/>
                <a:ea typeface="Arial"/>
                <a:cs typeface="Arial"/>
                <a:sym typeface="Arial"/>
              </a:rPr>
              <a:t> log --</a:t>
            </a:r>
            <a:r>
              <a:rPr lang="en-US" sz="1700" b="0" i="0" u="none" strike="noStrike" cap="none" dirty="0" err="1">
                <a:solidFill>
                  <a:srgbClr val="ED7D31"/>
                </a:solidFill>
                <a:latin typeface="Arial"/>
                <a:ea typeface="Arial"/>
                <a:cs typeface="Arial"/>
                <a:sym typeface="Arial"/>
              </a:rPr>
              <a:t>oneline</a:t>
            </a:r>
            <a:r>
              <a:rPr lang="en-US" sz="1700" b="0" i="0" u="none" strike="noStrike" cap="none" dirty="0">
                <a:solidFill>
                  <a:srgbClr val="ED7D31"/>
                </a:solidFill>
                <a:latin typeface="Arial"/>
                <a:ea typeface="Arial"/>
                <a:cs typeface="Arial"/>
                <a:sym typeface="Arial"/>
              </a:rPr>
              <a:t> --graph --decorate</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 ef6c382 (HEAD -&gt; berries) Add a blackberry</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 0e8b5cf (master) Add an orange</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 e4a5e7b Add an apple</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 a57d783 Add a banana to the shopping list</a:t>
            </a:r>
            <a:endParaRPr sz="1700" b="0" i="0" u="none" strike="noStrike" cap="none" dirty="0">
              <a:solidFill>
                <a:srgbClr val="000000"/>
              </a:solidFill>
              <a:latin typeface="Arial"/>
              <a:ea typeface="Arial"/>
              <a:cs typeface="Arial"/>
              <a:sym typeface="Arial"/>
            </a:endParaRPr>
          </a:p>
          <a:p>
            <a:pPr marL="342900" marR="0" lvl="0" indent="-3111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Okay, so now our shoppingList.txt file appears to contain these text lines:</a:t>
            </a:r>
            <a:endParaRPr sz="9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[17] ~/grocery (berries)</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 cat shoppingList.txt</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banana</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apple</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orange</a:t>
            </a:r>
            <a:endParaRPr sz="17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dirty="0">
                <a:solidFill>
                  <a:srgbClr val="ED7D31"/>
                </a:solidFill>
                <a:latin typeface="Arial"/>
                <a:ea typeface="Arial"/>
                <a:cs typeface="Arial"/>
                <a:sym typeface="Arial"/>
              </a:rPr>
              <a:t>blackberry</a:t>
            </a:r>
            <a:endParaRPr sz="1700" b="0" i="0" u="none" strike="noStrike" cap="none" dirty="0">
              <a:solidFill>
                <a:srgbClr val="ED7D31"/>
              </a:solidFill>
              <a:latin typeface="Arial"/>
              <a:ea typeface="Arial"/>
              <a:cs typeface="Arial"/>
              <a:sym typeface="Arial"/>
            </a:endParaRPr>
          </a:p>
        </p:txBody>
      </p:sp>
      <p:sp>
        <p:nvSpPr>
          <p:cNvPr id="885" name="Google Shape;885;p8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8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103</a:t>
            </a:fld>
            <a:endParaRPr sz="900" b="1" i="0" u="none" strike="noStrike" cap="none">
              <a:solidFill>
                <a:srgbClr val="FFFFFF"/>
              </a:solidFill>
              <a:latin typeface="Calibri"/>
              <a:ea typeface="Calibri"/>
              <a:cs typeface="Calibri"/>
              <a:sym typeface="Calibri"/>
            </a:endParaRPr>
          </a:p>
        </p:txBody>
      </p:sp>
      <p:sp>
        <p:nvSpPr>
          <p:cNvPr id="891" name="Google Shape;891;p89"/>
          <p:cNvSpPr txBox="1"/>
          <p:nvPr/>
        </p:nvSpPr>
        <p:spPr>
          <a:xfrm>
            <a:off x="810064" y="1031154"/>
            <a:ext cx="7596900" cy="37371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Check out the master branch:</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[18] ~/grocery (berries)</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checkout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Switched to branch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0" i="0" u="none" strike="noStrike" cap="none" dirty="0">
              <a:solidFill>
                <a:srgbClr val="ED7D3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Look at the shoppingFile.txt content:</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[19] ~/grocery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cat shoppingList.txt</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banana</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apple</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orange</a:t>
            </a:r>
            <a:endParaRPr sz="2200" b="0" i="0" u="none" strike="noStrike" cap="none" dirty="0">
              <a:solidFill>
                <a:srgbClr val="ED7D31"/>
              </a:solidFill>
              <a:latin typeface="Arial"/>
              <a:ea typeface="Arial"/>
              <a:cs typeface="Arial"/>
              <a:sym typeface="Arial"/>
            </a:endParaRPr>
          </a:p>
        </p:txBody>
      </p:sp>
      <p:sp>
        <p:nvSpPr>
          <p:cNvPr id="892" name="Google Shape;892;p8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93" name="Google Shape;893;p89"/>
          <p:cNvPicPr preferRelativeResize="0"/>
          <p:nvPr/>
        </p:nvPicPr>
        <p:blipFill>
          <a:blip r:embed="rId3">
            <a:alphaModFix/>
          </a:blip>
          <a:stretch>
            <a:fillRect/>
          </a:stretch>
        </p:blipFill>
        <p:spPr>
          <a:xfrm>
            <a:off x="6078138" y="2846775"/>
            <a:ext cx="2752725" cy="16573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104</a:t>
            </a:fld>
            <a:endParaRPr sz="900" b="1" i="0" u="none" strike="noStrike" cap="none">
              <a:solidFill>
                <a:srgbClr val="FFFFFF"/>
              </a:solidFill>
              <a:latin typeface="Calibri"/>
              <a:ea typeface="Calibri"/>
              <a:cs typeface="Calibri"/>
              <a:sym typeface="Calibri"/>
            </a:endParaRPr>
          </a:p>
        </p:txBody>
      </p:sp>
      <p:sp>
        <p:nvSpPr>
          <p:cNvPr id="899" name="Google Shape;899;p90"/>
          <p:cNvSpPr txBox="1"/>
          <p:nvPr/>
        </p:nvSpPr>
        <p:spPr>
          <a:xfrm>
            <a:off x="468739" y="1218775"/>
            <a:ext cx="82065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actually moved back to where we were before adding the blackberry; as it is being added in the berries branch, here in the master branch it does not exist: sounds good, doesn't it?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Even the HEAD file has been updated accordingly: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[20]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cat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/HEAD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ref: refs/heads/master</a:t>
            </a:r>
            <a:endParaRPr sz="2400" b="0" i="0" u="none" strike="noStrike" cap="none" dirty="0">
              <a:solidFill>
                <a:srgbClr val="ED7D31"/>
              </a:solidFill>
              <a:latin typeface="Arial"/>
              <a:ea typeface="Arial"/>
              <a:cs typeface="Arial"/>
              <a:sym typeface="Arial"/>
            </a:endParaRPr>
          </a:p>
        </p:txBody>
      </p:sp>
      <p:sp>
        <p:nvSpPr>
          <p:cNvPr id="900" name="Google Shape;900;p9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105</a:t>
            </a:fld>
            <a:endParaRPr sz="900" b="1" i="0" u="none" strike="noStrike" cap="none">
              <a:solidFill>
                <a:srgbClr val="FFFFFF"/>
              </a:solidFill>
              <a:latin typeface="Calibri"/>
              <a:ea typeface="Calibri"/>
              <a:cs typeface="Calibri"/>
              <a:sym typeface="Calibri"/>
            </a:endParaRPr>
          </a:p>
        </p:txBody>
      </p:sp>
      <p:sp>
        <p:nvSpPr>
          <p:cNvPr id="906" name="Google Shape;906;p91"/>
          <p:cNvSpPr txBox="1"/>
          <p:nvPr/>
        </p:nvSpPr>
        <p:spPr>
          <a:xfrm>
            <a:off x="858556" y="1143441"/>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back to the repository now; let's do the usual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(HEAD -&gt;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07" name="Google Shape;907;p9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908" name="Google Shape;908;p91"/>
          <p:cNvPicPr preferRelativeResize="0"/>
          <p:nvPr/>
        </p:nvPicPr>
        <p:blipFill>
          <a:blip r:embed="rId3">
            <a:alphaModFix/>
          </a:blip>
          <a:stretch>
            <a:fillRect/>
          </a:stretch>
        </p:blipFill>
        <p:spPr>
          <a:xfrm>
            <a:off x="7243749" y="3535850"/>
            <a:ext cx="1664500" cy="10021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9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106</a:t>
            </a:fld>
            <a:endParaRPr sz="900" b="1" i="0" u="none" strike="noStrike" cap="none">
              <a:solidFill>
                <a:srgbClr val="FFFFFF"/>
              </a:solidFill>
              <a:latin typeface="Calibri"/>
              <a:ea typeface="Calibri"/>
              <a:cs typeface="Calibri"/>
              <a:sym typeface="Calibri"/>
            </a:endParaRPr>
          </a:p>
        </p:txBody>
      </p:sp>
      <p:sp>
        <p:nvSpPr>
          <p:cNvPr id="914" name="Google Shape;914;p92"/>
          <p:cNvSpPr txBox="1"/>
          <p:nvPr/>
        </p:nvSpPr>
        <p:spPr>
          <a:xfrm>
            <a:off x="674622" y="1098040"/>
            <a:ext cx="7867800" cy="39063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Uh-oh: where is the berries branch? Don't worry: </a:t>
            </a:r>
            <a:r>
              <a:rPr lang="en-US" sz="2300" b="0" i="0" u="none" strike="noStrike" cap="none" dirty="0" err="1">
                <a:solidFill>
                  <a:schemeClr val="bg1"/>
                </a:solidFill>
                <a:latin typeface="Arial"/>
                <a:ea typeface="Arial"/>
                <a:cs typeface="Arial"/>
                <a:sym typeface="Arial"/>
              </a:rPr>
              <a:t>git</a:t>
            </a:r>
            <a:r>
              <a:rPr lang="en-US" sz="2300" b="0" i="0" u="none" strike="noStrike" cap="none" dirty="0">
                <a:solidFill>
                  <a:schemeClr val="bg1"/>
                </a:solidFill>
                <a:latin typeface="Arial"/>
                <a:ea typeface="Arial"/>
                <a:cs typeface="Arial"/>
                <a:sym typeface="Arial"/>
              </a:rPr>
              <a:t> log usually displays only the branch you are on, and the commit that belongs to it. </a:t>
            </a:r>
            <a:endParaRPr sz="13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To see all branches, you only need to add the --all option:</a:t>
            </a:r>
            <a:endParaRPr sz="2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300" b="0" i="0" u="none" strike="noStrike" cap="none" dirty="0">
                <a:solidFill>
                  <a:srgbClr val="ED7D31"/>
                </a:solidFill>
                <a:latin typeface="Arial"/>
                <a:ea typeface="Arial"/>
                <a:cs typeface="Arial"/>
                <a:sym typeface="Arial"/>
              </a:rPr>
              <a:t>[22] ~/grocery (master)</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300" b="0" i="0" u="none" strike="noStrike" cap="none" dirty="0">
                <a:solidFill>
                  <a:srgbClr val="ED7D31"/>
                </a:solidFill>
                <a:latin typeface="Arial"/>
                <a:ea typeface="Arial"/>
                <a:cs typeface="Arial"/>
                <a:sym typeface="Arial"/>
              </a:rPr>
              <a:t>$ </a:t>
            </a:r>
            <a:r>
              <a:rPr lang="en-US" sz="2300" b="0" i="0" u="none" strike="noStrike" cap="none" dirty="0" err="1">
                <a:solidFill>
                  <a:srgbClr val="ED7D31"/>
                </a:solidFill>
                <a:latin typeface="Arial"/>
                <a:ea typeface="Arial"/>
                <a:cs typeface="Arial"/>
                <a:sym typeface="Arial"/>
              </a:rPr>
              <a:t>git</a:t>
            </a:r>
            <a:r>
              <a:rPr lang="en-US" sz="2300" b="0" i="0" u="none" strike="noStrike" cap="none" dirty="0">
                <a:solidFill>
                  <a:srgbClr val="ED7D31"/>
                </a:solidFill>
                <a:latin typeface="Arial"/>
                <a:ea typeface="Arial"/>
                <a:cs typeface="Arial"/>
                <a:sym typeface="Arial"/>
              </a:rPr>
              <a:t> log --</a:t>
            </a:r>
            <a:r>
              <a:rPr lang="en-US" sz="2300" b="0" i="0" u="none" strike="noStrike" cap="none" dirty="0" err="1">
                <a:solidFill>
                  <a:srgbClr val="ED7D31"/>
                </a:solidFill>
                <a:latin typeface="Arial"/>
                <a:ea typeface="Arial"/>
                <a:cs typeface="Arial"/>
                <a:sym typeface="Arial"/>
              </a:rPr>
              <a:t>oneline</a:t>
            </a:r>
            <a:r>
              <a:rPr lang="en-US" sz="2300" b="0" i="0" u="none" strike="noStrike" cap="none" dirty="0">
                <a:solidFill>
                  <a:srgbClr val="ED7D31"/>
                </a:solidFill>
                <a:latin typeface="Arial"/>
                <a:ea typeface="Arial"/>
                <a:cs typeface="Arial"/>
                <a:sym typeface="Arial"/>
              </a:rPr>
              <a:t> --graph --decorate --all</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300" b="0" i="0" u="none" strike="noStrike" cap="none" dirty="0">
                <a:solidFill>
                  <a:srgbClr val="ED7D31"/>
                </a:solidFill>
                <a:latin typeface="Arial"/>
                <a:ea typeface="Arial"/>
                <a:cs typeface="Arial"/>
                <a:sym typeface="Arial"/>
              </a:rPr>
              <a:t>* ef6c382 (berries) Add a blackberry</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300" b="0" i="0" u="none" strike="noStrike" cap="none" dirty="0">
                <a:solidFill>
                  <a:srgbClr val="ED7D31"/>
                </a:solidFill>
                <a:latin typeface="Arial"/>
                <a:ea typeface="Arial"/>
                <a:cs typeface="Arial"/>
                <a:sym typeface="Arial"/>
              </a:rPr>
              <a:t>* 0e8b5cf (HEAD -&gt; master) Add an orange</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300" b="0" i="0" u="none" strike="noStrike" cap="none" dirty="0">
                <a:solidFill>
                  <a:srgbClr val="ED7D31"/>
                </a:solidFill>
                <a:latin typeface="Arial"/>
                <a:ea typeface="Arial"/>
                <a:cs typeface="Arial"/>
                <a:sym typeface="Arial"/>
              </a:rPr>
              <a:t>* e4a5e7b Add an apple</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300" b="0" i="0" u="none" strike="noStrike" cap="none" dirty="0">
                <a:solidFill>
                  <a:srgbClr val="ED7D31"/>
                </a:solidFill>
                <a:latin typeface="Arial"/>
                <a:ea typeface="Arial"/>
                <a:cs typeface="Arial"/>
                <a:sym typeface="Arial"/>
              </a:rPr>
              <a:t>* a57d783 Add a banana to the shopping list</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300" b="0" i="0" u="none" strike="noStrike" cap="none" dirty="0">
              <a:solidFill>
                <a:srgbClr val="ED7D31"/>
              </a:solidFill>
              <a:latin typeface="Arial"/>
              <a:ea typeface="Arial"/>
              <a:cs typeface="Arial"/>
              <a:sym typeface="Arial"/>
            </a:endParaRPr>
          </a:p>
        </p:txBody>
      </p:sp>
      <p:sp>
        <p:nvSpPr>
          <p:cNvPr id="915" name="Google Shape;915;p9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107</a:t>
            </a:fld>
            <a:endParaRPr sz="900" b="1" i="0" u="none" strike="noStrike" cap="none">
              <a:solidFill>
                <a:srgbClr val="FFFFFF"/>
              </a:solidFill>
              <a:latin typeface="Calibri"/>
              <a:ea typeface="Calibri"/>
              <a:cs typeface="Calibri"/>
              <a:sym typeface="Calibri"/>
            </a:endParaRPr>
          </a:p>
        </p:txBody>
      </p:sp>
      <p:sp>
        <p:nvSpPr>
          <p:cNvPr id="921" name="Google Shape;921;p93"/>
          <p:cNvSpPr txBox="1"/>
          <p:nvPr/>
        </p:nvSpPr>
        <p:spPr>
          <a:xfrm>
            <a:off x="700102" y="989590"/>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First, check out the berries branch:</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[23]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checkout -</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Switched to branch 'berries'</a:t>
            </a:r>
            <a:endParaRPr sz="2400" b="0" i="0" u="none" strike="noStrike" cap="none" dirty="0">
              <a:solidFill>
                <a:srgbClr val="ED7D3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a new command,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(please don't care about the --hard option for now):</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[24]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reset --hard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HEAD is now at 0e8b5cf Add an orange</a:t>
            </a:r>
            <a:endParaRPr sz="2400" b="0" i="0" u="none" strike="noStrike" cap="none" dirty="0">
              <a:solidFill>
                <a:srgbClr val="ED7D31"/>
              </a:solidFill>
              <a:latin typeface="Arial"/>
              <a:ea typeface="Arial"/>
              <a:cs typeface="Arial"/>
              <a:sym typeface="Arial"/>
            </a:endParaRPr>
          </a:p>
        </p:txBody>
      </p:sp>
      <p:sp>
        <p:nvSpPr>
          <p:cNvPr id="922" name="Google Shape;922;p9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108</a:t>
            </a:fld>
            <a:endParaRPr sz="900" b="1" i="0" u="none" strike="noStrike" cap="none">
              <a:solidFill>
                <a:srgbClr val="FFFFFF"/>
              </a:solidFill>
              <a:latin typeface="Calibri"/>
              <a:ea typeface="Calibri"/>
              <a:cs typeface="Calibri"/>
              <a:sym typeface="Calibri"/>
            </a:endParaRPr>
          </a:p>
        </p:txBody>
      </p:sp>
      <p:sp>
        <p:nvSpPr>
          <p:cNvPr id="928" name="Google Shape;928;p94"/>
          <p:cNvSpPr txBox="1"/>
          <p:nvPr/>
        </p:nvSpPr>
        <p:spPr>
          <a:xfrm>
            <a:off x="660700" y="989590"/>
            <a:ext cx="7822500" cy="4075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actually moves a branch from the current position to a new one; here we said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to move the current berries branch to where master is, and the result is that now we have all the two branches pointing to the same commit:</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[25]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 --all</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(HEAD -&gt; berries,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29" name="Google Shape;929;p9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109</a:t>
            </a:fld>
            <a:endParaRPr sz="900" b="1" i="0" u="none" strike="noStrike" cap="none">
              <a:solidFill>
                <a:srgbClr val="FFFFFF"/>
              </a:solidFill>
              <a:latin typeface="Calibri"/>
              <a:ea typeface="Calibri"/>
              <a:cs typeface="Calibri"/>
              <a:sym typeface="Calibri"/>
            </a:endParaRPr>
          </a:p>
        </p:txBody>
      </p:sp>
      <p:sp>
        <p:nvSpPr>
          <p:cNvPr id="935" name="Google Shape;935;p95"/>
          <p:cNvSpPr txBox="1"/>
          <p:nvPr/>
        </p:nvSpPr>
        <p:spPr>
          <a:xfrm>
            <a:off x="773589" y="989590"/>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double-check this looking at refs files; this is the berries one: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[26]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/refs/heads/berries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0e8b5cf1c1b44110dd36dea5ce0ae29ce22ad4b8</a:t>
            </a: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And this is the master one: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[27]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/refs/heads/master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0e8b5cf1c1b44110dd36dea5ce0ae29ce22ad4b8</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36" name="Google Shape;936;p9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11</a:t>
            </a:fld>
            <a:endParaRPr>
              <a:latin typeface="Calibri"/>
              <a:ea typeface="Calibri"/>
              <a:cs typeface="Calibri"/>
              <a:sym typeface="Calibri"/>
            </a:endParaRPr>
          </a:p>
        </p:txBody>
      </p:sp>
      <p:sp>
        <p:nvSpPr>
          <p:cNvPr id="327" name="Google Shape;327;p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The Essential Git Workflow</a:t>
            </a:r>
            <a:endParaRPr sz="3200" b="0" i="0" u="none" strike="noStrike" cap="none" dirty="0">
              <a:solidFill>
                <a:schemeClr val="lt1"/>
              </a:solidFill>
              <a:latin typeface="Arial"/>
              <a:ea typeface="Arial"/>
              <a:cs typeface="Arial"/>
              <a:sym typeface="Arial"/>
            </a:endParaRPr>
          </a:p>
        </p:txBody>
      </p:sp>
      <p:sp>
        <p:nvSpPr>
          <p:cNvPr id="328" name="Google Shape;328;p14"/>
          <p:cNvSpPr txBox="1"/>
          <p:nvPr/>
        </p:nvSpPr>
        <p:spPr>
          <a:xfrm>
            <a:off x="773589" y="1620863"/>
            <a:ext cx="7596822" cy="204349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Git flow is a lightweight, branch-based workflow. </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Git flow is useful for everyone, not just developers.</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For example, at Git, we use Git flow for our site policy, documentation, and roadmap.</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110</a:t>
            </a:fld>
            <a:endParaRPr sz="900" b="1" i="0" u="none" strike="noStrike" cap="none">
              <a:solidFill>
                <a:srgbClr val="FFFFFF"/>
              </a:solidFill>
              <a:latin typeface="Calibri"/>
              <a:ea typeface="Calibri"/>
              <a:cs typeface="Calibri"/>
              <a:sym typeface="Calibri"/>
            </a:endParaRPr>
          </a:p>
        </p:txBody>
      </p:sp>
      <p:sp>
        <p:nvSpPr>
          <p:cNvPr id="942" name="Google Shape;942;p96"/>
          <p:cNvSpPr txBox="1"/>
          <p:nvPr/>
        </p:nvSpPr>
        <p:spPr>
          <a:xfrm>
            <a:off x="700102" y="1143809"/>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 another trick: we can use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to move the actual branch directly to a commit.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And to make things more interesting, let's try to point the blackberry commit (if you scroll your shell window backwards, you can see its hash, which for me is ef6c382) so,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to the ef6c382 commit:</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[28]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reset --hard ef6c382</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HEAD is now at ef6c382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43" name="Google Shape;943;p9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111</a:t>
            </a:fld>
            <a:endParaRPr sz="900" b="1" i="0" u="none" strike="noStrike" cap="none">
              <a:solidFill>
                <a:srgbClr val="FFFFFF"/>
              </a:solidFill>
              <a:latin typeface="Calibri"/>
              <a:ea typeface="Calibri"/>
              <a:cs typeface="Calibri"/>
              <a:sym typeface="Calibri"/>
            </a:endParaRPr>
          </a:p>
        </p:txBody>
      </p:sp>
      <p:sp>
        <p:nvSpPr>
          <p:cNvPr id="949" name="Google Shape;949;p97"/>
          <p:cNvSpPr txBox="1"/>
          <p:nvPr/>
        </p:nvSpPr>
        <p:spPr>
          <a:xfrm>
            <a:off x="655055" y="1143456"/>
            <a:ext cx="7833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And then do the usual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[29]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 --all</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ef6c382 (HEAD -&gt; berries)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50" name="Google Shape;950;p9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951" name="Google Shape;951;p97"/>
          <p:cNvPicPr preferRelativeResize="0"/>
          <p:nvPr/>
        </p:nvPicPr>
        <p:blipFill>
          <a:blip r:embed="rId3">
            <a:alphaModFix/>
          </a:blip>
          <a:stretch>
            <a:fillRect/>
          </a:stretch>
        </p:blipFill>
        <p:spPr>
          <a:xfrm>
            <a:off x="6665123" y="1143450"/>
            <a:ext cx="2262175" cy="1362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9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112</a:t>
            </a:fld>
            <a:endParaRPr sz="900" b="1" i="0" u="none" strike="noStrike" cap="none">
              <a:solidFill>
                <a:srgbClr val="FFFFFF"/>
              </a:solidFill>
              <a:latin typeface="Calibri"/>
              <a:ea typeface="Calibri"/>
              <a:cs typeface="Calibri"/>
              <a:sym typeface="Calibri"/>
            </a:endParaRPr>
          </a:p>
        </p:txBody>
      </p:sp>
      <p:sp>
        <p:nvSpPr>
          <p:cNvPr id="957" name="Google Shape;957;p98"/>
          <p:cNvSpPr txBox="1"/>
          <p:nvPr/>
        </p:nvSpPr>
        <p:spPr>
          <a:xfrm>
            <a:off x="773552" y="1169740"/>
            <a:ext cx="7596900" cy="37371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Assume you want to add a watermelon to the shopping list, but later you realize you added it to the wrong berries branch; so, add "watermelon" to the shoppingList.txt file:</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[30] ~/grocery (berries)</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echo "watermelon" &gt;&gt; shoppingList.txt</a:t>
            </a:r>
            <a:endParaRPr sz="2200" b="0" i="0" u="none" strike="noStrike" cap="none" dirty="0">
              <a:solidFill>
                <a:srgbClr val="ED7D3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Then do the commit:</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[31] ~/grocery (berries)</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commit -am "Add a watermelon"</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[berries a8c6219] Add a watermelon</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1 file changed, 1 insertion(+)</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0" i="0" u="none" strike="noStrike" cap="none" dirty="0">
              <a:solidFill>
                <a:srgbClr val="ED7D31"/>
              </a:solidFill>
              <a:latin typeface="Arial"/>
              <a:ea typeface="Arial"/>
              <a:cs typeface="Arial"/>
              <a:sym typeface="Arial"/>
            </a:endParaRPr>
          </a:p>
        </p:txBody>
      </p:sp>
      <p:sp>
        <p:nvSpPr>
          <p:cNvPr id="958" name="Google Shape;958;p9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9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113</a:t>
            </a:fld>
            <a:endParaRPr sz="900" b="1" i="0" u="none" strike="noStrike" cap="none">
              <a:solidFill>
                <a:srgbClr val="FFFFFF"/>
              </a:solidFill>
              <a:latin typeface="Calibri"/>
              <a:ea typeface="Calibri"/>
              <a:cs typeface="Calibri"/>
              <a:sym typeface="Calibri"/>
            </a:endParaRPr>
          </a:p>
        </p:txBody>
      </p:sp>
      <p:sp>
        <p:nvSpPr>
          <p:cNvPr id="964" name="Google Shape;964;p99"/>
          <p:cNvSpPr txBox="1"/>
          <p:nvPr/>
        </p:nvSpPr>
        <p:spPr>
          <a:xfrm>
            <a:off x="773539" y="1184041"/>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And do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to check the result: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[32]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 --all</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a8c6219 (HEAD -&gt; berries) Add a watermelon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ef6c382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65" name="Google Shape;965;p9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0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114</a:t>
            </a:fld>
            <a:endParaRPr sz="900" b="1" i="0" u="none" strike="noStrike" cap="none">
              <a:solidFill>
                <a:srgbClr val="FFFFFF"/>
              </a:solidFill>
              <a:latin typeface="Calibri"/>
              <a:ea typeface="Calibri"/>
              <a:cs typeface="Calibri"/>
              <a:sym typeface="Calibri"/>
            </a:endParaRPr>
          </a:p>
        </p:txBody>
      </p:sp>
      <p:sp>
        <p:nvSpPr>
          <p:cNvPr id="971" name="Google Shape;971;p100"/>
          <p:cNvSpPr txBox="1"/>
          <p:nvPr/>
        </p:nvSpPr>
        <p:spPr>
          <a:xfrm>
            <a:off x="700102" y="1143809"/>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our aim here is: have a new melons branch, which the watermelon commit have to belong to, then set the house in order and move the berries branch back to the blackberry commit.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keep the watermelon commit, first create a melon branch that points to it with the well-known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branch command:</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[33]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branch melons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972" name="Google Shape;972;p10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0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115</a:t>
            </a:fld>
            <a:endParaRPr sz="900" b="1" i="0" u="none" strike="noStrike" cap="none">
              <a:solidFill>
                <a:srgbClr val="FFFFFF"/>
              </a:solidFill>
              <a:latin typeface="Calibri"/>
              <a:ea typeface="Calibri"/>
              <a:cs typeface="Calibri"/>
              <a:sym typeface="Calibri"/>
            </a:endParaRPr>
          </a:p>
        </p:txBody>
      </p:sp>
      <p:sp>
        <p:nvSpPr>
          <p:cNvPr id="978" name="Google Shape;978;p101"/>
          <p:cNvSpPr txBox="1"/>
          <p:nvPr/>
        </p:nvSpPr>
        <p:spPr>
          <a:xfrm>
            <a:off x="773589" y="1246900"/>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check:</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[34]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 --all</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a8c6219 (HEAD -&gt; berries, melons) Add a watermelon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ef6c382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p:txBody>
      </p:sp>
      <p:sp>
        <p:nvSpPr>
          <p:cNvPr id="979" name="Google Shape;979;p10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116</a:t>
            </a:fld>
            <a:endParaRPr sz="900" b="1" i="0" u="none" strike="noStrike" cap="none">
              <a:solidFill>
                <a:srgbClr val="FFFFFF"/>
              </a:solidFill>
              <a:latin typeface="Calibri"/>
              <a:ea typeface="Calibri"/>
              <a:cs typeface="Calibri"/>
              <a:sym typeface="Calibri"/>
            </a:endParaRPr>
          </a:p>
        </p:txBody>
      </p:sp>
      <p:sp>
        <p:nvSpPr>
          <p:cNvPr id="985" name="Google Shape;985;p102"/>
          <p:cNvSpPr txBox="1"/>
          <p:nvPr/>
        </p:nvSpPr>
        <p:spPr>
          <a:xfrm>
            <a:off x="871061" y="929525"/>
            <a:ext cx="7811400" cy="21516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So, let's step back our berries branch using caret; do a </a:t>
            </a:r>
            <a:r>
              <a:rPr lang="en-US" sz="2100" b="0" i="0" u="none" strike="noStrike" cap="none" dirty="0" err="1">
                <a:solidFill>
                  <a:schemeClr val="bg1"/>
                </a:solidFill>
                <a:latin typeface="Arial"/>
                <a:ea typeface="Arial"/>
                <a:cs typeface="Arial"/>
                <a:sym typeface="Arial"/>
              </a:rPr>
              <a:t>git</a:t>
            </a:r>
            <a:r>
              <a:rPr lang="en-US" sz="2100" b="0" i="0" u="none" strike="noStrike" cap="none" dirty="0">
                <a:solidFill>
                  <a:schemeClr val="bg1"/>
                </a:solidFill>
                <a:latin typeface="Arial"/>
                <a:ea typeface="Arial"/>
                <a:cs typeface="Arial"/>
                <a:sym typeface="Arial"/>
              </a:rPr>
              <a:t> reset --hard HEAD^:</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ED7D31"/>
                </a:solidFill>
                <a:latin typeface="Arial"/>
                <a:ea typeface="Arial"/>
                <a:cs typeface="Arial"/>
                <a:sym typeface="Arial"/>
              </a:rPr>
              <a:t>[35] ~/grocery (berries)</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ED7D31"/>
                </a:solidFill>
                <a:latin typeface="Arial"/>
                <a:ea typeface="Arial"/>
                <a:cs typeface="Arial"/>
                <a:sym typeface="Arial"/>
              </a:rPr>
              <a:t>$ </a:t>
            </a:r>
            <a:r>
              <a:rPr lang="en-US" sz="2100" b="0" i="0" u="none" strike="noStrike" cap="none" dirty="0" err="1">
                <a:solidFill>
                  <a:srgbClr val="ED7D31"/>
                </a:solidFill>
                <a:latin typeface="Arial"/>
                <a:ea typeface="Arial"/>
                <a:cs typeface="Arial"/>
                <a:sym typeface="Arial"/>
              </a:rPr>
              <a:t>git</a:t>
            </a:r>
            <a:r>
              <a:rPr lang="en-US" sz="2100" b="0" i="0" u="none" strike="noStrike" cap="none" dirty="0">
                <a:solidFill>
                  <a:srgbClr val="ED7D31"/>
                </a:solidFill>
                <a:latin typeface="Arial"/>
                <a:ea typeface="Arial"/>
                <a:cs typeface="Arial"/>
                <a:sym typeface="Arial"/>
              </a:rPr>
              <a:t> reset --hard HEAD^</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ED7D31"/>
                </a:solidFill>
                <a:latin typeface="Arial"/>
                <a:ea typeface="Arial"/>
                <a:cs typeface="Arial"/>
                <a:sym typeface="Arial"/>
              </a:rPr>
              <a:t>HEAD is now at ef6c382 Add a blackberry</a:t>
            </a:r>
            <a:endParaRPr sz="2100" b="0" i="0" u="none" strike="noStrike" cap="none" dirty="0">
              <a:solidFill>
                <a:srgbClr val="ED7D3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Let's see the result:</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300" b="0" i="0" u="none" strike="noStrike" cap="none" dirty="0">
              <a:solidFill>
                <a:srgbClr val="000000"/>
              </a:solidFill>
              <a:latin typeface="Arial"/>
              <a:ea typeface="Arial"/>
              <a:cs typeface="Arial"/>
              <a:sym typeface="Arial"/>
            </a:endParaRPr>
          </a:p>
        </p:txBody>
      </p:sp>
      <p:sp>
        <p:nvSpPr>
          <p:cNvPr id="986" name="Google Shape;986;p10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987" name="Google Shape;987;p102"/>
          <p:cNvPicPr preferRelativeResize="0"/>
          <p:nvPr/>
        </p:nvPicPr>
        <p:blipFill rotWithShape="1">
          <a:blip r:embed="rId3">
            <a:alphaModFix/>
          </a:blip>
          <a:srcRect/>
          <a:stretch/>
        </p:blipFill>
        <p:spPr>
          <a:xfrm>
            <a:off x="1706375" y="2901400"/>
            <a:ext cx="5731249" cy="17937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117</a:t>
            </a:fld>
            <a:endParaRPr sz="900" b="1" i="0" u="none" strike="noStrike" cap="none">
              <a:solidFill>
                <a:srgbClr val="FFFFFF"/>
              </a:solidFill>
              <a:latin typeface="Calibri"/>
              <a:ea typeface="Calibri"/>
              <a:cs typeface="Calibri"/>
              <a:sym typeface="Calibri"/>
            </a:endParaRPr>
          </a:p>
        </p:txBody>
      </p:sp>
      <p:sp>
        <p:nvSpPr>
          <p:cNvPr id="993" name="Google Shape;993;p103"/>
          <p:cNvSpPr txBox="1"/>
          <p:nvPr/>
        </p:nvSpPr>
        <p:spPr>
          <a:xfrm>
            <a:off x="758172" y="958813"/>
            <a:ext cx="8037000" cy="36141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1800"/>
              <a:buFont typeface="Arial"/>
              <a:buChar char="•"/>
            </a:pPr>
            <a:r>
              <a:rPr lang="en-US" sz="1800" b="0" i="0" u="none" strike="noStrike" cap="none" dirty="0">
                <a:solidFill>
                  <a:schemeClr val="bg1"/>
                </a:solidFill>
                <a:latin typeface="Arial"/>
                <a:ea typeface="Arial"/>
                <a:cs typeface="Arial"/>
                <a:sym typeface="Arial"/>
              </a:rPr>
              <a:t>Just to remark concepts, let's take a look at the shoppingList.txt file here in the berries branch:</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[37] ~/grocery (berries)</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cat shoppingList.txt</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banana</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apple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orange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blackberry</a:t>
            </a:r>
            <a:endParaRPr sz="1800" b="0" i="0" u="none" strike="noStrike" cap="none" dirty="0">
              <a:solidFill>
                <a:srgbClr val="000000"/>
              </a:solidFill>
              <a:latin typeface="Arial"/>
              <a:ea typeface="Arial"/>
              <a:cs typeface="Arial"/>
              <a:sym typeface="Arial"/>
            </a:endParaRPr>
          </a:p>
          <a:p>
            <a:pPr marL="342900" marR="0" lvl="0" indent="-317500" algn="l" rtl="0">
              <a:lnSpc>
                <a:spcPct val="100000"/>
              </a:lnSpc>
              <a:spcBef>
                <a:spcPts val="0"/>
              </a:spcBef>
              <a:spcAft>
                <a:spcPts val="0"/>
              </a:spcAft>
              <a:buClr>
                <a:srgbClr val="000000"/>
              </a:buClr>
              <a:buSzPts val="1800"/>
              <a:buFont typeface="Arial"/>
              <a:buChar char="•"/>
            </a:pPr>
            <a:r>
              <a:rPr lang="en-US" sz="1800" b="0" i="0" u="none" strike="noStrike" cap="none" dirty="0">
                <a:solidFill>
                  <a:schemeClr val="bg1"/>
                </a:solidFill>
                <a:latin typeface="Arial"/>
                <a:ea typeface="Arial"/>
                <a:cs typeface="Arial"/>
                <a:sym typeface="Arial"/>
              </a:rPr>
              <a:t>Okay, here we have blackberry, other than the other previously added fruits.</a:t>
            </a:r>
            <a:endParaRPr sz="1000" b="0" i="0" u="none" strike="noStrike" cap="none" dirty="0">
              <a:solidFill>
                <a:schemeClr val="bg1"/>
              </a:solidFill>
              <a:latin typeface="Arial"/>
              <a:ea typeface="Arial"/>
              <a:cs typeface="Arial"/>
              <a:sym typeface="Arial"/>
            </a:endParaRPr>
          </a:p>
          <a:p>
            <a:pPr marL="342900" marR="0" lvl="0" indent="-317500" algn="l" rtl="0">
              <a:lnSpc>
                <a:spcPct val="100000"/>
              </a:lnSpc>
              <a:spcBef>
                <a:spcPts val="0"/>
              </a:spcBef>
              <a:spcAft>
                <a:spcPts val="0"/>
              </a:spcAft>
              <a:buClr>
                <a:srgbClr val="000000"/>
              </a:buClr>
              <a:buSzPts val="1800"/>
              <a:buFont typeface="Arial"/>
              <a:buChar char="•"/>
            </a:pPr>
            <a:r>
              <a:rPr lang="en-US" sz="1800" b="0" i="0" u="none" strike="noStrike" cap="none" dirty="0">
                <a:solidFill>
                  <a:schemeClr val="bg1"/>
                </a:solidFill>
                <a:latin typeface="Arial"/>
                <a:ea typeface="Arial"/>
                <a:cs typeface="Arial"/>
                <a:sym typeface="Arial"/>
              </a:rPr>
              <a:t>Switch to master and check again; check out the master branch</a:t>
            </a:r>
            <a:r>
              <a:rPr lang="en-US" sz="1800" b="0" i="0" u="none" strike="noStrike" cap="none" dirty="0">
                <a:solidFill>
                  <a:srgbClr val="000000"/>
                </a:solidFill>
                <a:latin typeface="Arial"/>
                <a:ea typeface="Arial"/>
                <a:cs typeface="Arial"/>
                <a:sym typeface="Arial"/>
              </a:rPr>
              <a:t>:</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[38] ~/grocery (berries)</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a:t>
            </a:r>
            <a:r>
              <a:rPr lang="en-US" sz="1800" b="0" i="0" u="none" strike="noStrike" cap="none" dirty="0" err="1">
                <a:solidFill>
                  <a:srgbClr val="ED7D31"/>
                </a:solidFill>
                <a:latin typeface="Arial"/>
                <a:ea typeface="Arial"/>
                <a:cs typeface="Arial"/>
                <a:sym typeface="Arial"/>
              </a:rPr>
              <a:t>git</a:t>
            </a:r>
            <a:r>
              <a:rPr lang="en-US" sz="1800" b="0" i="0" u="none" strike="noStrike" cap="none" dirty="0">
                <a:solidFill>
                  <a:srgbClr val="ED7D31"/>
                </a:solidFill>
                <a:latin typeface="Arial"/>
                <a:ea typeface="Arial"/>
                <a:cs typeface="Arial"/>
                <a:sym typeface="Arial"/>
              </a:rPr>
              <a:t> checkout master</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Switched to branch 'master'</a:t>
            </a:r>
            <a:endParaRPr sz="1800" b="0" i="0" u="none" strike="noStrike" cap="none" dirty="0">
              <a:solidFill>
                <a:srgbClr val="ED7D31"/>
              </a:solidFill>
              <a:latin typeface="Arial"/>
              <a:ea typeface="Arial"/>
              <a:cs typeface="Arial"/>
              <a:sym typeface="Arial"/>
            </a:endParaRPr>
          </a:p>
        </p:txBody>
      </p:sp>
      <p:sp>
        <p:nvSpPr>
          <p:cNvPr id="994" name="Google Shape;994;p10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0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118</a:t>
            </a:fld>
            <a:endParaRPr sz="900" b="1" i="0" u="none" strike="noStrike" cap="none">
              <a:solidFill>
                <a:srgbClr val="FFFFFF"/>
              </a:solidFill>
              <a:latin typeface="Calibri"/>
              <a:ea typeface="Calibri"/>
              <a:cs typeface="Calibri"/>
              <a:sym typeface="Calibri"/>
            </a:endParaRPr>
          </a:p>
        </p:txBody>
      </p:sp>
      <p:sp>
        <p:nvSpPr>
          <p:cNvPr id="1000" name="Google Shape;1000;p104"/>
          <p:cNvSpPr txBox="1"/>
          <p:nvPr/>
        </p:nvSpPr>
        <p:spPr>
          <a:xfrm>
            <a:off x="700102" y="991409"/>
            <a:ext cx="7596900" cy="37062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Then cat the file:</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[39]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cat shoppingList.txt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banana</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apple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orange</a:t>
            </a:r>
            <a:endParaRPr sz="2000" b="0" i="0" u="none" strike="noStrike" cap="none" dirty="0">
              <a:solidFill>
                <a:srgbClr val="000000"/>
              </a:solidFill>
              <a:latin typeface="Arial"/>
              <a:ea typeface="Arial"/>
              <a:cs typeface="Arial"/>
              <a:sym typeface="Arial"/>
            </a:endParaRPr>
          </a:p>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Okay, no blackberry here, but only fruits added before the berries branch creation and now a last check on the melons branch; check out the branch:</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[40]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checkout melons</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Switched to branch 'melons'</a:t>
            </a:r>
            <a:endParaRPr sz="2000" b="0" i="0" u="none" strike="noStrike" cap="none" dirty="0">
              <a:solidFill>
                <a:srgbClr val="ED7D31"/>
              </a:solidFill>
              <a:latin typeface="Arial"/>
              <a:ea typeface="Arial"/>
              <a:cs typeface="Arial"/>
              <a:sym typeface="Arial"/>
            </a:endParaRPr>
          </a:p>
        </p:txBody>
      </p:sp>
      <p:sp>
        <p:nvSpPr>
          <p:cNvPr id="1001" name="Google Shape;1001;p10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0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119</a:t>
            </a:fld>
            <a:endParaRPr sz="900" b="1" i="0" u="none" strike="noStrike" cap="none">
              <a:solidFill>
                <a:srgbClr val="FFFFFF"/>
              </a:solidFill>
              <a:latin typeface="Calibri"/>
              <a:ea typeface="Calibri"/>
              <a:cs typeface="Calibri"/>
              <a:sym typeface="Calibri"/>
            </a:endParaRPr>
          </a:p>
        </p:txBody>
      </p:sp>
      <p:sp>
        <p:nvSpPr>
          <p:cNvPr id="1007" name="Google Shape;1007;p105"/>
          <p:cNvSpPr txBox="1"/>
          <p:nvPr/>
        </p:nvSpPr>
        <p:spPr>
          <a:xfrm>
            <a:off x="604255" y="1076539"/>
            <a:ext cx="79356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And cat the shoppingList.txt file: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[41] ~/grocery (melons)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cat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banana</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watermelon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008" name="Google Shape;1008;p10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12</a:t>
            </a:fld>
            <a:endParaRPr>
              <a:latin typeface="Calibri"/>
              <a:ea typeface="Calibri"/>
              <a:cs typeface="Calibri"/>
              <a:sym typeface="Calibri"/>
            </a:endParaRPr>
          </a:p>
        </p:txBody>
      </p:sp>
      <p:sp>
        <p:nvSpPr>
          <p:cNvPr id="327" name="Google Shape;327;p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Git Flow in Azure DevOps</a:t>
            </a:r>
            <a:endParaRPr sz="3200" b="0" i="0" u="none" strike="noStrike" cap="none" dirty="0">
              <a:solidFill>
                <a:schemeClr val="lt1"/>
              </a:solidFill>
              <a:latin typeface="Arial"/>
              <a:ea typeface="Arial"/>
              <a:cs typeface="Arial"/>
              <a:sym typeface="Arial"/>
            </a:endParaRPr>
          </a:p>
        </p:txBody>
      </p:sp>
      <p:sp>
        <p:nvSpPr>
          <p:cNvPr id="328" name="Google Shape;328;p14"/>
          <p:cNvSpPr txBox="1"/>
          <p:nvPr/>
        </p:nvSpPr>
        <p:spPr>
          <a:xfrm>
            <a:off x="773589" y="1305903"/>
            <a:ext cx="7596822" cy="204349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Using Git Flow with Azure DevOps involves implementing the structured Git Flow branching model within the Azure DevOps environment. This combination is beneficial for managing complex projects, ensuring stable release cycles, and enabling collaboration among development teams.</a:t>
            </a:r>
            <a:endParaRPr sz="1400" b="0" i="0" u="none" strike="noStrike" cap="none" dirty="0">
              <a:solidFill>
                <a:schemeClr val="bg1"/>
              </a:solidFill>
              <a:latin typeface="Arial"/>
              <a:ea typeface="Arial"/>
              <a:cs typeface="Arial"/>
              <a:sym typeface="Arial"/>
            </a:endParaRPr>
          </a:p>
        </p:txBody>
      </p:sp>
      <p:pic>
        <p:nvPicPr>
          <p:cNvPr id="2" name="Picture 1">
            <a:extLst>
              <a:ext uri="{FF2B5EF4-FFF2-40B4-BE49-F238E27FC236}">
                <a16:creationId xmlns:a16="http://schemas.microsoft.com/office/drawing/2014/main" id="{E5E572DD-1650-AB92-4AA1-921CEF82709F}"/>
              </a:ext>
            </a:extLst>
          </p:cNvPr>
          <p:cNvPicPr>
            <a:picLocks noChangeAspect="1"/>
          </p:cNvPicPr>
          <p:nvPr/>
        </p:nvPicPr>
        <p:blipFill>
          <a:blip r:embed="rId3"/>
          <a:stretch>
            <a:fillRect/>
          </a:stretch>
        </p:blipFill>
        <p:spPr>
          <a:xfrm>
            <a:off x="2600325" y="3289445"/>
            <a:ext cx="3638550" cy="1238250"/>
          </a:xfrm>
          <a:prstGeom prst="rect">
            <a:avLst/>
          </a:prstGeom>
        </p:spPr>
      </p:pic>
    </p:spTree>
    <p:extLst>
      <p:ext uri="{BB962C8B-B14F-4D97-AF65-F5344CB8AC3E}">
        <p14:creationId xmlns:p14="http://schemas.microsoft.com/office/powerpoint/2010/main" val="33317375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120</a:t>
            </a:fld>
            <a:endParaRPr sz="900" b="1" i="0" u="none" strike="noStrike" cap="none">
              <a:solidFill>
                <a:srgbClr val="FFFFFF"/>
              </a:solidFill>
              <a:latin typeface="Calibri"/>
              <a:ea typeface="Calibri"/>
              <a:cs typeface="Calibri"/>
              <a:sym typeface="Calibri"/>
            </a:endParaRPr>
          </a:p>
        </p:txBody>
      </p:sp>
      <p:sp>
        <p:nvSpPr>
          <p:cNvPr id="1014" name="Google Shape;1014;p106"/>
          <p:cNvSpPr txBox="1"/>
          <p:nvPr/>
        </p:nvSpPr>
        <p:spPr>
          <a:xfrm>
            <a:off x="460781" y="989590"/>
            <a:ext cx="8222400" cy="935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For the sake of the explanation, go back to the master branch and see what happens when we check out the previous commit, moving HEAD backward; perform a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checkout HEAD^:</a:t>
            </a:r>
            <a:endParaRPr sz="1400" b="0" i="0" u="none" strike="noStrike" cap="none" dirty="0">
              <a:solidFill>
                <a:schemeClr val="bg1"/>
              </a:solidFill>
              <a:latin typeface="Arial"/>
              <a:ea typeface="Arial"/>
              <a:cs typeface="Arial"/>
              <a:sym typeface="Arial"/>
            </a:endParaRPr>
          </a:p>
        </p:txBody>
      </p:sp>
      <p:sp>
        <p:nvSpPr>
          <p:cNvPr id="1015" name="Google Shape;1015;p10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016" name="Google Shape;1016;p106"/>
          <p:cNvPicPr preferRelativeResize="0"/>
          <p:nvPr/>
        </p:nvPicPr>
        <p:blipFill rotWithShape="1">
          <a:blip r:embed="rId3">
            <a:alphaModFix/>
          </a:blip>
          <a:srcRect/>
          <a:stretch/>
        </p:blipFill>
        <p:spPr>
          <a:xfrm>
            <a:off x="1514800" y="2077701"/>
            <a:ext cx="6029047" cy="2617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0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121</a:t>
            </a:fld>
            <a:endParaRPr sz="900" b="1" i="0" u="none" strike="noStrike" cap="none">
              <a:solidFill>
                <a:srgbClr val="FFFFFF"/>
              </a:solidFill>
              <a:latin typeface="Calibri"/>
              <a:ea typeface="Calibri"/>
              <a:cs typeface="Calibri"/>
              <a:sym typeface="Calibri"/>
            </a:endParaRPr>
          </a:p>
        </p:txBody>
      </p:sp>
      <p:sp>
        <p:nvSpPr>
          <p:cNvPr id="1022" name="Google Shape;1022;p107"/>
          <p:cNvSpPr txBox="1"/>
          <p:nvPr/>
        </p:nvSpPr>
        <p:spPr>
          <a:xfrm>
            <a:off x="773589" y="959143"/>
            <a:ext cx="7596900" cy="1705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Here,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says we are in a detached HEAD state. Being in this state basically means that HEAD does not reference a branch, but directly a commit, the e4a5e7b one in this case; do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and see: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023" name="Google Shape;1023;p10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024" name="Google Shape;1024;p107"/>
          <p:cNvPicPr preferRelativeResize="0"/>
          <p:nvPr/>
        </p:nvPicPr>
        <p:blipFill rotWithShape="1">
          <a:blip r:embed="rId3">
            <a:alphaModFix/>
          </a:blip>
          <a:srcRect/>
          <a:stretch/>
        </p:blipFill>
        <p:spPr>
          <a:xfrm>
            <a:off x="1352025" y="2520699"/>
            <a:ext cx="6292976" cy="2171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122</a:t>
            </a:fld>
            <a:endParaRPr sz="900" b="1" i="0" u="none" strike="noStrike" cap="none">
              <a:solidFill>
                <a:srgbClr val="FFFFFF"/>
              </a:solidFill>
              <a:latin typeface="Calibri"/>
              <a:ea typeface="Calibri"/>
              <a:cs typeface="Calibri"/>
              <a:sym typeface="Calibri"/>
            </a:endParaRPr>
          </a:p>
        </p:txBody>
      </p:sp>
      <p:sp>
        <p:nvSpPr>
          <p:cNvPr id="1030" name="Google Shape;1030;p108"/>
          <p:cNvSpPr txBox="1"/>
          <p:nvPr/>
        </p:nvSpPr>
        <p:spPr>
          <a:xfrm>
            <a:off x="513894" y="1111940"/>
            <a:ext cx="8116200" cy="35523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First of all, in the shell prompt you can see that between rounds, that now are doubled, there is not a branch name, but the first seven characters of the commit, ((e4a5e7b...)).</a:t>
            </a:r>
            <a:endParaRPr sz="13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Then, HEAD is now stuck to that commit, while branches, especially the master one, remains at their own place. </a:t>
            </a:r>
            <a:endParaRPr sz="13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As a result, the HEAD file now contains the hash of that commit, not a ref to a branch as before:</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rgbClr val="ED7D31"/>
                </a:solidFill>
                <a:latin typeface="Arial"/>
                <a:ea typeface="Arial"/>
                <a:cs typeface="Arial"/>
                <a:sym typeface="Arial"/>
              </a:rPr>
              <a:t>[44] ~/grocery ((e4a5e7b...))</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rgbClr val="ED7D31"/>
                </a:solidFill>
                <a:latin typeface="Arial"/>
                <a:ea typeface="Arial"/>
                <a:cs typeface="Arial"/>
                <a:sym typeface="Arial"/>
              </a:rPr>
              <a:t>$ cat .</a:t>
            </a:r>
            <a:r>
              <a:rPr lang="en-US" sz="2300" b="0" i="0" u="none" strike="noStrike" cap="none" dirty="0" err="1">
                <a:solidFill>
                  <a:srgbClr val="ED7D31"/>
                </a:solidFill>
                <a:latin typeface="Arial"/>
                <a:ea typeface="Arial"/>
                <a:cs typeface="Arial"/>
                <a:sym typeface="Arial"/>
              </a:rPr>
              <a:t>git</a:t>
            </a:r>
            <a:r>
              <a:rPr lang="en-US" sz="2300" b="0" i="0" u="none" strike="noStrike" cap="none" dirty="0">
                <a:solidFill>
                  <a:srgbClr val="ED7D31"/>
                </a:solidFill>
                <a:latin typeface="Arial"/>
                <a:ea typeface="Arial"/>
                <a:cs typeface="Arial"/>
                <a:sym typeface="Arial"/>
              </a:rPr>
              <a:t>/HEAD</a:t>
            </a: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rgbClr val="ED7D31"/>
                </a:solidFill>
                <a:latin typeface="Arial"/>
                <a:ea typeface="Arial"/>
                <a:cs typeface="Arial"/>
                <a:sym typeface="Arial"/>
              </a:rPr>
              <a:t>e4a5e7b3c64bee8b60e23760626e2278aa322f05</a:t>
            </a:r>
            <a:endParaRPr sz="2300" b="0" i="0" u="none" strike="noStrike" cap="none" dirty="0">
              <a:solidFill>
                <a:srgbClr val="ED7D31"/>
              </a:solidFill>
              <a:latin typeface="Arial"/>
              <a:ea typeface="Arial"/>
              <a:cs typeface="Arial"/>
              <a:sym typeface="Arial"/>
            </a:endParaRPr>
          </a:p>
        </p:txBody>
      </p:sp>
      <p:sp>
        <p:nvSpPr>
          <p:cNvPr id="1031" name="Google Shape;1031;p10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0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123</a:t>
            </a:fld>
            <a:endParaRPr sz="900" b="1" i="0" u="none" strike="noStrike" cap="none">
              <a:solidFill>
                <a:srgbClr val="FFFFFF"/>
              </a:solidFill>
              <a:latin typeface="Calibri"/>
              <a:ea typeface="Calibri"/>
              <a:cs typeface="Calibri"/>
              <a:sym typeface="Calibri"/>
            </a:endParaRPr>
          </a:p>
        </p:txBody>
      </p:sp>
      <p:sp>
        <p:nvSpPr>
          <p:cNvPr id="1037" name="Google Shape;1037;p109"/>
          <p:cNvSpPr txBox="1"/>
          <p:nvPr/>
        </p:nvSpPr>
        <p:spPr>
          <a:xfrm>
            <a:off x="474311" y="1038397"/>
            <a:ext cx="80484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Okay, let's have some fun; modify the shoppingList.txt file, adding a bug: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[45] ~/grocery ((e4a5e7b...))</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echo "bug" &gt; shoppingList.txt</a:t>
            </a:r>
            <a:endParaRPr sz="2400" b="0" i="0" u="none" strike="noStrike" cap="none" dirty="0">
              <a:solidFill>
                <a:srgbClr val="ED7D31"/>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commit this voluntary mistake:</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[46] ~/grocery ((e4a5e7b...))</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 "Bug eats all the fruits!"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[detached HEAD 07b1858] Bug eats all the fruits!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1 file changed, 1 insertion(+), 2 deletions(-)</a:t>
            </a:r>
            <a:endParaRPr sz="2400" b="0" i="0" u="none" strike="noStrike" cap="none" dirty="0">
              <a:solidFill>
                <a:srgbClr val="ED7D31"/>
              </a:solidFill>
              <a:latin typeface="Arial"/>
              <a:ea typeface="Arial"/>
              <a:cs typeface="Arial"/>
              <a:sym typeface="Arial"/>
            </a:endParaRPr>
          </a:p>
        </p:txBody>
      </p:sp>
      <p:sp>
        <p:nvSpPr>
          <p:cNvPr id="1038" name="Google Shape;1038;p10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1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124</a:t>
            </a:fld>
            <a:endParaRPr sz="900" b="1" i="0" u="none" strike="noStrike" cap="none">
              <a:solidFill>
                <a:srgbClr val="FFFFFF"/>
              </a:solidFill>
              <a:latin typeface="Calibri"/>
              <a:ea typeface="Calibri"/>
              <a:cs typeface="Calibri"/>
              <a:sym typeface="Calibri"/>
            </a:endParaRPr>
          </a:p>
        </p:txBody>
      </p:sp>
      <p:sp>
        <p:nvSpPr>
          <p:cNvPr id="1044" name="Google Shape;1044;p110"/>
          <p:cNvSpPr txBox="1"/>
          <p:nvPr/>
        </p:nvSpPr>
        <p:spPr>
          <a:xfrm>
            <a:off x="700102" y="1462946"/>
            <a:ext cx="75969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cat the file: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[47] ~/grocery ((07b1858...))</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cat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Ouch, we actually erased all your shopping list files!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What happened in the repository then?</a:t>
            </a:r>
            <a:endParaRPr sz="1400" b="0" i="0" u="none" strike="noStrike" cap="none" dirty="0">
              <a:solidFill>
                <a:schemeClr val="bg1"/>
              </a:solidFill>
              <a:latin typeface="Arial"/>
              <a:ea typeface="Arial"/>
              <a:cs typeface="Arial"/>
              <a:sym typeface="Arial"/>
            </a:endParaRPr>
          </a:p>
        </p:txBody>
      </p:sp>
      <p:sp>
        <p:nvSpPr>
          <p:cNvPr id="1045" name="Google Shape;1045;p11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1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125</a:t>
            </a:fld>
            <a:endParaRPr sz="900" b="1" i="0" u="none" strike="noStrike" cap="none">
              <a:solidFill>
                <a:srgbClr val="FFFFFF"/>
              </a:solidFill>
              <a:latin typeface="Calibri"/>
              <a:ea typeface="Calibri"/>
              <a:cs typeface="Calibri"/>
              <a:sym typeface="Calibri"/>
            </a:endParaRPr>
          </a:p>
        </p:txBody>
      </p:sp>
      <p:sp>
        <p:nvSpPr>
          <p:cNvPr id="1051" name="Google Shape;1051;p111"/>
          <p:cNvSpPr txBox="1"/>
          <p:nvPr/>
        </p:nvSpPr>
        <p:spPr>
          <a:xfrm>
            <a:off x="610200" y="989590"/>
            <a:ext cx="80484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Okay, so if we now check out master again, what happens? Give it a try: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052" name="Google Shape;1052;p11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053" name="Google Shape;1053;p111"/>
          <p:cNvPicPr preferRelativeResize="0"/>
          <p:nvPr/>
        </p:nvPicPr>
        <p:blipFill rotWithShape="1">
          <a:blip r:embed="rId3">
            <a:alphaModFix/>
          </a:blip>
          <a:srcRect/>
          <a:stretch/>
        </p:blipFill>
        <p:spPr>
          <a:xfrm>
            <a:off x="1114632" y="1886151"/>
            <a:ext cx="6914736" cy="27389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1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126</a:t>
            </a:fld>
            <a:endParaRPr sz="900" b="1" i="0" u="none" strike="noStrike" cap="none">
              <a:solidFill>
                <a:srgbClr val="FFFFFF"/>
              </a:solidFill>
              <a:latin typeface="Calibri"/>
              <a:ea typeface="Calibri"/>
              <a:cs typeface="Calibri"/>
              <a:sym typeface="Calibri"/>
            </a:endParaRPr>
          </a:p>
        </p:txBody>
      </p:sp>
      <p:sp>
        <p:nvSpPr>
          <p:cNvPr id="1059" name="Google Shape;1059;p112"/>
          <p:cNvSpPr txBox="1"/>
          <p:nvPr/>
        </p:nvSpPr>
        <p:spPr>
          <a:xfrm>
            <a:off x="773589" y="1102423"/>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check the situation:</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[50]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 --all</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a8c6219 (melons) Add a watermelon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ef6c382 (berries)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(HEAD -&gt;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060" name="Google Shape;1060;p11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061" name="Google Shape;1061;p112"/>
          <p:cNvPicPr preferRelativeResize="0"/>
          <p:nvPr/>
        </p:nvPicPr>
        <p:blipFill>
          <a:blip r:embed="rId3">
            <a:alphaModFix/>
          </a:blip>
          <a:stretch>
            <a:fillRect/>
          </a:stretch>
        </p:blipFill>
        <p:spPr>
          <a:xfrm>
            <a:off x="6632998" y="1175125"/>
            <a:ext cx="2251475" cy="13555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1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127</a:t>
            </a:fld>
            <a:endParaRPr sz="900" b="1" i="0" u="none" strike="noStrike" cap="none">
              <a:solidFill>
                <a:srgbClr val="FFFFFF"/>
              </a:solidFill>
              <a:latin typeface="Calibri"/>
              <a:ea typeface="Calibri"/>
              <a:cs typeface="Calibri"/>
              <a:sym typeface="Calibri"/>
            </a:endParaRPr>
          </a:p>
        </p:txBody>
      </p:sp>
      <p:sp>
        <p:nvSpPr>
          <p:cNvPr id="1067" name="Google Shape;1067;p113"/>
          <p:cNvSpPr txBox="1"/>
          <p:nvPr/>
        </p:nvSpPr>
        <p:spPr>
          <a:xfrm>
            <a:off x="677633" y="989590"/>
            <a:ext cx="7788600" cy="1705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 it, creating a bug branch:</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[51]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branch bug 07b1858</a:t>
            </a: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Let's see what happened: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068" name="Google Shape;1068;p11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069" name="Google Shape;1069;p113"/>
          <p:cNvPicPr preferRelativeResize="0"/>
          <p:nvPr/>
        </p:nvPicPr>
        <p:blipFill rotWithShape="1">
          <a:blip r:embed="rId3">
            <a:alphaModFix/>
          </a:blip>
          <a:srcRect/>
          <a:stretch/>
        </p:blipFill>
        <p:spPr>
          <a:xfrm>
            <a:off x="1877000" y="2473450"/>
            <a:ext cx="5144776" cy="21485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128</a:t>
            </a:fld>
            <a:endParaRPr sz="900" b="1" i="0" u="none" strike="noStrike" cap="none">
              <a:solidFill>
                <a:srgbClr val="FFFFFF"/>
              </a:solidFill>
              <a:latin typeface="Calibri"/>
              <a:ea typeface="Calibri"/>
              <a:cs typeface="Calibri"/>
              <a:sym typeface="Calibri"/>
            </a:endParaRPr>
          </a:p>
        </p:txBody>
      </p:sp>
      <p:sp>
        <p:nvSpPr>
          <p:cNvPr id="1075" name="Google Shape;1075;p114"/>
          <p:cNvSpPr txBox="1"/>
          <p:nvPr/>
        </p:nvSpPr>
        <p:spPr>
          <a:xfrm>
            <a:off x="579283" y="1978525"/>
            <a:ext cx="2838900" cy="2074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can take a look at it with a convenient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command,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reflog</a:t>
            </a:r>
            <a:r>
              <a:rPr lang="en-US" sz="2400" b="0" i="0" u="none" strike="noStrike" cap="none" dirty="0">
                <a:solidFill>
                  <a:schemeClr val="bg1"/>
                </a:solidFill>
                <a:latin typeface="Arial"/>
                <a:ea typeface="Arial"/>
                <a:cs typeface="Arial"/>
                <a:sym typeface="Arial"/>
              </a:rPr>
              <a:t> show:</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76" name="Google Shape;1076;p1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077" name="Google Shape;1077;p114"/>
          <p:cNvPicPr preferRelativeResize="0"/>
          <p:nvPr/>
        </p:nvPicPr>
        <p:blipFill rotWithShape="1">
          <a:blip r:embed="rId3">
            <a:alphaModFix/>
          </a:blip>
          <a:srcRect/>
          <a:stretch/>
        </p:blipFill>
        <p:spPr>
          <a:xfrm>
            <a:off x="3729501" y="1040102"/>
            <a:ext cx="4995923" cy="36550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129</a:t>
            </a:fld>
            <a:endParaRPr sz="900" b="1" i="0" u="none" strike="noStrike" cap="none">
              <a:solidFill>
                <a:srgbClr val="FFFFFF"/>
              </a:solidFill>
              <a:latin typeface="Calibri"/>
              <a:ea typeface="Calibri"/>
              <a:cs typeface="Calibri"/>
              <a:sym typeface="Calibri"/>
            </a:endParaRPr>
          </a:p>
        </p:txBody>
      </p:sp>
      <p:sp>
        <p:nvSpPr>
          <p:cNvPr id="1083" name="Google Shape;1083;p115"/>
          <p:cNvSpPr txBox="1"/>
          <p:nvPr/>
        </p:nvSpPr>
        <p:spPr>
          <a:xfrm>
            <a:off x="610199" y="1244498"/>
            <a:ext cx="81387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Actually, here there are all the movements the HEAD reference made in my repository since the beginning, in reverse order, as you may have already noticed.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fact, the last one (HEAD@{0}) says: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checkout: moving from 07b18581801f9c2c08c25cad3b43aeee7420ffdd to master</a:t>
            </a:r>
            <a:endParaRPr sz="1400" b="0" i="0" u="none" strike="noStrike" cap="none" dirty="0">
              <a:solidFill>
                <a:srgbClr val="000000"/>
              </a:solidFill>
              <a:latin typeface="Arial"/>
              <a:ea typeface="Arial"/>
              <a:cs typeface="Arial"/>
              <a:sym typeface="Arial"/>
            </a:endParaRPr>
          </a:p>
        </p:txBody>
      </p:sp>
      <p:sp>
        <p:nvSpPr>
          <p:cNvPr id="1084" name="Google Shape;1084;p11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13</a:t>
            </a:fld>
            <a:endParaRPr>
              <a:latin typeface="Calibri"/>
              <a:ea typeface="Calibri"/>
              <a:cs typeface="Calibri"/>
              <a:sym typeface="Calibri"/>
            </a:endParaRPr>
          </a:p>
        </p:txBody>
      </p:sp>
      <p:sp>
        <p:nvSpPr>
          <p:cNvPr id="327" name="Google Shape;327;p14"/>
          <p:cNvSpPr/>
          <p:nvPr/>
        </p:nvSpPr>
        <p:spPr>
          <a:xfrm>
            <a:off x="0" y="26134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Git Flow in Azure DevOps</a:t>
            </a:r>
            <a:endParaRPr sz="3200" b="0" i="0" u="none" strike="noStrike" cap="none" dirty="0">
              <a:solidFill>
                <a:schemeClr val="lt1"/>
              </a:solidFill>
              <a:latin typeface="Arial"/>
              <a:ea typeface="Arial"/>
              <a:cs typeface="Arial"/>
              <a:sym typeface="Arial"/>
            </a:endParaRPr>
          </a:p>
        </p:txBody>
      </p:sp>
      <p:sp>
        <p:nvSpPr>
          <p:cNvPr id="4" name="Rectangle 1">
            <a:extLst>
              <a:ext uri="{FF2B5EF4-FFF2-40B4-BE49-F238E27FC236}">
                <a16:creationId xmlns:a16="http://schemas.microsoft.com/office/drawing/2014/main" id="{3784AF0D-CB04-EDBF-51C0-33BBBDC407D9}"/>
              </a:ext>
            </a:extLst>
          </p:cNvPr>
          <p:cNvSpPr>
            <a:spLocks noChangeArrowheads="1"/>
          </p:cNvSpPr>
          <p:nvPr/>
        </p:nvSpPr>
        <p:spPr bwMode="auto">
          <a:xfrm>
            <a:off x="508000" y="1232922"/>
            <a:ext cx="54809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Workflow Steps in Azure DevOps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bg1"/>
                </a:solidFill>
                <a:effectLst/>
                <a:latin typeface="Arial" panose="020B0604020202020204" pitchFamily="34" charset="0"/>
              </a:rPr>
              <a:t>Feature Development</a:t>
            </a:r>
            <a:r>
              <a:rPr kumimoji="0" lang="en-US" altLang="en-US"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Create feature branches from </a:t>
            </a:r>
            <a:r>
              <a:rPr kumimoji="0" lang="en-US" altLang="en-US" b="0" i="0" u="none" strike="noStrike" cap="none" normalizeH="0" baseline="0" dirty="0">
                <a:ln>
                  <a:noFill/>
                </a:ln>
                <a:solidFill>
                  <a:schemeClr val="bg1"/>
                </a:solidFill>
                <a:effectLst/>
                <a:latin typeface="Arial Unicode MS"/>
              </a:rPr>
              <a:t>develop</a:t>
            </a:r>
            <a:r>
              <a:rPr kumimoji="0" lang="en-US" altLang="en-US" b="0" i="0" u="none" strike="noStrike" cap="none" normalizeH="0" baseline="0" dirty="0">
                <a:ln>
                  <a:noFill/>
                </a:ln>
                <a:solidFill>
                  <a:schemeClr val="bg1"/>
                </a:solidFill>
                <a:effectLst/>
              </a:rPr>
              <a:t>.</a:t>
            </a:r>
            <a:endParaRPr kumimoji="0" lang="en-US" altLang="en-US"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Complete work and merge back through pull requests.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bg1"/>
                </a:solidFill>
                <a:effectLst/>
                <a:latin typeface="Arial" panose="020B0604020202020204" pitchFamily="34" charset="0"/>
              </a:rPr>
              <a:t>Release Preparation</a:t>
            </a:r>
            <a:r>
              <a:rPr kumimoji="0" lang="en-US" altLang="en-US"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Create a release branch from </a:t>
            </a:r>
            <a:r>
              <a:rPr kumimoji="0" lang="en-US" altLang="en-US" b="0" i="0" u="none" strike="noStrike" cap="none" normalizeH="0" baseline="0" dirty="0">
                <a:ln>
                  <a:noFill/>
                </a:ln>
                <a:solidFill>
                  <a:schemeClr val="bg1"/>
                </a:solidFill>
                <a:effectLst/>
                <a:latin typeface="Arial Unicode MS"/>
              </a:rPr>
              <a:t>develop</a:t>
            </a:r>
            <a:r>
              <a:rPr kumimoji="0" lang="en-US" altLang="en-US" b="0" i="0" u="none" strike="noStrike" cap="none" normalizeH="0" baseline="0" dirty="0">
                <a:ln>
                  <a:noFill/>
                </a:ln>
                <a:solidFill>
                  <a:schemeClr val="bg1"/>
                </a:solidFill>
                <a:effectLst/>
              </a:rPr>
              <a:t> for testing.</a:t>
            </a:r>
            <a:endParaRPr kumimoji="0" lang="en-US" altLang="en-US"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Finalize and merge into both </a:t>
            </a:r>
            <a:r>
              <a:rPr kumimoji="0" lang="en-US" altLang="en-US" b="0" i="0" u="none" strike="noStrike" cap="none" normalizeH="0" baseline="0" dirty="0">
                <a:ln>
                  <a:noFill/>
                </a:ln>
                <a:solidFill>
                  <a:schemeClr val="bg1"/>
                </a:solidFill>
                <a:effectLst/>
                <a:latin typeface="Arial Unicode MS"/>
              </a:rPr>
              <a:t>main</a:t>
            </a:r>
            <a:r>
              <a:rPr kumimoji="0" lang="en-US" altLang="en-US" b="0" i="0" u="none" strike="noStrike" cap="none" normalizeH="0" baseline="0" dirty="0">
                <a:ln>
                  <a:noFill/>
                </a:ln>
                <a:solidFill>
                  <a:schemeClr val="bg1"/>
                </a:solidFill>
                <a:effectLst/>
              </a:rPr>
              <a:t> and </a:t>
            </a:r>
            <a:r>
              <a:rPr kumimoji="0" lang="en-US" altLang="en-US" b="0" i="0" u="none" strike="noStrike" cap="none" normalizeH="0" baseline="0" dirty="0">
                <a:ln>
                  <a:noFill/>
                </a:ln>
                <a:solidFill>
                  <a:schemeClr val="bg1"/>
                </a:solidFill>
                <a:effectLst/>
                <a:latin typeface="Arial Unicode MS"/>
              </a:rPr>
              <a:t>develop</a:t>
            </a:r>
            <a:r>
              <a:rPr kumimoji="0" lang="en-US" altLang="en-US" b="0" i="0" u="none" strike="noStrike" cap="none" normalizeH="0" baseline="0" dirty="0">
                <a:ln>
                  <a:noFill/>
                </a:ln>
                <a:solidFill>
                  <a:schemeClr val="bg1"/>
                </a:solidFill>
                <a:effectLst/>
              </a:rPr>
              <a:t>.</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bg1"/>
                </a:solidFill>
                <a:effectLst/>
                <a:latin typeface="Arial" panose="020B0604020202020204" pitchFamily="34" charset="0"/>
              </a:rPr>
              <a:t>Hotfixes</a:t>
            </a:r>
            <a:r>
              <a:rPr kumimoji="0" lang="en-US" altLang="en-US"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Create a hotfix branch from </a:t>
            </a:r>
            <a:r>
              <a:rPr kumimoji="0" lang="en-US" altLang="en-US" b="0" i="0" u="none" strike="noStrike" cap="none" normalizeH="0" baseline="0" dirty="0">
                <a:ln>
                  <a:noFill/>
                </a:ln>
                <a:solidFill>
                  <a:schemeClr val="bg1"/>
                </a:solidFill>
                <a:effectLst/>
                <a:latin typeface="Arial Unicode MS"/>
              </a:rPr>
              <a:t>main</a:t>
            </a:r>
            <a:r>
              <a:rPr kumimoji="0" lang="en-US" altLang="en-US" b="0" i="0" u="none" strike="noStrike" cap="none" normalizeH="0" baseline="0" dirty="0">
                <a:ln>
                  <a:noFill/>
                </a:ln>
                <a:solidFill>
                  <a:schemeClr val="bg1"/>
                </a:solidFill>
                <a:effectLst/>
              </a:rPr>
              <a:t> for urgent production fixes.</a:t>
            </a:r>
            <a:endParaRPr kumimoji="0" lang="en-US" altLang="en-US"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Merge back into both </a:t>
            </a:r>
            <a:r>
              <a:rPr kumimoji="0" lang="en-US" altLang="en-US" b="0" i="0" u="none" strike="noStrike" cap="none" normalizeH="0" baseline="0" dirty="0">
                <a:ln>
                  <a:noFill/>
                </a:ln>
                <a:solidFill>
                  <a:schemeClr val="bg1"/>
                </a:solidFill>
                <a:effectLst/>
                <a:latin typeface="Arial Unicode MS"/>
              </a:rPr>
              <a:t>main</a:t>
            </a:r>
            <a:r>
              <a:rPr kumimoji="0" lang="en-US" altLang="en-US" b="0" i="0" u="none" strike="noStrike" cap="none" normalizeH="0" baseline="0" dirty="0">
                <a:ln>
                  <a:noFill/>
                </a:ln>
                <a:solidFill>
                  <a:schemeClr val="bg1"/>
                </a:solidFill>
                <a:effectLst/>
              </a:rPr>
              <a:t> and </a:t>
            </a:r>
            <a:r>
              <a:rPr kumimoji="0" lang="en-US" altLang="en-US" b="0" i="0" u="none" strike="noStrike" cap="none" normalizeH="0" baseline="0" dirty="0">
                <a:ln>
                  <a:noFill/>
                </a:ln>
                <a:solidFill>
                  <a:schemeClr val="bg1"/>
                </a:solidFill>
                <a:effectLst/>
                <a:latin typeface="Arial Unicode MS"/>
              </a:rPr>
              <a:t>develop</a:t>
            </a:r>
            <a:r>
              <a:rPr kumimoji="0" lang="en-US" altLang="en-US" b="0" i="0" u="none" strike="noStrike" cap="none" normalizeH="0" baseline="0" dirty="0">
                <a:ln>
                  <a:noFill/>
                </a:ln>
                <a:solidFill>
                  <a:schemeClr val="bg1"/>
                </a:solidFill>
                <a:effectLst/>
              </a:rPr>
              <a:t> after testing.</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1706996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1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130</a:t>
            </a:fld>
            <a:endParaRPr sz="900" b="1" i="0" u="none" strike="noStrike" cap="none">
              <a:solidFill>
                <a:srgbClr val="FFFFFF"/>
              </a:solidFill>
              <a:latin typeface="Calibri"/>
              <a:ea typeface="Calibri"/>
              <a:cs typeface="Calibri"/>
              <a:sym typeface="Calibri"/>
            </a:endParaRPr>
          </a:p>
        </p:txBody>
      </p:sp>
      <p:sp>
        <p:nvSpPr>
          <p:cNvPr id="1090" name="Google Shape;1090;p116"/>
          <p:cNvSpPr txBox="1"/>
          <p:nvPr/>
        </p:nvSpPr>
        <p:spPr>
          <a:xfrm>
            <a:off x="610200" y="1168298"/>
            <a:ext cx="7596900" cy="37062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[54]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reflog</a:t>
            </a:r>
            <a:r>
              <a:rPr lang="en-US" sz="2400" b="0" i="0" u="none" strike="noStrike" cap="none" dirty="0">
                <a:solidFill>
                  <a:srgbClr val="ED7D31"/>
                </a:solidFill>
                <a:latin typeface="Arial"/>
                <a:ea typeface="Arial"/>
                <a:cs typeface="Arial"/>
                <a:sym typeface="Arial"/>
              </a:rPr>
              <a:t>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ef6c382 berries@{0}: reset: moving to HEAD^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a8c6219 berries@{1}: commit: Add a watermelon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ef6c382 berries@{2}: reset: moving to ef6c382</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0e8b5cf berries@{3}: reset: moving to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ef6c382 berries@{4}: commit: Add a blackberry</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0e8b5cf berries@{5}: branch: Created from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091" name="Google Shape;1091;p11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1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131</a:t>
            </a:fld>
            <a:endParaRPr sz="900" b="1" i="0" u="none" strike="noStrike" cap="none">
              <a:solidFill>
                <a:srgbClr val="FFFFFF"/>
              </a:solidFill>
              <a:latin typeface="Calibri"/>
              <a:ea typeface="Calibri"/>
              <a:cs typeface="Calibri"/>
              <a:sym typeface="Calibri"/>
            </a:endParaRPr>
          </a:p>
        </p:txBody>
      </p:sp>
      <p:sp>
        <p:nvSpPr>
          <p:cNvPr id="1097" name="Google Shape;1097;p117"/>
          <p:cNvSpPr txBox="1"/>
          <p:nvPr/>
        </p:nvSpPr>
        <p:spPr>
          <a:xfrm>
            <a:off x="570997" y="1218190"/>
            <a:ext cx="7954200" cy="33984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Creating a tag is simple: you only need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tag command, followed by a tag name; we can create one in the tip commit of bug branch to give it a try; check out the bug branch</a:t>
            </a:r>
            <a:r>
              <a:rPr lang="en-US" sz="2200" b="0" i="0" u="none" strike="noStrike" cap="none" dirty="0">
                <a:solidFill>
                  <a:srgbClr val="000000"/>
                </a:solidFill>
                <a:latin typeface="Arial"/>
                <a:ea typeface="Arial"/>
                <a:cs typeface="Arial"/>
                <a:sym typeface="Arial"/>
              </a:rPr>
              <a:t>:</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[1] ~/grocery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checkout bug</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Switched to branch 'bug'</a:t>
            </a:r>
            <a:endParaRPr sz="2200" b="0" i="0" u="none" strike="noStrike" cap="none" dirty="0">
              <a:solidFill>
                <a:srgbClr val="000000"/>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Then use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tag command followed by the funny </a:t>
            </a:r>
            <a:r>
              <a:rPr lang="en-US" sz="2200" b="0" i="0" u="none" strike="noStrike" cap="none" dirty="0" err="1">
                <a:solidFill>
                  <a:schemeClr val="bg1"/>
                </a:solidFill>
                <a:latin typeface="Arial"/>
                <a:ea typeface="Arial"/>
                <a:cs typeface="Arial"/>
                <a:sym typeface="Arial"/>
              </a:rPr>
              <a:t>bugTag</a:t>
            </a:r>
            <a:r>
              <a:rPr lang="en-US" sz="2200" b="0" i="0" u="none" strike="noStrike" cap="none" dirty="0">
                <a:solidFill>
                  <a:schemeClr val="bg1"/>
                </a:solidFill>
                <a:latin typeface="Arial"/>
                <a:ea typeface="Arial"/>
                <a:cs typeface="Arial"/>
                <a:sym typeface="Arial"/>
              </a:rPr>
              <a:t> name:</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[2] ~/grocery (bug)</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tag </a:t>
            </a:r>
            <a:r>
              <a:rPr lang="en-US" sz="2200" b="0" i="0" u="none" strike="noStrike" cap="none" dirty="0" err="1">
                <a:solidFill>
                  <a:srgbClr val="ED7D31"/>
                </a:solidFill>
                <a:latin typeface="Arial"/>
                <a:ea typeface="Arial"/>
                <a:cs typeface="Arial"/>
                <a:sym typeface="Arial"/>
              </a:rPr>
              <a:t>bugTag</a:t>
            </a:r>
            <a:endParaRPr sz="2200" b="0" i="0" u="none" strike="noStrike" cap="none" dirty="0">
              <a:solidFill>
                <a:srgbClr val="ED7D31"/>
              </a:solidFill>
              <a:latin typeface="Arial"/>
              <a:ea typeface="Arial"/>
              <a:cs typeface="Arial"/>
              <a:sym typeface="Arial"/>
            </a:endParaRPr>
          </a:p>
        </p:txBody>
      </p:sp>
      <p:sp>
        <p:nvSpPr>
          <p:cNvPr id="1098" name="Google Shape;1098;p11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1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132</a:t>
            </a:fld>
            <a:endParaRPr sz="900" b="1" i="0" u="none" strike="noStrike" cap="none">
              <a:solidFill>
                <a:srgbClr val="FFFFFF"/>
              </a:solidFill>
              <a:latin typeface="Calibri"/>
              <a:ea typeface="Calibri"/>
              <a:cs typeface="Calibri"/>
              <a:sym typeface="Calibri"/>
            </a:endParaRPr>
          </a:p>
        </p:txBody>
      </p:sp>
      <p:sp>
        <p:nvSpPr>
          <p:cNvPr id="1104" name="Google Shape;1104;p118"/>
          <p:cNvSpPr txBox="1"/>
          <p:nvPr/>
        </p:nvSpPr>
        <p:spPr>
          <a:xfrm>
            <a:off x="610200" y="1092098"/>
            <a:ext cx="75969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see what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says: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105" name="Google Shape;1105;p11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106" name="Google Shape;1106;p118"/>
          <p:cNvPicPr preferRelativeResize="0"/>
          <p:nvPr/>
        </p:nvPicPr>
        <p:blipFill rotWithShape="1">
          <a:blip r:embed="rId3">
            <a:alphaModFix/>
          </a:blip>
          <a:srcRect/>
          <a:stretch/>
        </p:blipFill>
        <p:spPr>
          <a:xfrm>
            <a:off x="809963" y="1689098"/>
            <a:ext cx="7524087" cy="270119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133</a:t>
            </a:fld>
            <a:endParaRPr sz="900" b="1" i="0" u="none" strike="noStrike" cap="none">
              <a:solidFill>
                <a:srgbClr val="FFFFFF"/>
              </a:solidFill>
              <a:latin typeface="Calibri"/>
              <a:ea typeface="Calibri"/>
              <a:cs typeface="Calibri"/>
              <a:sym typeface="Calibri"/>
            </a:endParaRPr>
          </a:p>
        </p:txBody>
      </p:sp>
      <p:sp>
        <p:nvSpPr>
          <p:cNvPr id="1112" name="Google Shape;1112;p119"/>
          <p:cNvSpPr txBox="1"/>
          <p:nvPr/>
        </p:nvSpPr>
        <p:spPr>
          <a:xfrm>
            <a:off x="553455" y="1023675"/>
            <a:ext cx="80370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do a commit in this branch, you will see the </a:t>
            </a:r>
            <a:r>
              <a:rPr lang="en-US" sz="2400" b="0" i="0" u="none" strike="noStrike" cap="none" dirty="0" err="1">
                <a:solidFill>
                  <a:schemeClr val="bg1"/>
                </a:solidFill>
                <a:latin typeface="Arial"/>
                <a:ea typeface="Arial"/>
                <a:cs typeface="Arial"/>
                <a:sym typeface="Arial"/>
              </a:rPr>
              <a:t>bugTag</a:t>
            </a:r>
            <a:r>
              <a:rPr lang="en-US" sz="2400" b="0" i="0" u="none" strike="noStrike" cap="none" dirty="0">
                <a:solidFill>
                  <a:schemeClr val="bg1"/>
                </a:solidFill>
                <a:latin typeface="Arial"/>
                <a:ea typeface="Arial"/>
                <a:cs typeface="Arial"/>
                <a:sym typeface="Arial"/>
              </a:rPr>
              <a:t> will remain at its place; add a new line to the same old shopping list file: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[4] ~/grocery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echo "another bug" &gt;&gt; shoppingList.txt</a:t>
            </a: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Perform a commit: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[5] ~/grocery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 "Another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[bug 5d605c6] Another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1 file changed, 1 insertion(+)</a:t>
            </a:r>
            <a:endParaRPr sz="2400" b="0" i="0" u="none" strike="noStrike" cap="none" dirty="0">
              <a:solidFill>
                <a:srgbClr val="ED7D31"/>
              </a:solidFill>
              <a:latin typeface="Arial"/>
              <a:ea typeface="Arial"/>
              <a:cs typeface="Arial"/>
              <a:sym typeface="Arial"/>
            </a:endParaRPr>
          </a:p>
        </p:txBody>
      </p:sp>
      <p:sp>
        <p:nvSpPr>
          <p:cNvPr id="1113" name="Google Shape;1113;p11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2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134</a:t>
            </a:fld>
            <a:endParaRPr sz="900" b="1" i="0" u="none" strike="noStrike" cap="none">
              <a:solidFill>
                <a:srgbClr val="FFFFFF"/>
              </a:solidFill>
              <a:latin typeface="Calibri"/>
              <a:ea typeface="Calibri"/>
              <a:cs typeface="Calibri"/>
              <a:sym typeface="Calibri"/>
            </a:endParaRPr>
          </a:p>
        </p:txBody>
      </p:sp>
      <p:sp>
        <p:nvSpPr>
          <p:cNvPr id="1119" name="Google Shape;1119;p120"/>
          <p:cNvSpPr txBox="1"/>
          <p:nvPr/>
        </p:nvSpPr>
        <p:spPr>
          <a:xfrm>
            <a:off x="762600" y="1092098"/>
            <a:ext cx="7596900" cy="35679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Then look at the current situation:</a:t>
            </a:r>
            <a:endParaRPr sz="2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[6] ~/grocery (bug)</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a:t>
            </a:r>
            <a:r>
              <a:rPr lang="en-US" sz="2100" b="0" i="0" u="none" strike="noStrike" cap="none" dirty="0" err="1">
                <a:solidFill>
                  <a:srgbClr val="ED7D31"/>
                </a:solidFill>
                <a:latin typeface="Arial"/>
                <a:ea typeface="Arial"/>
                <a:cs typeface="Arial"/>
                <a:sym typeface="Arial"/>
              </a:rPr>
              <a:t>git</a:t>
            </a:r>
            <a:r>
              <a:rPr lang="en-US" sz="2100" b="0" i="0" u="none" strike="noStrike" cap="none" dirty="0">
                <a:solidFill>
                  <a:srgbClr val="ED7D31"/>
                </a:solidFill>
                <a:latin typeface="Arial"/>
                <a:ea typeface="Arial"/>
                <a:cs typeface="Arial"/>
                <a:sym typeface="Arial"/>
              </a:rPr>
              <a:t> log --</a:t>
            </a:r>
            <a:r>
              <a:rPr lang="en-US" sz="2100" b="0" i="0" u="none" strike="noStrike" cap="none" dirty="0" err="1">
                <a:solidFill>
                  <a:srgbClr val="ED7D31"/>
                </a:solidFill>
                <a:latin typeface="Arial"/>
                <a:ea typeface="Arial"/>
                <a:cs typeface="Arial"/>
                <a:sym typeface="Arial"/>
              </a:rPr>
              <a:t>oneline</a:t>
            </a:r>
            <a:r>
              <a:rPr lang="en-US" sz="2100" b="0" i="0" u="none" strike="noStrike" cap="none" dirty="0">
                <a:solidFill>
                  <a:srgbClr val="ED7D31"/>
                </a:solidFill>
                <a:latin typeface="Arial"/>
                <a:ea typeface="Arial"/>
                <a:cs typeface="Arial"/>
                <a:sym typeface="Arial"/>
              </a:rPr>
              <a:t> --graph --decorate --all</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5d605c6 (HEAD -&gt; bug) Another bug!</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07b1858 (tag: </a:t>
            </a:r>
            <a:r>
              <a:rPr lang="en-US" sz="2100" b="0" i="0" u="none" strike="noStrike" cap="none" dirty="0" err="1">
                <a:solidFill>
                  <a:srgbClr val="ED7D31"/>
                </a:solidFill>
                <a:latin typeface="Arial"/>
                <a:ea typeface="Arial"/>
                <a:cs typeface="Arial"/>
                <a:sym typeface="Arial"/>
              </a:rPr>
              <a:t>bugTag</a:t>
            </a:r>
            <a:r>
              <a:rPr lang="en-US" sz="2100" b="0" i="0" u="none" strike="noStrike" cap="none" dirty="0">
                <a:solidFill>
                  <a:srgbClr val="ED7D31"/>
                </a:solidFill>
                <a:latin typeface="Arial"/>
                <a:ea typeface="Arial"/>
                <a:cs typeface="Arial"/>
                <a:sym typeface="Arial"/>
              </a:rPr>
              <a:t>) Bug eats all the fruits!</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 a8c6219 (melons) Add a watermelon</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 ef6c382 (berries) Add a blackberry</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 0e8b5cf (master) Add an orange</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e4a5e7b Add an apple</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100" b="0" i="0" u="none" strike="noStrike" cap="none" dirty="0">
                <a:solidFill>
                  <a:srgbClr val="ED7D31"/>
                </a:solidFill>
                <a:latin typeface="Arial"/>
                <a:ea typeface="Arial"/>
                <a:cs typeface="Arial"/>
                <a:sym typeface="Arial"/>
              </a:rPr>
              <a:t>* a57d783 Add a banana to the shopping list</a:t>
            </a:r>
            <a:endParaRPr sz="2100" b="0" i="0" u="none" strike="noStrike" cap="none" dirty="0">
              <a:solidFill>
                <a:srgbClr val="ED7D31"/>
              </a:solidFill>
              <a:latin typeface="Arial"/>
              <a:ea typeface="Arial"/>
              <a:cs typeface="Arial"/>
              <a:sym typeface="Arial"/>
            </a:endParaRPr>
          </a:p>
        </p:txBody>
      </p:sp>
      <p:sp>
        <p:nvSpPr>
          <p:cNvPr id="1120" name="Google Shape;1120;p120"/>
          <p:cNvSpPr/>
          <p:nvPr/>
        </p:nvSpPr>
        <p:spPr>
          <a:xfrm>
            <a:off x="0" y="272429"/>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121" name="Google Shape;1121;p120"/>
          <p:cNvPicPr preferRelativeResize="0"/>
          <p:nvPr/>
        </p:nvPicPr>
        <p:blipFill>
          <a:blip r:embed="rId3">
            <a:alphaModFix/>
          </a:blip>
          <a:stretch>
            <a:fillRect/>
          </a:stretch>
        </p:blipFill>
        <p:spPr>
          <a:xfrm>
            <a:off x="6665122" y="3223700"/>
            <a:ext cx="2197900" cy="13233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2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135</a:t>
            </a:fld>
            <a:endParaRPr sz="900" b="1" i="0" u="none" strike="noStrike" cap="none">
              <a:solidFill>
                <a:srgbClr val="FFFFFF"/>
              </a:solidFill>
              <a:latin typeface="Calibri"/>
              <a:ea typeface="Calibri"/>
              <a:cs typeface="Calibri"/>
              <a:sym typeface="Calibri"/>
            </a:endParaRPr>
          </a:p>
        </p:txBody>
      </p:sp>
      <p:sp>
        <p:nvSpPr>
          <p:cNvPr id="1127" name="Google Shape;1127;p121"/>
          <p:cNvSpPr txBox="1"/>
          <p:nvPr/>
        </p:nvSpPr>
        <p:spPr>
          <a:xfrm>
            <a:off x="610200" y="1244498"/>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Even tags are references, and they are stored, as branches, as simple text files in the tags subfolder within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folder; take a look under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/refs/tags folder, you will see a </a:t>
            </a:r>
            <a:r>
              <a:rPr lang="en-US" sz="2400" b="0" i="0" u="none" strike="noStrike" cap="none" dirty="0" err="1">
                <a:solidFill>
                  <a:schemeClr val="bg1"/>
                </a:solidFill>
                <a:latin typeface="Arial"/>
                <a:ea typeface="Arial"/>
                <a:cs typeface="Arial"/>
                <a:sym typeface="Arial"/>
              </a:rPr>
              <a:t>bugTag</a:t>
            </a:r>
            <a:r>
              <a:rPr lang="en-US" sz="2400" b="0" i="0" u="none" strike="noStrike" cap="none" dirty="0">
                <a:solidFill>
                  <a:schemeClr val="bg1"/>
                </a:solidFill>
                <a:latin typeface="Arial"/>
                <a:ea typeface="Arial"/>
                <a:cs typeface="Arial"/>
                <a:sym typeface="Arial"/>
              </a:rPr>
              <a:t> file; look at the content: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[7] ~/grocery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cat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/refs/tags/</a:t>
            </a:r>
            <a:r>
              <a:rPr lang="en-US" sz="2400" b="0" i="0" u="none" strike="noStrike" cap="none" dirty="0" err="1">
                <a:solidFill>
                  <a:srgbClr val="ED7D31"/>
                </a:solidFill>
                <a:latin typeface="Arial"/>
                <a:ea typeface="Arial"/>
                <a:cs typeface="Arial"/>
                <a:sym typeface="Arial"/>
              </a:rPr>
              <a:t>bugTag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07b18581801f9c2c08c25cad3b43aeee7420ffdd</a:t>
            </a:r>
            <a:endParaRPr sz="2400" b="0" i="0" u="none" strike="noStrike" cap="none" dirty="0">
              <a:solidFill>
                <a:srgbClr val="ED7D31"/>
              </a:solidFill>
              <a:latin typeface="Arial"/>
              <a:ea typeface="Arial"/>
              <a:cs typeface="Arial"/>
              <a:sym typeface="Arial"/>
            </a:endParaRPr>
          </a:p>
        </p:txBody>
      </p:sp>
      <p:sp>
        <p:nvSpPr>
          <p:cNvPr id="1128" name="Google Shape;1128;p12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2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136</a:t>
            </a:fld>
            <a:endParaRPr sz="900" b="1" i="0" u="none" strike="noStrike" cap="none">
              <a:solidFill>
                <a:srgbClr val="FFFFFF"/>
              </a:solidFill>
              <a:latin typeface="Calibri"/>
              <a:ea typeface="Calibri"/>
              <a:cs typeface="Calibri"/>
              <a:sym typeface="Calibri"/>
            </a:endParaRPr>
          </a:p>
        </p:txBody>
      </p:sp>
      <p:sp>
        <p:nvSpPr>
          <p:cNvPr id="1134" name="Google Shape;1134;p122"/>
          <p:cNvSpPr txBox="1"/>
          <p:nvPr/>
        </p:nvSpPr>
        <p:spPr>
          <a:xfrm>
            <a:off x="623602" y="990498"/>
            <a:ext cx="7902300" cy="20439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To create one, simply append -a to the command; let's create another one to give this a try:</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[8] ~/grocery (bug)</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tag -a </a:t>
            </a:r>
            <a:r>
              <a:rPr lang="en-US" sz="2200" b="0" i="0" u="none" strike="noStrike" cap="none" dirty="0" err="1">
                <a:solidFill>
                  <a:srgbClr val="ED7D31"/>
                </a:solidFill>
                <a:latin typeface="Arial"/>
                <a:ea typeface="Arial"/>
                <a:cs typeface="Arial"/>
                <a:sym typeface="Arial"/>
              </a:rPr>
              <a:t>annotatedTag</a:t>
            </a:r>
            <a:r>
              <a:rPr lang="en-US" sz="2200" b="0" i="0" u="none" strike="noStrike" cap="none" dirty="0">
                <a:solidFill>
                  <a:srgbClr val="ED7D31"/>
                </a:solidFill>
                <a:latin typeface="Arial"/>
                <a:ea typeface="Arial"/>
                <a:cs typeface="Arial"/>
                <a:sym typeface="Arial"/>
              </a:rPr>
              <a:t> 07b1858</a:t>
            </a:r>
            <a:endParaRPr sz="2200" b="0" i="0" u="none" strike="noStrike" cap="none" dirty="0">
              <a:solidFill>
                <a:srgbClr val="ED7D3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At this point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opens the default editor, to allow you to write the tag message, as in the following screenshot:</a:t>
            </a:r>
            <a:endParaRPr sz="1200" b="0" i="0" u="none" strike="noStrike" cap="none" dirty="0">
              <a:solidFill>
                <a:schemeClr val="bg1"/>
              </a:solidFill>
              <a:latin typeface="Arial"/>
              <a:ea typeface="Arial"/>
              <a:cs typeface="Arial"/>
              <a:sym typeface="Arial"/>
            </a:endParaRPr>
          </a:p>
        </p:txBody>
      </p:sp>
      <p:sp>
        <p:nvSpPr>
          <p:cNvPr id="1135" name="Google Shape;1135;p12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136" name="Google Shape;1136;p122"/>
          <p:cNvPicPr preferRelativeResize="0"/>
          <p:nvPr/>
        </p:nvPicPr>
        <p:blipFill rotWithShape="1">
          <a:blip r:embed="rId3">
            <a:alphaModFix/>
          </a:blip>
          <a:srcRect/>
          <a:stretch/>
        </p:blipFill>
        <p:spPr>
          <a:xfrm>
            <a:off x="2071687" y="3114991"/>
            <a:ext cx="5000625" cy="1466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2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137</a:t>
            </a:fld>
            <a:endParaRPr sz="900" b="1" i="0" u="none" strike="noStrike" cap="none">
              <a:solidFill>
                <a:srgbClr val="FFFFFF"/>
              </a:solidFill>
              <a:latin typeface="Calibri"/>
              <a:ea typeface="Calibri"/>
              <a:cs typeface="Calibri"/>
              <a:sym typeface="Calibri"/>
            </a:endParaRPr>
          </a:p>
        </p:txBody>
      </p:sp>
      <p:sp>
        <p:nvSpPr>
          <p:cNvPr id="1142" name="Google Shape;1142;p123"/>
          <p:cNvSpPr txBox="1"/>
          <p:nvPr/>
        </p:nvSpPr>
        <p:spPr>
          <a:xfrm>
            <a:off x="491366" y="1036088"/>
            <a:ext cx="8161200" cy="38757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Save and exit, and then see the log:</a:t>
            </a:r>
            <a:endParaRPr sz="19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[9] ~/grocery (bug)</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a:t>
            </a:r>
            <a:r>
              <a:rPr lang="en-US" sz="1900" b="0" i="0" u="none" strike="noStrike" cap="none" dirty="0" err="1">
                <a:solidFill>
                  <a:srgbClr val="ED7D31"/>
                </a:solidFill>
                <a:latin typeface="Arial"/>
                <a:ea typeface="Arial"/>
                <a:cs typeface="Arial"/>
                <a:sym typeface="Arial"/>
              </a:rPr>
              <a:t>git</a:t>
            </a:r>
            <a:r>
              <a:rPr lang="en-US" sz="1900" b="0" i="0" u="none" strike="noStrike" cap="none" dirty="0">
                <a:solidFill>
                  <a:srgbClr val="ED7D31"/>
                </a:solidFill>
                <a:latin typeface="Arial"/>
                <a:ea typeface="Arial"/>
                <a:cs typeface="Arial"/>
                <a:sym typeface="Arial"/>
              </a:rPr>
              <a:t> log --</a:t>
            </a:r>
            <a:r>
              <a:rPr lang="en-US" sz="1900" b="0" i="0" u="none" strike="noStrike" cap="none" dirty="0" err="1">
                <a:solidFill>
                  <a:srgbClr val="ED7D31"/>
                </a:solidFill>
                <a:latin typeface="Arial"/>
                <a:ea typeface="Arial"/>
                <a:cs typeface="Arial"/>
                <a:sym typeface="Arial"/>
              </a:rPr>
              <a:t>oneline</a:t>
            </a:r>
            <a:r>
              <a:rPr lang="en-US" sz="1900" b="0" i="0" u="none" strike="noStrike" cap="none" dirty="0">
                <a:solidFill>
                  <a:srgbClr val="ED7D31"/>
                </a:solidFill>
                <a:latin typeface="Arial"/>
                <a:ea typeface="Arial"/>
                <a:cs typeface="Arial"/>
                <a:sym typeface="Arial"/>
              </a:rPr>
              <a:t> --graph --decorate --all</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5d605c6 (HEAD -&gt; bug) Another bug!</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07b1858 (tag: </a:t>
            </a:r>
            <a:r>
              <a:rPr lang="en-US" sz="1900" b="0" i="0" u="none" strike="noStrike" cap="none" dirty="0" err="1">
                <a:solidFill>
                  <a:srgbClr val="ED7D31"/>
                </a:solidFill>
                <a:latin typeface="Arial"/>
                <a:ea typeface="Arial"/>
                <a:cs typeface="Arial"/>
                <a:sym typeface="Arial"/>
              </a:rPr>
              <a:t>bugTag</a:t>
            </a:r>
            <a:r>
              <a:rPr lang="en-US" sz="1900" b="0" i="0" u="none" strike="noStrike" cap="none" dirty="0">
                <a:solidFill>
                  <a:srgbClr val="ED7D31"/>
                </a:solidFill>
                <a:latin typeface="Arial"/>
                <a:ea typeface="Arial"/>
                <a:cs typeface="Arial"/>
                <a:sym typeface="Arial"/>
              </a:rPr>
              <a:t>, tag: </a:t>
            </a:r>
            <a:r>
              <a:rPr lang="en-US" sz="1900" b="0" i="0" u="none" strike="noStrike" cap="none" dirty="0" err="1">
                <a:solidFill>
                  <a:srgbClr val="ED7D31"/>
                </a:solidFill>
                <a:latin typeface="Arial"/>
                <a:ea typeface="Arial"/>
                <a:cs typeface="Arial"/>
                <a:sym typeface="Arial"/>
              </a:rPr>
              <a:t>annotatedTag</a:t>
            </a:r>
            <a:r>
              <a:rPr lang="en-US" sz="1900" b="0" i="0" u="none" strike="noStrike" cap="none" dirty="0">
                <a:solidFill>
                  <a:srgbClr val="ED7D31"/>
                </a:solidFill>
                <a:latin typeface="Arial"/>
                <a:ea typeface="Arial"/>
                <a:cs typeface="Arial"/>
                <a:sym typeface="Arial"/>
              </a:rPr>
              <a:t>) Bug eats all the fruits!</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 a8c6219 (melons) Add a watermelon</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 ef6c382 (berries) Add a blackberry</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 0e8b5cf (master) Add an orange</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e4a5e7b Add an apple</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900" b="0" i="0" u="none" strike="noStrike" cap="none" dirty="0">
                <a:solidFill>
                  <a:srgbClr val="ED7D31"/>
                </a:solidFill>
                <a:latin typeface="Arial"/>
                <a:ea typeface="Arial"/>
                <a:cs typeface="Arial"/>
                <a:sym typeface="Arial"/>
              </a:rPr>
              <a:t>* a57d783 Add a banana to the shopping list</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rgbClr val="ED7D31"/>
              </a:solidFill>
              <a:latin typeface="Arial"/>
              <a:ea typeface="Arial"/>
              <a:cs typeface="Arial"/>
              <a:sym typeface="Arial"/>
            </a:endParaRPr>
          </a:p>
        </p:txBody>
      </p:sp>
      <p:sp>
        <p:nvSpPr>
          <p:cNvPr id="1143" name="Google Shape;1143;p12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144" name="Google Shape;1144;p123"/>
          <p:cNvPicPr preferRelativeResize="0"/>
          <p:nvPr/>
        </p:nvPicPr>
        <p:blipFill rotWithShape="1">
          <a:blip r:embed="rId3">
            <a:alphaModFix/>
          </a:blip>
          <a:srcRect/>
          <a:stretch/>
        </p:blipFill>
        <p:spPr>
          <a:xfrm>
            <a:off x="7597175" y="3325700"/>
            <a:ext cx="1237525" cy="12375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138</a:t>
            </a:fld>
            <a:endParaRPr sz="900" b="1" i="0" u="none" strike="noStrike" cap="none">
              <a:solidFill>
                <a:srgbClr val="FFFFFF"/>
              </a:solidFill>
              <a:latin typeface="Calibri"/>
              <a:ea typeface="Calibri"/>
              <a:cs typeface="Calibri"/>
              <a:sym typeface="Calibri"/>
            </a:endParaRPr>
          </a:p>
        </p:txBody>
      </p:sp>
      <p:sp>
        <p:nvSpPr>
          <p:cNvPr id="1150" name="Google Shape;1150;p124"/>
          <p:cNvSpPr txBox="1"/>
          <p:nvPr/>
        </p:nvSpPr>
        <p:spPr>
          <a:xfrm>
            <a:off x="660400" y="989600"/>
            <a:ext cx="8222700" cy="16746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A new ref has been created:</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[10] ~/grocery (bug)</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 cat .</a:t>
            </a:r>
            <a:r>
              <a:rPr lang="en-US" sz="1900" b="0" i="0" u="none" strike="noStrike" cap="none" dirty="0" err="1">
                <a:solidFill>
                  <a:srgbClr val="ED7D31"/>
                </a:solidFill>
                <a:latin typeface="Arial"/>
                <a:ea typeface="Arial"/>
                <a:cs typeface="Arial"/>
                <a:sym typeface="Arial"/>
              </a:rPr>
              <a:t>git</a:t>
            </a:r>
            <a:r>
              <a:rPr lang="en-US" sz="1900" b="0" i="0" u="none" strike="noStrike" cap="none" dirty="0">
                <a:solidFill>
                  <a:srgbClr val="ED7D31"/>
                </a:solidFill>
                <a:latin typeface="Arial"/>
                <a:ea typeface="Arial"/>
                <a:cs typeface="Arial"/>
                <a:sym typeface="Arial"/>
              </a:rPr>
              <a:t>/refs/tags/</a:t>
            </a:r>
            <a:r>
              <a:rPr lang="en-US" sz="1900" b="0" i="0" u="none" strike="noStrike" cap="none" dirty="0" err="1">
                <a:solidFill>
                  <a:srgbClr val="ED7D31"/>
                </a:solidFill>
                <a:latin typeface="Arial"/>
                <a:ea typeface="Arial"/>
                <a:cs typeface="Arial"/>
                <a:sym typeface="Arial"/>
              </a:rPr>
              <a:t>annotatedTag</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17c289ddf23798de6eee8fe6c2e908cf0c3a6747</a:t>
            </a:r>
            <a:endParaRPr sz="1900" b="0" i="0" u="none" strike="noStrike" cap="none" dirty="0">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1900"/>
              <a:buFont typeface="Arial"/>
              <a:buChar char="•"/>
            </a:pPr>
            <a:r>
              <a:rPr lang="en-US" sz="1900" b="0" i="0" u="none" strike="noStrike" cap="none" dirty="0">
                <a:solidFill>
                  <a:srgbClr val="000000"/>
                </a:solidFill>
                <a:latin typeface="Arial"/>
                <a:ea typeface="Arial"/>
                <a:cs typeface="Arial"/>
                <a:sym typeface="Arial"/>
              </a:rPr>
              <a:t>But even a new object: try to cat-file the hash you see in the reference:</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300" b="0" i="0" u="none" strike="noStrike" cap="none" dirty="0">
              <a:solidFill>
                <a:srgbClr val="000000"/>
              </a:solidFill>
              <a:latin typeface="Arial"/>
              <a:ea typeface="Arial"/>
              <a:cs typeface="Arial"/>
              <a:sym typeface="Arial"/>
            </a:endParaRPr>
          </a:p>
        </p:txBody>
      </p:sp>
      <p:sp>
        <p:nvSpPr>
          <p:cNvPr id="1151" name="Google Shape;1151;p1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1152" name="Google Shape;1152;p124"/>
          <p:cNvPicPr preferRelativeResize="0"/>
          <p:nvPr/>
        </p:nvPicPr>
        <p:blipFill rotWithShape="1">
          <a:blip r:embed="rId3">
            <a:alphaModFix/>
          </a:blip>
          <a:srcRect/>
          <a:stretch/>
        </p:blipFill>
        <p:spPr>
          <a:xfrm>
            <a:off x="910825" y="2544000"/>
            <a:ext cx="7322326" cy="21510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754-FB28-14E5-04B0-AE88219E9625}"/>
              </a:ext>
            </a:extLst>
          </p:cNvPr>
          <p:cNvSpPr>
            <a:spLocks noGrp="1"/>
          </p:cNvSpPr>
          <p:nvPr>
            <p:ph type="title"/>
          </p:nvPr>
        </p:nvSpPr>
        <p:spPr>
          <a:xfrm>
            <a:off x="507947" y="1863974"/>
            <a:ext cx="7886700" cy="994172"/>
          </a:xfrm>
        </p:spPr>
        <p:txBody>
          <a:bodyPr/>
          <a:lstStyle/>
          <a:p>
            <a:r>
              <a:rPr lang="en-US" dirty="0">
                <a:latin typeface="Times New Roman" panose="02020603050405020304" pitchFamily="18" charset="0"/>
                <a:cs typeface="Times New Roman" panose="02020603050405020304" pitchFamily="18" charset="0"/>
              </a:rPr>
              <a:t>Merging in Git</a:t>
            </a:r>
          </a:p>
        </p:txBody>
      </p:sp>
      <p:sp>
        <p:nvSpPr>
          <p:cNvPr id="3" name="Slide Number Placeholder 2">
            <a:extLst>
              <a:ext uri="{FF2B5EF4-FFF2-40B4-BE49-F238E27FC236}">
                <a16:creationId xmlns:a16="http://schemas.microsoft.com/office/drawing/2014/main" id="{9F313E16-D2FF-486D-4C2E-57DCFC25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a:p>
        </p:txBody>
      </p:sp>
    </p:spTree>
    <p:extLst>
      <p:ext uri="{BB962C8B-B14F-4D97-AF65-F5344CB8AC3E}">
        <p14:creationId xmlns:p14="http://schemas.microsoft.com/office/powerpoint/2010/main" val="1722384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14</a:t>
            </a:fld>
            <a:endParaRPr>
              <a:latin typeface="Calibri"/>
              <a:ea typeface="Calibri"/>
              <a:cs typeface="Calibri"/>
              <a:sym typeface="Calibri"/>
            </a:endParaRPr>
          </a:p>
        </p:txBody>
      </p:sp>
      <p:sp>
        <p:nvSpPr>
          <p:cNvPr id="327" name="Google Shape;327;p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Git Flow in Azure DevOps</a:t>
            </a:r>
            <a:endParaRPr sz="3200" b="0" i="0" u="none" strike="noStrike" cap="none" dirty="0">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5E572DD-1650-AB92-4AA1-921CEF82709F}"/>
              </a:ext>
            </a:extLst>
          </p:cNvPr>
          <p:cNvPicPr>
            <a:picLocks noChangeAspect="1"/>
          </p:cNvPicPr>
          <p:nvPr/>
        </p:nvPicPr>
        <p:blipFill>
          <a:blip r:embed="rId3"/>
          <a:stretch>
            <a:fillRect/>
          </a:stretch>
        </p:blipFill>
        <p:spPr>
          <a:xfrm>
            <a:off x="2600325" y="3289445"/>
            <a:ext cx="3638550" cy="1238250"/>
          </a:xfrm>
          <a:prstGeom prst="rect">
            <a:avLst/>
          </a:prstGeom>
        </p:spPr>
      </p:pic>
      <p:sp>
        <p:nvSpPr>
          <p:cNvPr id="3" name="Rectangle 1">
            <a:extLst>
              <a:ext uri="{FF2B5EF4-FFF2-40B4-BE49-F238E27FC236}">
                <a16:creationId xmlns:a16="http://schemas.microsoft.com/office/drawing/2014/main" id="{401A004F-C20B-F469-E59D-37514D994D84}"/>
              </a:ext>
            </a:extLst>
          </p:cNvPr>
          <p:cNvSpPr>
            <a:spLocks noChangeArrowheads="1"/>
          </p:cNvSpPr>
          <p:nvPr/>
        </p:nvSpPr>
        <p:spPr bwMode="auto">
          <a:xfrm>
            <a:off x="426720" y="1389865"/>
            <a:ext cx="621035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Arial" panose="020B0604020202020204" pitchFamily="34" charset="0"/>
              </a:rPr>
              <a:t>Branch Policies in Azure DevOps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Pull Requests</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Require</a:t>
            </a:r>
            <a:r>
              <a:rPr kumimoji="0" lang="en-US" altLang="en-US" sz="1600" b="0" i="0" u="none" strike="noStrike" cap="none" normalizeH="0" baseline="0" dirty="0">
                <a:ln>
                  <a:noFill/>
                </a:ln>
                <a:solidFill>
                  <a:schemeClr val="bg1"/>
                </a:solidFill>
                <a:effectLst/>
                <a:latin typeface="Arial" panose="020B0604020202020204" pitchFamily="34" charset="0"/>
              </a:rPr>
              <a:t> for all merges to </a:t>
            </a:r>
            <a:r>
              <a:rPr kumimoji="0" lang="en-US" altLang="en-US" sz="1600" b="0" i="0" u="none" strike="noStrike" cap="none" normalizeH="0" baseline="0" dirty="0">
                <a:ln>
                  <a:noFill/>
                </a:ln>
                <a:solidFill>
                  <a:schemeClr val="bg1"/>
                </a:solidFill>
                <a:effectLst/>
                <a:latin typeface="Arial Unicode MS"/>
              </a:rPr>
              <a:t>main</a:t>
            </a:r>
            <a:r>
              <a:rPr kumimoji="0" lang="en-US" altLang="en-US" sz="1600" b="0" i="0" u="none" strike="noStrike" cap="none" normalizeH="0" baseline="0" dirty="0">
                <a:ln>
                  <a:noFill/>
                </a:ln>
                <a:solidFill>
                  <a:schemeClr val="bg1"/>
                </a:solidFill>
                <a:effectLst/>
              </a:rPr>
              <a:t> and </a:t>
            </a:r>
            <a:r>
              <a:rPr kumimoji="0" lang="en-US" altLang="en-US" sz="1600" b="0" i="0" u="none" strike="noStrike" cap="none" normalizeH="0" baseline="0" dirty="0">
                <a:ln>
                  <a:noFill/>
                </a:ln>
                <a:solidFill>
                  <a:schemeClr val="bg1"/>
                </a:solidFill>
                <a:effectLst/>
                <a:latin typeface="Arial Unicode MS"/>
              </a:rPr>
              <a:t>develop</a:t>
            </a:r>
            <a:r>
              <a:rPr kumimoji="0" lang="en-US" altLang="en-US" sz="1600" b="0" i="0" u="none" strike="noStrike" cap="none" normalizeH="0" baseline="0" dirty="0">
                <a:ln>
                  <a:noFill/>
                </a:ln>
                <a:solidFill>
                  <a:schemeClr val="bg1"/>
                </a:solidFill>
                <a:effectLst/>
              </a:rPr>
              <a:t>.</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Code Reviewers</a:t>
            </a:r>
            <a:r>
              <a:rPr kumimoji="0" lang="en-US" altLang="en-US" sz="1600" b="0" i="0" u="none" strike="noStrike" cap="none" normalizeH="0" baseline="0" dirty="0">
                <a:ln>
                  <a:noFill/>
                </a:ln>
                <a:solidFill>
                  <a:schemeClr val="bg1"/>
                </a:solidFill>
                <a:effectLst/>
                <a:latin typeface="Arial" panose="020B0604020202020204" pitchFamily="34" charset="0"/>
              </a:rPr>
              <a:t>: Assign mandatory reviewers for quality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Build Validation</a:t>
            </a:r>
            <a:r>
              <a:rPr kumimoji="0" lang="en-US" altLang="en-US" sz="1600" b="0" i="0" u="none" strike="noStrike" cap="none" normalizeH="0" baseline="0" dirty="0">
                <a:ln>
                  <a:noFill/>
                </a:ln>
                <a:solidFill>
                  <a:schemeClr val="bg1"/>
                </a:solidFill>
                <a:effectLst/>
                <a:latin typeface="Arial" panose="020B0604020202020204" pitchFamily="34" charset="0"/>
              </a:rPr>
              <a:t>: Set up automated builds before merging.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Status Checks</a:t>
            </a:r>
            <a:r>
              <a:rPr kumimoji="0" lang="en-US" altLang="en-US" sz="1600" b="0" i="0" u="none" strike="noStrike" cap="none" normalizeH="0" baseline="0" dirty="0">
                <a:ln>
                  <a:noFill/>
                </a:ln>
                <a:solidFill>
                  <a:schemeClr val="bg1"/>
                </a:solidFill>
                <a:effectLst/>
                <a:latin typeface="Arial" panose="020B0604020202020204" pitchFamily="34" charset="0"/>
              </a:rPr>
              <a:t>: Enforce linting and testing.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787367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8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140</a:t>
            </a:fld>
            <a:endParaRPr sz="900" b="1" i="0" u="none" strike="noStrike" cap="none">
              <a:solidFill>
                <a:srgbClr val="FFFFFF"/>
              </a:solidFill>
              <a:latin typeface="Calibri"/>
              <a:ea typeface="Calibri"/>
              <a:cs typeface="Calibri"/>
              <a:sym typeface="Calibri"/>
            </a:endParaRPr>
          </a:p>
        </p:txBody>
      </p:sp>
      <p:sp>
        <p:nvSpPr>
          <p:cNvPr id="1612" name="Google Shape;1612;p182"/>
          <p:cNvSpPr txBox="1"/>
          <p:nvPr/>
        </p:nvSpPr>
        <p:spPr>
          <a:xfrm>
            <a:off x="254605" y="1211449"/>
            <a:ext cx="8487816" cy="2720601"/>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merging two (or more!) branches is the act of making their personal history meet each other. When they meet, two things can happen: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Files in their tip commit are different, so some conflict will rise</a:t>
            </a: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Files do not conflict</a:t>
            </a: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Commits of the target branch are directly behind commits of the branch we are merging, so a fast-forward will happen</a:t>
            </a:r>
            <a:endParaRPr sz="2000" b="0" i="0" u="none" strike="noStrike" cap="none" dirty="0">
              <a:solidFill>
                <a:schemeClr val="bg1"/>
              </a:solidFill>
              <a:latin typeface="Arial"/>
              <a:ea typeface="Arial"/>
              <a:cs typeface="Arial"/>
              <a:sym typeface="Arial"/>
            </a:endParaRPr>
          </a:p>
        </p:txBody>
      </p:sp>
      <p:sp>
        <p:nvSpPr>
          <p:cNvPr id="1613" name="Google Shape;1613;p18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7756296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8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141</a:t>
            </a:fld>
            <a:endParaRPr sz="900" b="1" i="0" u="none" strike="noStrike" cap="none">
              <a:solidFill>
                <a:srgbClr val="FFFFFF"/>
              </a:solidFill>
              <a:latin typeface="Calibri"/>
              <a:ea typeface="Calibri"/>
              <a:cs typeface="Calibri"/>
              <a:sym typeface="Calibri"/>
            </a:endParaRPr>
          </a:p>
        </p:txBody>
      </p:sp>
      <p:sp>
        <p:nvSpPr>
          <p:cNvPr id="1619" name="Google Shape;1619;p183"/>
          <p:cNvSpPr txBox="1"/>
          <p:nvPr/>
        </p:nvSpPr>
        <p:spPr>
          <a:xfrm>
            <a:off x="513944" y="959143"/>
            <a:ext cx="8116200" cy="2228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give it a try.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can try to merge the melons branch into the master one; to do so, you have to check out the target branch, master in this case, and then fire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merge &lt;branch name&gt; command; as I'm already on the master branch, I go straight with the merge command:</a:t>
            </a:r>
            <a:endParaRPr sz="1400" b="0" i="0" u="none" strike="noStrike" cap="none" dirty="0">
              <a:solidFill>
                <a:schemeClr val="bg1"/>
              </a:solidFill>
              <a:latin typeface="Arial"/>
              <a:ea typeface="Arial"/>
              <a:cs typeface="Arial"/>
              <a:sym typeface="Arial"/>
            </a:endParaRPr>
          </a:p>
        </p:txBody>
      </p:sp>
      <p:sp>
        <p:nvSpPr>
          <p:cNvPr id="1620" name="Google Shape;1620;p18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21" name="Google Shape;1621;p183"/>
          <p:cNvPicPr preferRelativeResize="0"/>
          <p:nvPr/>
        </p:nvPicPr>
        <p:blipFill rotWithShape="1">
          <a:blip r:embed="rId3">
            <a:alphaModFix/>
          </a:blip>
          <a:srcRect/>
          <a:stretch/>
        </p:blipFill>
        <p:spPr>
          <a:xfrm>
            <a:off x="964393" y="3256289"/>
            <a:ext cx="7068238" cy="1370375"/>
          </a:xfrm>
          <a:prstGeom prst="rect">
            <a:avLst/>
          </a:prstGeom>
          <a:noFill/>
          <a:ln>
            <a:noFill/>
          </a:ln>
        </p:spPr>
      </p:pic>
    </p:spTree>
    <p:extLst>
      <p:ext uri="{BB962C8B-B14F-4D97-AF65-F5344CB8AC3E}">
        <p14:creationId xmlns:p14="http://schemas.microsoft.com/office/powerpoint/2010/main" val="2875568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8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142</a:t>
            </a:fld>
            <a:endParaRPr sz="900" b="1" i="0" u="none" strike="noStrike" cap="none">
              <a:solidFill>
                <a:srgbClr val="FFFFFF"/>
              </a:solidFill>
              <a:latin typeface="Calibri"/>
              <a:ea typeface="Calibri"/>
              <a:cs typeface="Calibri"/>
              <a:sym typeface="Calibri"/>
            </a:endParaRPr>
          </a:p>
        </p:txBody>
      </p:sp>
      <p:sp>
        <p:nvSpPr>
          <p:cNvPr id="1627" name="Google Shape;1627;p184"/>
          <p:cNvSpPr txBox="1"/>
          <p:nvPr/>
        </p:nvSpPr>
        <p:spPr>
          <a:xfrm>
            <a:off x="513946" y="2389625"/>
            <a:ext cx="25935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See the conflict with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628" name="Google Shape;1628;p18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29" name="Google Shape;1629;p184"/>
          <p:cNvPicPr preferRelativeResize="0"/>
          <p:nvPr/>
        </p:nvPicPr>
        <p:blipFill rotWithShape="1">
          <a:blip r:embed="rId3">
            <a:alphaModFix/>
          </a:blip>
          <a:srcRect/>
          <a:stretch/>
        </p:blipFill>
        <p:spPr>
          <a:xfrm>
            <a:off x="3774196" y="1081097"/>
            <a:ext cx="4936925" cy="3461595"/>
          </a:xfrm>
          <a:prstGeom prst="rect">
            <a:avLst/>
          </a:prstGeom>
          <a:noFill/>
          <a:ln>
            <a:noFill/>
          </a:ln>
        </p:spPr>
      </p:pic>
    </p:spTree>
    <p:extLst>
      <p:ext uri="{BB962C8B-B14F-4D97-AF65-F5344CB8AC3E}">
        <p14:creationId xmlns:p14="http://schemas.microsoft.com/office/powerpoint/2010/main" val="15867330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8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143</a:t>
            </a:fld>
            <a:endParaRPr sz="900" b="1" i="0" u="none" strike="noStrike" cap="none">
              <a:solidFill>
                <a:srgbClr val="FFFFFF"/>
              </a:solidFill>
              <a:latin typeface="Calibri"/>
              <a:ea typeface="Calibri"/>
              <a:cs typeface="Calibri"/>
              <a:sym typeface="Calibri"/>
            </a:endParaRPr>
          </a:p>
        </p:txBody>
      </p:sp>
      <p:sp>
        <p:nvSpPr>
          <p:cNvPr id="1635" name="Google Shape;1635;p185"/>
          <p:cNvSpPr txBox="1"/>
          <p:nvPr/>
        </p:nvSpPr>
        <p:spPr>
          <a:xfrm>
            <a:off x="513944" y="1328475"/>
            <a:ext cx="8116111"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 will edit the file </a:t>
            </a:r>
            <a:r>
              <a:rPr lang="en-US" sz="2400" b="0" i="0" u="none" strike="noStrike" cap="none" dirty="0" err="1">
                <a:solidFill>
                  <a:schemeClr val="bg1"/>
                </a:solidFill>
                <a:latin typeface="Arial"/>
                <a:ea typeface="Arial"/>
                <a:cs typeface="Arial"/>
                <a:sym typeface="Arial"/>
              </a:rPr>
              <a:t>enqueuing</a:t>
            </a:r>
            <a:r>
              <a:rPr lang="en-US" sz="2400" b="0" i="0" u="none" strike="noStrike" cap="none" dirty="0">
                <a:solidFill>
                  <a:schemeClr val="bg1"/>
                </a:solidFill>
                <a:latin typeface="Arial"/>
                <a:ea typeface="Arial"/>
                <a:cs typeface="Arial"/>
                <a:sym typeface="Arial"/>
              </a:rPr>
              <a:t> blackberry and watermelon after peach and grape, as per the following screenshot: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1636" name="Google Shape;1636;p18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37" name="Google Shape;1637;p185"/>
          <p:cNvPicPr preferRelativeResize="0"/>
          <p:nvPr/>
        </p:nvPicPr>
        <p:blipFill rotWithShape="1">
          <a:blip r:embed="rId3">
            <a:alphaModFix/>
          </a:blip>
          <a:srcRect/>
          <a:stretch/>
        </p:blipFill>
        <p:spPr>
          <a:xfrm>
            <a:off x="1562978" y="2305010"/>
            <a:ext cx="6018043" cy="2228008"/>
          </a:xfrm>
          <a:prstGeom prst="rect">
            <a:avLst/>
          </a:prstGeom>
          <a:noFill/>
          <a:ln>
            <a:noFill/>
          </a:ln>
        </p:spPr>
      </p:pic>
    </p:spTree>
    <p:extLst>
      <p:ext uri="{BB962C8B-B14F-4D97-AF65-F5344CB8AC3E}">
        <p14:creationId xmlns:p14="http://schemas.microsoft.com/office/powerpoint/2010/main" val="21966942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18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144</a:t>
            </a:fld>
            <a:endParaRPr sz="900" b="1" i="0" u="none" strike="noStrike" cap="none">
              <a:solidFill>
                <a:srgbClr val="FFFFFF"/>
              </a:solidFill>
              <a:latin typeface="Calibri"/>
              <a:ea typeface="Calibri"/>
              <a:cs typeface="Calibri"/>
              <a:sym typeface="Calibri"/>
            </a:endParaRPr>
          </a:p>
        </p:txBody>
      </p:sp>
      <p:sp>
        <p:nvSpPr>
          <p:cNvPr id="1643" name="Google Shape;1643;p186"/>
          <p:cNvSpPr txBox="1"/>
          <p:nvPr/>
        </p:nvSpPr>
        <p:spPr>
          <a:xfrm>
            <a:off x="516657" y="1209941"/>
            <a:ext cx="81162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After saving the file, add it to the staging area and then commit: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[3] ~/grocery (</a:t>
            </a:r>
            <a:r>
              <a:rPr lang="en-US" sz="2400" b="0" i="0" u="none" strike="noStrike" cap="none" dirty="0" err="1">
                <a:solidFill>
                  <a:srgbClr val="ED7D31"/>
                </a:solidFill>
                <a:latin typeface="Arial"/>
                <a:ea typeface="Arial"/>
                <a:cs typeface="Arial"/>
                <a:sym typeface="Arial"/>
              </a:rPr>
              <a:t>master|MERGING</a:t>
            </a:r>
            <a:r>
              <a:rPr lang="en-US" sz="2400" b="0" i="0" u="none" strike="noStrike" cap="none" dirty="0">
                <a:solidFill>
                  <a:srgbClr val="ED7D31"/>
                </a:solidFill>
                <a:latin typeface="Arial"/>
                <a:ea typeface="Arial"/>
                <a:cs typeface="Arial"/>
                <a:sym typeface="Arial"/>
              </a:rPr>
              <a: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 ~/grocery (</a:t>
            </a:r>
            <a:r>
              <a:rPr lang="en-US" sz="2400" b="0" i="0" u="none" strike="noStrike" cap="none" dirty="0" err="1">
                <a:solidFill>
                  <a:srgbClr val="ED7D31"/>
                </a:solidFill>
                <a:latin typeface="Arial"/>
                <a:ea typeface="Arial"/>
                <a:cs typeface="Arial"/>
                <a:sym typeface="Arial"/>
              </a:rPr>
              <a:t>master|MERGING</a:t>
            </a:r>
            <a:r>
              <a:rPr lang="en-US" sz="2400" b="0" i="0" u="none" strike="noStrike" cap="none" dirty="0">
                <a:solidFill>
                  <a:srgbClr val="ED7D31"/>
                </a:solidFill>
                <a:latin typeface="Arial"/>
                <a:ea typeface="Arial"/>
                <a:cs typeface="Arial"/>
                <a:sym typeface="Arial"/>
              </a:rPr>
              <a: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-m "Merged melons branch into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[master e18a921] Merged melons branch into master</a:t>
            </a:r>
            <a:endParaRPr sz="2400" b="0" i="0" u="none" strike="noStrike" cap="none" dirty="0">
              <a:solidFill>
                <a:srgbClr val="ED7D31"/>
              </a:solidFill>
              <a:latin typeface="Arial"/>
              <a:ea typeface="Arial"/>
              <a:cs typeface="Arial"/>
              <a:sym typeface="Arial"/>
            </a:endParaRPr>
          </a:p>
        </p:txBody>
      </p:sp>
      <p:sp>
        <p:nvSpPr>
          <p:cNvPr id="1644" name="Google Shape;1644;p18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2122869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8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145</a:t>
            </a:fld>
            <a:endParaRPr sz="900" b="1" i="0" u="none" strike="noStrike" cap="none">
              <a:solidFill>
                <a:srgbClr val="FFFFFF"/>
              </a:solidFill>
              <a:latin typeface="Calibri"/>
              <a:ea typeface="Calibri"/>
              <a:cs typeface="Calibri"/>
              <a:sym typeface="Calibri"/>
            </a:endParaRPr>
          </a:p>
        </p:txBody>
      </p:sp>
      <p:sp>
        <p:nvSpPr>
          <p:cNvPr id="1650" name="Google Shape;1650;p187"/>
          <p:cNvSpPr txBox="1"/>
          <p:nvPr/>
        </p:nvSpPr>
        <p:spPr>
          <a:xfrm>
            <a:off x="513944" y="984164"/>
            <a:ext cx="81162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take a look at the log: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651" name="Google Shape;1651;p18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52" name="Google Shape;1652;p187"/>
          <p:cNvPicPr preferRelativeResize="0"/>
          <p:nvPr/>
        </p:nvPicPr>
        <p:blipFill rotWithShape="1">
          <a:blip r:embed="rId3">
            <a:alphaModFix/>
          </a:blip>
          <a:srcRect/>
          <a:stretch/>
        </p:blipFill>
        <p:spPr>
          <a:xfrm>
            <a:off x="806062" y="1504976"/>
            <a:ext cx="7531976" cy="3113925"/>
          </a:xfrm>
          <a:prstGeom prst="rect">
            <a:avLst/>
          </a:prstGeom>
          <a:noFill/>
          <a:ln>
            <a:noFill/>
          </a:ln>
        </p:spPr>
      </p:pic>
    </p:spTree>
    <p:extLst>
      <p:ext uri="{BB962C8B-B14F-4D97-AF65-F5344CB8AC3E}">
        <p14:creationId xmlns:p14="http://schemas.microsoft.com/office/powerpoint/2010/main" val="17346199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8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146</a:t>
            </a:fld>
            <a:endParaRPr sz="900" b="1" i="0" u="none" strike="noStrike" cap="none">
              <a:solidFill>
                <a:srgbClr val="FFFFFF"/>
              </a:solidFill>
              <a:latin typeface="Calibri"/>
              <a:ea typeface="Calibri"/>
              <a:cs typeface="Calibri"/>
              <a:sym typeface="Calibri"/>
            </a:endParaRPr>
          </a:p>
        </p:txBody>
      </p:sp>
      <p:sp>
        <p:nvSpPr>
          <p:cNvPr id="1658" name="Google Shape;1658;p188"/>
          <p:cNvSpPr txBox="1"/>
          <p:nvPr/>
        </p:nvSpPr>
        <p:spPr>
          <a:xfrm>
            <a:off x="513944" y="1265432"/>
            <a:ext cx="8116200" cy="5664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Suggestion: look at the merge commit with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cat-file -p:</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rgbClr val="000000"/>
              </a:solidFill>
              <a:latin typeface="Arial"/>
              <a:ea typeface="Arial"/>
              <a:cs typeface="Arial"/>
              <a:sym typeface="Arial"/>
            </a:endParaRPr>
          </a:p>
        </p:txBody>
      </p:sp>
      <p:sp>
        <p:nvSpPr>
          <p:cNvPr id="1659" name="Google Shape;1659;p18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60" name="Google Shape;1660;p188"/>
          <p:cNvPicPr preferRelativeResize="0"/>
          <p:nvPr/>
        </p:nvPicPr>
        <p:blipFill rotWithShape="1">
          <a:blip r:embed="rId3">
            <a:alphaModFix/>
          </a:blip>
          <a:srcRect/>
          <a:stretch/>
        </p:blipFill>
        <p:spPr>
          <a:xfrm>
            <a:off x="447675" y="1901395"/>
            <a:ext cx="8248650" cy="2571750"/>
          </a:xfrm>
          <a:prstGeom prst="rect">
            <a:avLst/>
          </a:prstGeom>
          <a:noFill/>
          <a:ln>
            <a:noFill/>
          </a:ln>
        </p:spPr>
      </p:pic>
    </p:spTree>
    <p:extLst>
      <p:ext uri="{BB962C8B-B14F-4D97-AF65-F5344CB8AC3E}">
        <p14:creationId xmlns:p14="http://schemas.microsoft.com/office/powerpoint/2010/main" val="26600527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8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147</a:t>
            </a:fld>
            <a:endParaRPr sz="900" b="1" i="0" u="none" strike="noStrike" cap="none">
              <a:solidFill>
                <a:srgbClr val="FFFFFF"/>
              </a:solidFill>
              <a:latin typeface="Calibri"/>
              <a:ea typeface="Calibri"/>
              <a:cs typeface="Calibri"/>
              <a:sym typeface="Calibri"/>
            </a:endParaRPr>
          </a:p>
        </p:txBody>
      </p:sp>
      <p:sp>
        <p:nvSpPr>
          <p:cNvPr id="1666" name="Google Shape;1666;p189"/>
          <p:cNvSpPr txBox="1"/>
          <p:nvPr/>
        </p:nvSpPr>
        <p:spPr>
          <a:xfrm>
            <a:off x="437751" y="1904000"/>
            <a:ext cx="3300900" cy="2167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bg1"/>
                </a:solidFill>
                <a:latin typeface="Arial"/>
                <a:ea typeface="Arial"/>
                <a:cs typeface="Arial"/>
                <a:sym typeface="Arial"/>
              </a:rPr>
              <a:t>Fast forwarding</a:t>
            </a:r>
            <a:endParaRPr sz="1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 merge not always generates a new commit; to test this case, try to merge the melons branch into a berries one:</a:t>
            </a:r>
            <a:endParaRPr sz="1400" b="0" i="0" u="none" strike="noStrike" cap="none" dirty="0">
              <a:solidFill>
                <a:schemeClr val="bg1"/>
              </a:solidFill>
              <a:latin typeface="Arial"/>
              <a:ea typeface="Arial"/>
              <a:cs typeface="Arial"/>
              <a:sym typeface="Arial"/>
            </a:endParaRPr>
          </a:p>
        </p:txBody>
      </p:sp>
      <p:sp>
        <p:nvSpPr>
          <p:cNvPr id="1667" name="Google Shape;1667;p18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68" name="Google Shape;1668;p189"/>
          <p:cNvPicPr preferRelativeResize="0"/>
          <p:nvPr/>
        </p:nvPicPr>
        <p:blipFill rotWithShape="1">
          <a:blip r:embed="rId3">
            <a:alphaModFix/>
          </a:blip>
          <a:srcRect/>
          <a:stretch/>
        </p:blipFill>
        <p:spPr>
          <a:xfrm>
            <a:off x="4329124" y="1004900"/>
            <a:ext cx="4556400" cy="3687725"/>
          </a:xfrm>
          <a:prstGeom prst="rect">
            <a:avLst/>
          </a:prstGeom>
          <a:noFill/>
          <a:ln>
            <a:noFill/>
          </a:ln>
        </p:spPr>
      </p:pic>
    </p:spTree>
    <p:extLst>
      <p:ext uri="{BB962C8B-B14F-4D97-AF65-F5344CB8AC3E}">
        <p14:creationId xmlns:p14="http://schemas.microsoft.com/office/powerpoint/2010/main" val="26697181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9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148</a:t>
            </a:fld>
            <a:endParaRPr sz="900" b="1" i="0" u="none" strike="noStrike" cap="none">
              <a:solidFill>
                <a:srgbClr val="FFFFFF"/>
              </a:solidFill>
              <a:latin typeface="Calibri"/>
              <a:ea typeface="Calibri"/>
              <a:cs typeface="Calibri"/>
              <a:sym typeface="Calibri"/>
            </a:endParaRPr>
          </a:p>
        </p:txBody>
      </p:sp>
      <p:sp>
        <p:nvSpPr>
          <p:cNvPr id="1674" name="Google Shape;1674;p190"/>
          <p:cNvSpPr txBox="1"/>
          <p:nvPr/>
        </p:nvSpPr>
        <p:spPr>
          <a:xfrm>
            <a:off x="513944" y="989590"/>
            <a:ext cx="8359200" cy="5664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Move back the berries branch where it was using </a:t>
            </a:r>
            <a:r>
              <a:rPr lang="en-US" sz="2300" b="0" i="0" u="none" strike="noStrike" cap="none" dirty="0" err="1">
                <a:solidFill>
                  <a:schemeClr val="bg1"/>
                </a:solidFill>
                <a:latin typeface="Arial"/>
                <a:ea typeface="Arial"/>
                <a:cs typeface="Arial"/>
                <a:sym typeface="Arial"/>
              </a:rPr>
              <a:t>git</a:t>
            </a:r>
            <a:r>
              <a:rPr lang="en-US" sz="2300" b="0" i="0" u="none" strike="noStrike" cap="none" dirty="0">
                <a:solidFill>
                  <a:schemeClr val="bg1"/>
                </a:solidFill>
                <a:latin typeface="Arial"/>
                <a:ea typeface="Arial"/>
                <a:cs typeface="Arial"/>
                <a:sym typeface="Arial"/>
              </a:rPr>
              <a:t> reset:</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300" b="0" i="0" u="none" strike="noStrike" cap="none" dirty="0">
              <a:solidFill>
                <a:srgbClr val="000000"/>
              </a:solidFill>
              <a:latin typeface="Arial"/>
              <a:ea typeface="Arial"/>
              <a:cs typeface="Arial"/>
              <a:sym typeface="Arial"/>
            </a:endParaRPr>
          </a:p>
        </p:txBody>
      </p:sp>
      <p:sp>
        <p:nvSpPr>
          <p:cNvPr id="1675" name="Google Shape;1675;p19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76" name="Google Shape;1676;p190"/>
          <p:cNvPicPr preferRelativeResize="0"/>
          <p:nvPr/>
        </p:nvPicPr>
        <p:blipFill rotWithShape="1">
          <a:blip r:embed="rId3">
            <a:alphaModFix/>
          </a:blip>
          <a:srcRect/>
          <a:stretch/>
        </p:blipFill>
        <p:spPr>
          <a:xfrm>
            <a:off x="2007987" y="1398400"/>
            <a:ext cx="5066326" cy="3296700"/>
          </a:xfrm>
          <a:prstGeom prst="rect">
            <a:avLst/>
          </a:prstGeom>
          <a:noFill/>
          <a:ln>
            <a:noFill/>
          </a:ln>
        </p:spPr>
      </p:pic>
    </p:spTree>
    <p:extLst>
      <p:ext uri="{BB962C8B-B14F-4D97-AF65-F5344CB8AC3E}">
        <p14:creationId xmlns:p14="http://schemas.microsoft.com/office/powerpoint/2010/main" val="42258840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19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149</a:t>
            </a:fld>
            <a:endParaRPr sz="900" b="1" i="0" u="none" strike="noStrike" cap="none">
              <a:solidFill>
                <a:srgbClr val="FFFFFF"/>
              </a:solidFill>
              <a:latin typeface="Calibri"/>
              <a:ea typeface="Calibri"/>
              <a:cs typeface="Calibri"/>
              <a:sym typeface="Calibri"/>
            </a:endParaRPr>
          </a:p>
        </p:txBody>
      </p:sp>
      <p:sp>
        <p:nvSpPr>
          <p:cNvPr id="1682" name="Google Shape;1682;p191"/>
          <p:cNvSpPr txBox="1"/>
          <p:nvPr/>
        </p:nvSpPr>
        <p:spPr>
          <a:xfrm>
            <a:off x="592967" y="1120473"/>
            <a:ext cx="8116200" cy="2228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have just undone a merge, did you realize 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Okay, now do the merge again with the --no-</a:t>
            </a:r>
            <a:r>
              <a:rPr lang="en-US" sz="2400" b="0" i="0" u="none" strike="noStrike" cap="none" dirty="0" err="1">
                <a:solidFill>
                  <a:schemeClr val="bg1"/>
                </a:solidFill>
                <a:latin typeface="Arial"/>
                <a:ea typeface="Arial"/>
                <a:cs typeface="Arial"/>
                <a:sym typeface="Arial"/>
              </a:rPr>
              <a:t>ff</a:t>
            </a:r>
            <a:r>
              <a:rPr lang="en-US" sz="2400" b="0" i="0" u="none" strike="noStrike" cap="none" dirty="0">
                <a:solidFill>
                  <a:schemeClr val="bg1"/>
                </a:solidFill>
                <a:latin typeface="Arial"/>
                <a:ea typeface="Arial"/>
                <a:cs typeface="Arial"/>
                <a:sym typeface="Arial"/>
              </a:rPr>
              <a:t> option: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[12]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merge --no-</a:t>
            </a:r>
            <a:r>
              <a:rPr lang="en-US" sz="2400" b="0" i="0" u="none" strike="noStrike" cap="none" dirty="0" err="1">
                <a:solidFill>
                  <a:srgbClr val="ED7D31"/>
                </a:solidFill>
                <a:latin typeface="Arial"/>
                <a:ea typeface="Arial"/>
                <a:cs typeface="Arial"/>
                <a:sym typeface="Arial"/>
              </a:rPr>
              <a:t>ff</a:t>
            </a:r>
            <a:r>
              <a:rPr lang="en-US" sz="2400" b="0" i="0" u="none" strike="noStrike" cap="none" dirty="0">
                <a:solidFill>
                  <a:srgbClr val="ED7D31"/>
                </a:solidFill>
                <a:latin typeface="Arial"/>
                <a:ea typeface="Arial"/>
                <a:cs typeface="Arial"/>
                <a:sym typeface="Arial"/>
              </a:rPr>
              <a:t> melons</a:t>
            </a:r>
            <a:endParaRPr sz="2400" b="0" i="0" u="none" strike="noStrike" cap="none" dirty="0">
              <a:solidFill>
                <a:srgbClr val="ED7D31"/>
              </a:solidFill>
              <a:latin typeface="Arial"/>
              <a:ea typeface="Arial"/>
              <a:cs typeface="Arial"/>
              <a:sym typeface="Arial"/>
            </a:endParaRPr>
          </a:p>
        </p:txBody>
      </p:sp>
      <p:sp>
        <p:nvSpPr>
          <p:cNvPr id="1683" name="Google Shape;1683;p19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84" name="Google Shape;1684;p191"/>
          <p:cNvPicPr preferRelativeResize="0"/>
          <p:nvPr/>
        </p:nvPicPr>
        <p:blipFill>
          <a:blip r:embed="rId3">
            <a:alphaModFix/>
          </a:blip>
          <a:stretch>
            <a:fillRect/>
          </a:stretch>
        </p:blipFill>
        <p:spPr>
          <a:xfrm>
            <a:off x="5454250" y="3102763"/>
            <a:ext cx="3314700" cy="1381125"/>
          </a:xfrm>
          <a:prstGeom prst="rect">
            <a:avLst/>
          </a:prstGeom>
          <a:noFill/>
          <a:ln>
            <a:noFill/>
          </a:ln>
        </p:spPr>
      </p:pic>
    </p:spTree>
    <p:extLst>
      <p:ext uri="{BB962C8B-B14F-4D97-AF65-F5344CB8AC3E}">
        <p14:creationId xmlns:p14="http://schemas.microsoft.com/office/powerpoint/2010/main" val="111002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15</a:t>
            </a:fld>
            <a:endParaRPr>
              <a:latin typeface="Calibri"/>
              <a:ea typeface="Calibri"/>
              <a:cs typeface="Calibri"/>
              <a:sym typeface="Calibri"/>
            </a:endParaRPr>
          </a:p>
        </p:txBody>
      </p:sp>
      <p:sp>
        <p:nvSpPr>
          <p:cNvPr id="327" name="Google Shape;327;p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Git Flow in Azure DevOps</a:t>
            </a:r>
            <a:endParaRPr sz="3200" b="0" i="0" u="none" strike="noStrike" cap="none" dirty="0">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5E572DD-1650-AB92-4AA1-921CEF82709F}"/>
              </a:ext>
            </a:extLst>
          </p:cNvPr>
          <p:cNvPicPr>
            <a:picLocks noChangeAspect="1"/>
          </p:cNvPicPr>
          <p:nvPr/>
        </p:nvPicPr>
        <p:blipFill>
          <a:blip r:embed="rId3"/>
          <a:stretch>
            <a:fillRect/>
          </a:stretch>
        </p:blipFill>
        <p:spPr>
          <a:xfrm>
            <a:off x="2600325" y="3289445"/>
            <a:ext cx="3638550" cy="1238250"/>
          </a:xfrm>
          <a:prstGeom prst="rect">
            <a:avLst/>
          </a:prstGeom>
        </p:spPr>
      </p:pic>
      <p:sp>
        <p:nvSpPr>
          <p:cNvPr id="5" name="Rectangle 3">
            <a:extLst>
              <a:ext uri="{FF2B5EF4-FFF2-40B4-BE49-F238E27FC236}">
                <a16:creationId xmlns:a16="http://schemas.microsoft.com/office/drawing/2014/main" id="{FEADEAD0-6374-BF78-94BE-6CE666FDF5A3}"/>
              </a:ext>
            </a:extLst>
          </p:cNvPr>
          <p:cNvSpPr>
            <a:spLocks noChangeArrowheads="1"/>
          </p:cNvSpPr>
          <p:nvPr/>
        </p:nvSpPr>
        <p:spPr bwMode="auto">
          <a:xfrm>
            <a:off x="478649" y="1410602"/>
            <a:ext cx="79544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Arial" panose="020B0604020202020204" pitchFamily="34" charset="0"/>
              </a:rPr>
              <a:t>CI/CD Pipelines in Azure DevOps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Continuous Integration</a:t>
            </a:r>
            <a:r>
              <a:rPr kumimoji="0" lang="en-US" altLang="en-US" sz="1600" b="0" i="0" u="none" strike="noStrike" cap="none" normalizeH="0" baseline="0" dirty="0">
                <a:ln>
                  <a:noFill/>
                </a:ln>
                <a:solidFill>
                  <a:schemeClr val="bg1"/>
                </a:solidFill>
                <a:effectLst/>
                <a:latin typeface="Arial" panose="020B0604020202020204" pitchFamily="34" charset="0"/>
              </a:rPr>
              <a:t>: Automatically build and test </a:t>
            </a:r>
            <a:r>
              <a:rPr kumimoji="0" lang="en-US" altLang="en-US" sz="1600" b="0" i="0" u="none" strike="noStrike" cap="none" normalizeH="0" baseline="0" dirty="0">
                <a:ln>
                  <a:noFill/>
                </a:ln>
                <a:solidFill>
                  <a:schemeClr val="bg1"/>
                </a:solidFill>
                <a:effectLst/>
                <a:latin typeface="Arial Unicode MS"/>
              </a:rPr>
              <a:t>develop</a:t>
            </a:r>
            <a:r>
              <a:rPr kumimoji="0" lang="en-US" altLang="en-US" sz="1600" b="0" i="0" u="none" strike="noStrike" cap="none" normalizeH="0" baseline="0" dirty="0">
                <a:ln>
                  <a:noFill/>
                </a:ln>
                <a:solidFill>
                  <a:schemeClr val="bg1"/>
                </a:solidFill>
                <a:effectLst/>
              </a:rPr>
              <a:t> and feature branches.</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Continuous Deployment</a:t>
            </a:r>
            <a:r>
              <a:rPr kumimoji="0" lang="en-US" altLang="en-US" sz="1600" b="0" i="0" u="none" strike="noStrike" cap="none" normalizeH="0" baseline="0" dirty="0">
                <a:ln>
                  <a:noFill/>
                </a:ln>
                <a:solidFill>
                  <a:schemeClr val="bg1"/>
                </a:solidFill>
                <a:effectLst/>
                <a:latin typeface="Arial" panose="020B0604020202020204" pitchFamily="34" charset="0"/>
              </a:rPr>
              <a:t>: Deploy from </a:t>
            </a:r>
            <a:r>
              <a:rPr kumimoji="0" lang="en-US" altLang="en-US" sz="1600" b="0" i="0" u="none" strike="noStrike" cap="none" normalizeH="0" baseline="0" dirty="0">
                <a:ln>
                  <a:noFill/>
                </a:ln>
                <a:solidFill>
                  <a:schemeClr val="bg1"/>
                </a:solidFill>
                <a:effectLst/>
                <a:latin typeface="Arial Unicode MS"/>
              </a:rPr>
              <a:t>main</a:t>
            </a:r>
            <a:r>
              <a:rPr kumimoji="0" lang="en-US" altLang="en-US" sz="1600" b="0" i="0" u="none" strike="noStrike" cap="none" normalizeH="0" baseline="0" dirty="0">
                <a:ln>
                  <a:noFill/>
                </a:ln>
                <a:solidFill>
                  <a:schemeClr val="bg1"/>
                </a:solidFill>
                <a:effectLst/>
              </a:rPr>
              <a:t> to production.</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Release Pipelines</a:t>
            </a:r>
            <a:r>
              <a:rPr kumimoji="0" lang="en-US" altLang="en-US" sz="1600" b="0" i="0" u="none" strike="noStrike" cap="none" normalizeH="0" baseline="0" dirty="0">
                <a:ln>
                  <a:noFill/>
                </a:ln>
                <a:solidFill>
                  <a:schemeClr val="bg1"/>
                </a:solidFill>
                <a:effectLst/>
                <a:latin typeface="Arial" panose="020B0604020202020204" pitchFamily="34" charset="0"/>
              </a:rPr>
              <a:t>: Deploy release branches to staging environments.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606563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19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150</a:t>
            </a:fld>
            <a:endParaRPr sz="900" b="1" i="0" u="none" strike="noStrike" cap="none">
              <a:solidFill>
                <a:srgbClr val="FFFFFF"/>
              </a:solidFill>
              <a:latin typeface="Calibri"/>
              <a:ea typeface="Calibri"/>
              <a:cs typeface="Calibri"/>
              <a:sym typeface="Calibri"/>
            </a:endParaRPr>
          </a:p>
        </p:txBody>
      </p:sp>
      <p:sp>
        <p:nvSpPr>
          <p:cNvPr id="1690" name="Google Shape;1690;p192"/>
          <p:cNvSpPr txBox="1"/>
          <p:nvPr/>
        </p:nvSpPr>
        <p:spPr>
          <a:xfrm>
            <a:off x="513944" y="1136854"/>
            <a:ext cx="8116111"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will now open your default editor to allow you to specify a commit message, as shown in the following screenshot:</a:t>
            </a:r>
            <a:endParaRPr sz="1400" b="0" i="0" u="none" strike="noStrike" cap="none" dirty="0">
              <a:solidFill>
                <a:schemeClr val="bg1"/>
              </a:solidFill>
              <a:latin typeface="Arial"/>
              <a:ea typeface="Arial"/>
              <a:cs typeface="Arial"/>
              <a:sym typeface="Arial"/>
            </a:endParaRPr>
          </a:p>
        </p:txBody>
      </p:sp>
      <p:sp>
        <p:nvSpPr>
          <p:cNvPr id="1691" name="Google Shape;1691;p19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692" name="Google Shape;1692;p192"/>
          <p:cNvPicPr preferRelativeResize="0"/>
          <p:nvPr/>
        </p:nvPicPr>
        <p:blipFill rotWithShape="1">
          <a:blip r:embed="rId3">
            <a:alphaModFix/>
          </a:blip>
          <a:srcRect/>
          <a:stretch/>
        </p:blipFill>
        <p:spPr>
          <a:xfrm>
            <a:off x="1427042" y="2455476"/>
            <a:ext cx="6289916" cy="2041172"/>
          </a:xfrm>
          <a:prstGeom prst="rect">
            <a:avLst/>
          </a:prstGeom>
          <a:noFill/>
          <a:ln>
            <a:noFill/>
          </a:ln>
        </p:spPr>
      </p:pic>
    </p:spTree>
    <p:extLst>
      <p:ext uri="{BB962C8B-B14F-4D97-AF65-F5344CB8AC3E}">
        <p14:creationId xmlns:p14="http://schemas.microsoft.com/office/powerpoint/2010/main" val="8483008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9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151</a:t>
            </a:fld>
            <a:endParaRPr sz="900" b="1" i="0" u="none" strike="noStrike" cap="none">
              <a:solidFill>
                <a:srgbClr val="FFFFFF"/>
              </a:solidFill>
              <a:latin typeface="Calibri"/>
              <a:ea typeface="Calibri"/>
              <a:cs typeface="Calibri"/>
              <a:sym typeface="Calibri"/>
            </a:endParaRPr>
          </a:p>
        </p:txBody>
      </p:sp>
      <p:sp>
        <p:nvSpPr>
          <p:cNvPr id="1698" name="Google Shape;1698;p193"/>
          <p:cNvSpPr txBox="1"/>
          <p:nvPr/>
        </p:nvSpPr>
        <p:spPr>
          <a:xfrm>
            <a:off x="718661" y="1642329"/>
            <a:ext cx="8116200" cy="2228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Accept the default message, save and exit: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[13]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Merge made by the 'recursive' strategy.--all</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shoppingList.txt | 1 +</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1 file changed, 1 insertion(+)</a:t>
            </a:r>
            <a:endParaRPr sz="2400" b="0" i="0" u="none" strike="noStrike" cap="none" dirty="0">
              <a:solidFill>
                <a:srgbClr val="ED7D31"/>
              </a:solidFill>
              <a:latin typeface="Arial"/>
              <a:ea typeface="Arial"/>
              <a:cs typeface="Arial"/>
              <a:sym typeface="Arial"/>
            </a:endParaRPr>
          </a:p>
        </p:txBody>
      </p:sp>
      <p:sp>
        <p:nvSpPr>
          <p:cNvPr id="1699" name="Google Shape;1699;p19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5778070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9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152</a:t>
            </a:fld>
            <a:endParaRPr sz="900" b="1" i="0" u="none" strike="noStrike" cap="none">
              <a:solidFill>
                <a:srgbClr val="FFFFFF"/>
              </a:solidFill>
              <a:latin typeface="Calibri"/>
              <a:ea typeface="Calibri"/>
              <a:cs typeface="Calibri"/>
              <a:sym typeface="Calibri"/>
            </a:endParaRPr>
          </a:p>
        </p:txBody>
      </p:sp>
      <p:sp>
        <p:nvSpPr>
          <p:cNvPr id="1705" name="Google Shape;1705;p194"/>
          <p:cNvSpPr txBox="1"/>
          <p:nvPr/>
        </p:nvSpPr>
        <p:spPr>
          <a:xfrm>
            <a:off x="361544" y="2665990"/>
            <a:ext cx="8116200" cy="381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a:t>
            </a:r>
            <a:endParaRPr sz="1400" b="0" i="0" u="none" strike="noStrike" cap="none" dirty="0">
              <a:solidFill>
                <a:schemeClr val="bg1"/>
              </a:solidFill>
              <a:latin typeface="Arial"/>
              <a:ea typeface="Arial"/>
              <a:cs typeface="Arial"/>
              <a:sym typeface="Arial"/>
            </a:endParaRPr>
          </a:p>
        </p:txBody>
      </p:sp>
      <p:sp>
        <p:nvSpPr>
          <p:cNvPr id="1706" name="Google Shape;1706;p19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707" name="Google Shape;1707;p194"/>
          <p:cNvPicPr preferRelativeResize="0"/>
          <p:nvPr/>
        </p:nvPicPr>
        <p:blipFill rotWithShape="1">
          <a:blip r:embed="rId3">
            <a:alphaModFix/>
          </a:blip>
          <a:srcRect/>
          <a:stretch/>
        </p:blipFill>
        <p:spPr>
          <a:xfrm>
            <a:off x="3429025" y="1148964"/>
            <a:ext cx="5415451" cy="3478275"/>
          </a:xfrm>
          <a:prstGeom prst="rect">
            <a:avLst/>
          </a:prstGeom>
          <a:noFill/>
          <a:ln>
            <a:noFill/>
          </a:ln>
        </p:spPr>
      </p:pic>
    </p:spTree>
    <p:extLst>
      <p:ext uri="{BB962C8B-B14F-4D97-AF65-F5344CB8AC3E}">
        <p14:creationId xmlns:p14="http://schemas.microsoft.com/office/powerpoint/2010/main" val="28909328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9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153</a:t>
            </a:fld>
            <a:endParaRPr sz="900" b="1" i="0" u="none" strike="noStrike" cap="none">
              <a:solidFill>
                <a:srgbClr val="FFFFFF"/>
              </a:solidFill>
              <a:latin typeface="Calibri"/>
              <a:ea typeface="Calibri"/>
              <a:cs typeface="Calibri"/>
              <a:sym typeface="Calibri"/>
            </a:endParaRPr>
          </a:p>
        </p:txBody>
      </p:sp>
      <p:sp>
        <p:nvSpPr>
          <p:cNvPr id="1713" name="Google Shape;1713;p195"/>
          <p:cNvSpPr txBox="1"/>
          <p:nvPr/>
        </p:nvSpPr>
        <p:spPr>
          <a:xfrm>
            <a:off x="513944" y="989590"/>
            <a:ext cx="8116200" cy="11820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We are done with these experiments; anyway, I want to undo this merge, because I want to keep the repository as simple as possible to allow you to better understand the exercise we do together; go with a </a:t>
            </a:r>
            <a:r>
              <a:rPr lang="en-US" sz="1900" b="0" i="0" u="none" strike="noStrike" cap="none" dirty="0" err="1">
                <a:solidFill>
                  <a:schemeClr val="bg1"/>
                </a:solidFill>
                <a:latin typeface="Arial"/>
                <a:ea typeface="Arial"/>
                <a:cs typeface="Arial"/>
                <a:sym typeface="Arial"/>
              </a:rPr>
              <a:t>git</a:t>
            </a:r>
            <a:r>
              <a:rPr lang="en-US" sz="1900" b="0" i="0" u="none" strike="noStrike" cap="none" dirty="0">
                <a:solidFill>
                  <a:schemeClr val="bg1"/>
                </a:solidFill>
                <a:latin typeface="Arial"/>
                <a:ea typeface="Arial"/>
                <a:cs typeface="Arial"/>
                <a:sym typeface="Arial"/>
              </a:rPr>
              <a:t> reset --hard HEAD^:</a:t>
            </a:r>
            <a:endParaRPr sz="1300" b="0" i="0" u="none" strike="noStrike" cap="none" dirty="0">
              <a:solidFill>
                <a:schemeClr val="bg1"/>
              </a:solidFill>
              <a:latin typeface="Arial"/>
              <a:ea typeface="Arial"/>
              <a:cs typeface="Arial"/>
              <a:sym typeface="Arial"/>
            </a:endParaRPr>
          </a:p>
        </p:txBody>
      </p:sp>
      <p:sp>
        <p:nvSpPr>
          <p:cNvPr id="1714" name="Google Shape;1714;p19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715" name="Google Shape;1715;p195"/>
          <p:cNvPicPr preferRelativeResize="0"/>
          <p:nvPr/>
        </p:nvPicPr>
        <p:blipFill rotWithShape="1">
          <a:blip r:embed="rId3">
            <a:alphaModFix/>
          </a:blip>
          <a:srcRect/>
          <a:stretch/>
        </p:blipFill>
        <p:spPr>
          <a:xfrm>
            <a:off x="3204539" y="1977692"/>
            <a:ext cx="3976700" cy="2717400"/>
          </a:xfrm>
          <a:prstGeom prst="rect">
            <a:avLst/>
          </a:prstGeom>
          <a:noFill/>
          <a:ln>
            <a:noFill/>
          </a:ln>
        </p:spPr>
      </p:pic>
    </p:spTree>
    <p:extLst>
      <p:ext uri="{BB962C8B-B14F-4D97-AF65-F5344CB8AC3E}">
        <p14:creationId xmlns:p14="http://schemas.microsoft.com/office/powerpoint/2010/main" val="656671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9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154</a:t>
            </a:fld>
            <a:endParaRPr sz="900" b="1" i="0" u="none" strike="noStrike" cap="none">
              <a:solidFill>
                <a:srgbClr val="FFFFFF"/>
              </a:solidFill>
              <a:latin typeface="Calibri"/>
              <a:ea typeface="Calibri"/>
              <a:cs typeface="Calibri"/>
              <a:sym typeface="Calibri"/>
            </a:endParaRPr>
          </a:p>
        </p:txBody>
      </p:sp>
      <p:sp>
        <p:nvSpPr>
          <p:cNvPr id="1721" name="Google Shape;1721;p196"/>
          <p:cNvSpPr txBox="1"/>
          <p:nvPr/>
        </p:nvSpPr>
        <p:spPr>
          <a:xfrm>
            <a:off x="513944" y="928697"/>
            <a:ext cx="8116200" cy="7509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Okay, now undo even the past merge we did on the master branch:</a:t>
            </a:r>
            <a:endParaRPr sz="1400" b="0" i="0" u="none" strike="noStrike" cap="none" dirty="0">
              <a:solidFill>
                <a:schemeClr val="bg1"/>
              </a:solidFill>
              <a:latin typeface="Arial"/>
              <a:ea typeface="Arial"/>
              <a:cs typeface="Arial"/>
              <a:sym typeface="Arial"/>
            </a:endParaRPr>
          </a:p>
        </p:txBody>
      </p:sp>
      <p:sp>
        <p:nvSpPr>
          <p:cNvPr id="1722" name="Google Shape;1722;p19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Merging branches</a:t>
            </a:r>
            <a:endParaRPr sz="3200" b="0" i="0" u="none" strike="noStrike" cap="none">
              <a:solidFill>
                <a:srgbClr val="FFFFFF"/>
              </a:solidFill>
              <a:latin typeface="Palatino Linotype"/>
              <a:ea typeface="Palatino Linotype"/>
              <a:cs typeface="Palatino Linotype"/>
              <a:sym typeface="Palatino Linotype"/>
            </a:endParaRPr>
          </a:p>
        </p:txBody>
      </p:sp>
      <p:pic>
        <p:nvPicPr>
          <p:cNvPr id="1723" name="Google Shape;1723;p196"/>
          <p:cNvPicPr preferRelativeResize="0"/>
          <p:nvPr/>
        </p:nvPicPr>
        <p:blipFill rotWithShape="1">
          <a:blip r:embed="rId3">
            <a:alphaModFix/>
          </a:blip>
          <a:srcRect/>
          <a:stretch/>
        </p:blipFill>
        <p:spPr>
          <a:xfrm>
            <a:off x="1885950" y="1415551"/>
            <a:ext cx="5417550" cy="3269750"/>
          </a:xfrm>
          <a:prstGeom prst="rect">
            <a:avLst/>
          </a:prstGeom>
          <a:noFill/>
          <a:ln>
            <a:noFill/>
          </a:ln>
        </p:spPr>
      </p:pic>
    </p:spTree>
    <p:extLst>
      <p:ext uri="{BB962C8B-B14F-4D97-AF65-F5344CB8AC3E}">
        <p14:creationId xmlns:p14="http://schemas.microsoft.com/office/powerpoint/2010/main" val="39283189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90" name="Google Shape;1790;p205"/>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6. Collaborating on Your Code</a:t>
            </a:r>
            <a:endParaRPr dirty="0"/>
          </a:p>
        </p:txBody>
      </p:sp>
    </p:spTree>
    <p:extLst>
      <p:ext uri="{BB962C8B-B14F-4D97-AF65-F5344CB8AC3E}">
        <p14:creationId xmlns:p14="http://schemas.microsoft.com/office/powerpoint/2010/main" val="2224414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20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156</a:t>
            </a:fld>
            <a:endParaRPr sz="900" b="1" i="0" u="none" strike="noStrike" cap="none">
              <a:solidFill>
                <a:srgbClr val="FFFFFF"/>
              </a:solidFill>
              <a:latin typeface="Calibri"/>
              <a:ea typeface="Calibri"/>
              <a:cs typeface="Calibri"/>
              <a:sym typeface="Calibri"/>
            </a:endParaRPr>
          </a:p>
        </p:txBody>
      </p:sp>
      <p:sp>
        <p:nvSpPr>
          <p:cNvPr id="1797" name="Google Shape;1797;p206"/>
          <p:cNvSpPr txBox="1"/>
          <p:nvPr/>
        </p:nvSpPr>
        <p:spPr>
          <a:xfrm>
            <a:off x="513944" y="1328475"/>
            <a:ext cx="8116111" cy="3336155"/>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In this lesson, we finally start to work in a distributed manner, using remote servers as a contact point for different developers. These are the main topics we will focus 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Dealing with remotes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Cloning a remote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Working with online hosting services, such as Azure DevOps and GitHub</a:t>
            </a:r>
            <a:endParaRPr sz="1400" b="0" i="0" u="none" strike="noStrike" cap="none" dirty="0">
              <a:solidFill>
                <a:schemeClr val="bg1"/>
              </a:solidFill>
              <a:latin typeface="Arial"/>
              <a:ea typeface="Arial"/>
              <a:cs typeface="Arial"/>
              <a:sym typeface="Arial"/>
            </a:endParaRPr>
          </a:p>
        </p:txBody>
      </p:sp>
      <p:sp>
        <p:nvSpPr>
          <p:cNvPr id="1798" name="Google Shape;1798;p20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Fundamentals - Working Remotely</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0210723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20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157</a:t>
            </a:fld>
            <a:endParaRPr sz="900" b="1" i="0" u="none" strike="noStrike" cap="none">
              <a:solidFill>
                <a:srgbClr val="FFFFFF"/>
              </a:solidFill>
              <a:latin typeface="Calibri"/>
              <a:ea typeface="Calibri"/>
              <a:cs typeface="Calibri"/>
              <a:sym typeface="Calibri"/>
            </a:endParaRPr>
          </a:p>
        </p:txBody>
      </p:sp>
      <p:sp>
        <p:nvSpPr>
          <p:cNvPr id="1804" name="Google Shape;1804;p207"/>
          <p:cNvSpPr txBox="1"/>
          <p:nvPr/>
        </p:nvSpPr>
        <p:spPr>
          <a:xfrm>
            <a:off x="513944" y="1143809"/>
            <a:ext cx="8116200" cy="2598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is a tool for versioning files, as you know, but it has been built with collaboration in mind. </a:t>
            </a:r>
            <a:endParaRPr sz="2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2005, Linus Torvalds had the need for a light and efficient tool to share the Linux kernel code, allowing him and hundreds of other people to work on it without going crazy.</a:t>
            </a:r>
            <a:endParaRPr sz="1400" b="0" i="0" u="none" strike="noStrike" cap="none" dirty="0">
              <a:solidFill>
                <a:schemeClr val="bg1"/>
              </a:solidFill>
              <a:latin typeface="Arial"/>
              <a:ea typeface="Arial"/>
              <a:cs typeface="Arial"/>
              <a:sym typeface="Arial"/>
            </a:endParaRPr>
          </a:p>
        </p:txBody>
      </p:sp>
      <p:sp>
        <p:nvSpPr>
          <p:cNvPr id="1805" name="Google Shape;1805;p20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789327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20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158</a:t>
            </a:fld>
            <a:endParaRPr sz="900" b="1" i="0" u="none" strike="noStrike" cap="none">
              <a:solidFill>
                <a:srgbClr val="FFFFFF"/>
              </a:solidFill>
              <a:latin typeface="Calibri"/>
              <a:ea typeface="Calibri"/>
              <a:cs typeface="Calibri"/>
              <a:sym typeface="Calibri"/>
            </a:endParaRPr>
          </a:p>
        </p:txBody>
      </p:sp>
      <p:sp>
        <p:nvSpPr>
          <p:cNvPr id="1811" name="Google Shape;1811;p20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12" name="Google Shape;1812;p208"/>
          <p:cNvPicPr preferRelativeResize="0"/>
          <p:nvPr/>
        </p:nvPicPr>
        <p:blipFill rotWithShape="1">
          <a:blip r:embed="rId3">
            <a:alphaModFix/>
          </a:blip>
          <a:srcRect/>
          <a:stretch/>
        </p:blipFill>
        <p:spPr>
          <a:xfrm>
            <a:off x="2339237" y="1151467"/>
            <a:ext cx="4465525" cy="3330222"/>
          </a:xfrm>
          <a:prstGeom prst="rect">
            <a:avLst/>
          </a:prstGeom>
          <a:noFill/>
          <a:ln>
            <a:noFill/>
          </a:ln>
        </p:spPr>
      </p:pic>
    </p:spTree>
    <p:extLst>
      <p:ext uri="{BB962C8B-B14F-4D97-AF65-F5344CB8AC3E}">
        <p14:creationId xmlns:p14="http://schemas.microsoft.com/office/powerpoint/2010/main" val="1630546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20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159</a:t>
            </a:fld>
            <a:endParaRPr sz="900" b="1" i="0" u="none" strike="noStrike" cap="none">
              <a:solidFill>
                <a:srgbClr val="FFFFFF"/>
              </a:solidFill>
              <a:latin typeface="Calibri"/>
              <a:ea typeface="Calibri"/>
              <a:cs typeface="Calibri"/>
              <a:sym typeface="Calibri"/>
            </a:endParaRPr>
          </a:p>
        </p:txBody>
      </p:sp>
      <p:sp>
        <p:nvSpPr>
          <p:cNvPr id="1818" name="Google Shape;1818;p209"/>
          <p:cNvSpPr txBox="1"/>
          <p:nvPr/>
        </p:nvSpPr>
        <p:spPr>
          <a:xfrm>
            <a:off x="513944" y="1296209"/>
            <a:ext cx="8116200" cy="28137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Clone a local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Create a new folder on your disk to clone our grocery repository: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[1] ~</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mkdir</a:t>
            </a:r>
            <a:r>
              <a:rPr lang="en-US" sz="2400" b="0" i="0" u="none" strike="noStrike" cap="none" dirty="0">
                <a:solidFill>
                  <a:srgbClr val="ED7D31"/>
                </a:solidFill>
                <a:latin typeface="Arial"/>
                <a:ea typeface="Arial"/>
                <a:cs typeface="Arial"/>
                <a:sym typeface="Arial"/>
              </a:rPr>
              <a:t> grocery-cloned</a:t>
            </a: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clone the grocery repository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clone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819" name="Google Shape;1819;p20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20" name="Google Shape;1820;p209"/>
          <p:cNvPicPr preferRelativeResize="0"/>
          <p:nvPr/>
        </p:nvPicPr>
        <p:blipFill rotWithShape="1">
          <a:blip r:embed="rId3">
            <a:alphaModFix/>
          </a:blip>
          <a:srcRect/>
          <a:stretch/>
        </p:blipFill>
        <p:spPr>
          <a:xfrm>
            <a:off x="238725" y="3988875"/>
            <a:ext cx="8666551" cy="489525"/>
          </a:xfrm>
          <a:prstGeom prst="rect">
            <a:avLst/>
          </a:prstGeom>
          <a:noFill/>
          <a:ln>
            <a:noFill/>
          </a:ln>
        </p:spPr>
      </p:pic>
    </p:spTree>
    <p:extLst>
      <p:ext uri="{BB962C8B-B14F-4D97-AF65-F5344CB8AC3E}">
        <p14:creationId xmlns:p14="http://schemas.microsoft.com/office/powerpoint/2010/main" val="12773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16</a:t>
            </a:fld>
            <a:endParaRPr>
              <a:latin typeface="Calibri"/>
              <a:ea typeface="Calibri"/>
              <a:cs typeface="Calibri"/>
              <a:sym typeface="Calibri"/>
            </a:endParaRPr>
          </a:p>
        </p:txBody>
      </p:sp>
      <p:sp>
        <p:nvSpPr>
          <p:cNvPr id="327" name="Google Shape;327;p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Git Flow in Azure DevOps</a:t>
            </a:r>
            <a:endParaRPr sz="3200" b="0" i="0" u="none" strike="noStrike" cap="none" dirty="0">
              <a:solidFill>
                <a:schemeClr val="lt1"/>
              </a:solidFill>
              <a:latin typeface="Arial"/>
              <a:ea typeface="Arial"/>
              <a:cs typeface="Arial"/>
              <a:sym typeface="Arial"/>
            </a:endParaRPr>
          </a:p>
        </p:txBody>
      </p:sp>
      <p:sp>
        <p:nvSpPr>
          <p:cNvPr id="4" name="TextBox 3">
            <a:extLst>
              <a:ext uri="{FF2B5EF4-FFF2-40B4-BE49-F238E27FC236}">
                <a16:creationId xmlns:a16="http://schemas.microsoft.com/office/drawing/2014/main" id="{DCE99DF6-0E0D-D897-A614-F7ED39F17692}"/>
              </a:ext>
            </a:extLst>
          </p:cNvPr>
          <p:cNvSpPr txBox="1"/>
          <p:nvPr/>
        </p:nvSpPr>
        <p:spPr>
          <a:xfrm>
            <a:off x="624840" y="1534622"/>
            <a:ext cx="5273040" cy="2554545"/>
          </a:xfrm>
          <a:prstGeom prst="rect">
            <a:avLst/>
          </a:prstGeom>
          <a:noFill/>
        </p:spPr>
        <p:txBody>
          <a:bodyPr wrap="square">
            <a:spAutoFit/>
          </a:bodyPr>
          <a:lstStyle/>
          <a:p>
            <a:r>
              <a:rPr lang="en-US" sz="1600" b="1" dirty="0">
                <a:solidFill>
                  <a:schemeClr val="bg1"/>
                </a:solidFill>
              </a:rPr>
              <a:t>Benefits of Git Flow with Azure DevOps</a:t>
            </a:r>
          </a:p>
          <a:p>
            <a:endParaRPr lang="en-US" sz="1600" b="1" dirty="0">
              <a:solidFill>
                <a:schemeClr val="bg1"/>
              </a:solidFill>
            </a:endParaRPr>
          </a:p>
          <a:p>
            <a:pPr>
              <a:buFont typeface="Arial" panose="020B0604020202020204" pitchFamily="34" charset="0"/>
              <a:buChar char="•"/>
            </a:pPr>
            <a:r>
              <a:rPr lang="en-US" sz="1600" b="1" dirty="0">
                <a:solidFill>
                  <a:schemeClr val="bg1"/>
                </a:solidFill>
              </a:rPr>
              <a:t> Structured Branch Management</a:t>
            </a:r>
            <a:r>
              <a:rPr lang="en-US" sz="1600" dirty="0">
                <a:solidFill>
                  <a:schemeClr val="bg1"/>
                </a:solidFill>
              </a:rPr>
              <a:t>: Clear workflows for feature, release, and hotfix branches.</a:t>
            </a:r>
          </a:p>
          <a:p>
            <a:pPr>
              <a:buFont typeface="Arial" panose="020B0604020202020204" pitchFamily="34" charset="0"/>
              <a:buChar char="•"/>
            </a:pPr>
            <a:r>
              <a:rPr lang="en-US" sz="1600" b="1" dirty="0">
                <a:solidFill>
                  <a:schemeClr val="bg1"/>
                </a:solidFill>
              </a:rPr>
              <a:t> Quality Assurance</a:t>
            </a:r>
            <a:r>
              <a:rPr lang="en-US" sz="1600" dirty="0">
                <a:solidFill>
                  <a:schemeClr val="bg1"/>
                </a:solidFill>
              </a:rPr>
              <a:t>: Ensures code review, testing, and build validation.</a:t>
            </a:r>
          </a:p>
          <a:p>
            <a:pPr>
              <a:buFont typeface="Arial" panose="020B0604020202020204" pitchFamily="34" charset="0"/>
              <a:buChar char="•"/>
            </a:pPr>
            <a:r>
              <a:rPr lang="en-US" sz="1600" b="1" dirty="0">
                <a:solidFill>
                  <a:schemeClr val="bg1"/>
                </a:solidFill>
              </a:rPr>
              <a:t> Scalability</a:t>
            </a:r>
            <a:r>
              <a:rPr lang="en-US" sz="1600" dirty="0">
                <a:solidFill>
                  <a:schemeClr val="bg1"/>
                </a:solidFill>
              </a:rPr>
              <a:t>: Supports parallel development by multiple team members.</a:t>
            </a:r>
          </a:p>
          <a:p>
            <a:pPr>
              <a:buFont typeface="Arial" panose="020B0604020202020204" pitchFamily="34" charset="0"/>
              <a:buChar char="•"/>
            </a:pPr>
            <a:r>
              <a:rPr lang="en-US" sz="1600" b="1" dirty="0">
                <a:solidFill>
                  <a:schemeClr val="bg1"/>
                </a:solidFill>
              </a:rPr>
              <a:t> Automated Deployment</a:t>
            </a:r>
            <a:r>
              <a:rPr lang="en-US" sz="1600" dirty="0">
                <a:solidFill>
                  <a:schemeClr val="bg1"/>
                </a:solidFill>
              </a:rPr>
              <a:t>: Integrated CI/CD pipelines for efficient releases.</a:t>
            </a:r>
          </a:p>
        </p:txBody>
      </p:sp>
    </p:spTree>
    <p:extLst>
      <p:ext uri="{BB962C8B-B14F-4D97-AF65-F5344CB8AC3E}">
        <p14:creationId xmlns:p14="http://schemas.microsoft.com/office/powerpoint/2010/main" val="34501258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21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160</a:t>
            </a:fld>
            <a:endParaRPr sz="900" b="1" i="0" u="none" strike="noStrike" cap="none">
              <a:solidFill>
                <a:srgbClr val="FFFFFF"/>
              </a:solidFill>
              <a:latin typeface="Calibri"/>
              <a:ea typeface="Calibri"/>
              <a:cs typeface="Calibri"/>
              <a:sym typeface="Calibri"/>
            </a:endParaRPr>
          </a:p>
        </p:txBody>
      </p:sp>
      <p:sp>
        <p:nvSpPr>
          <p:cNvPr id="1826" name="Google Shape;1826;p210"/>
          <p:cNvSpPr txBox="1"/>
          <p:nvPr/>
        </p:nvSpPr>
        <p:spPr>
          <a:xfrm>
            <a:off x="513944" y="1252275"/>
            <a:ext cx="8116200" cy="597000"/>
          </a:xfrm>
          <a:prstGeom prst="rect">
            <a:avLst/>
          </a:prstGeom>
          <a:noFill/>
          <a:ln>
            <a:noFill/>
          </a:ln>
        </p:spPr>
        <p:txBody>
          <a:bodyPr spcFirstLastPara="1" wrap="square" lIns="0" tIns="12050" rIns="0" bIns="0" anchor="t" anchorCtr="0">
            <a:spAutoFit/>
          </a:bodyPr>
          <a:lstStyle/>
          <a:p>
            <a:pPr marL="342900" marR="0" lvl="0" indent="-342900" algn="r"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go directly to the point with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827" name="Google Shape;1827;p21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28" name="Google Shape;1828;p210"/>
          <p:cNvPicPr preferRelativeResize="0"/>
          <p:nvPr/>
        </p:nvPicPr>
        <p:blipFill rotWithShape="1">
          <a:blip r:embed="rId3">
            <a:alphaModFix/>
          </a:blip>
          <a:srcRect/>
          <a:stretch/>
        </p:blipFill>
        <p:spPr>
          <a:xfrm>
            <a:off x="866050" y="1849275"/>
            <a:ext cx="7264921" cy="2541017"/>
          </a:xfrm>
          <a:prstGeom prst="rect">
            <a:avLst/>
          </a:prstGeom>
          <a:noFill/>
          <a:ln>
            <a:noFill/>
          </a:ln>
        </p:spPr>
      </p:pic>
    </p:spTree>
    <p:extLst>
      <p:ext uri="{BB962C8B-B14F-4D97-AF65-F5344CB8AC3E}">
        <p14:creationId xmlns:p14="http://schemas.microsoft.com/office/powerpoint/2010/main" val="24871313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21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161</a:t>
            </a:fld>
            <a:endParaRPr sz="900" b="1" i="0" u="none" strike="noStrike" cap="none">
              <a:solidFill>
                <a:srgbClr val="FFFFFF"/>
              </a:solidFill>
              <a:latin typeface="Calibri"/>
              <a:ea typeface="Calibri"/>
              <a:cs typeface="Calibri"/>
              <a:sym typeface="Calibri"/>
            </a:endParaRPr>
          </a:p>
        </p:txBody>
      </p:sp>
      <p:sp>
        <p:nvSpPr>
          <p:cNvPr id="1834" name="Google Shape;1834;p211"/>
          <p:cNvSpPr txBox="1"/>
          <p:nvPr/>
        </p:nvSpPr>
        <p:spPr>
          <a:xfrm>
            <a:off x="513894" y="1532688"/>
            <a:ext cx="8116200" cy="24441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But don't worry: a local branch in which to work locally can be created by simply checking it out: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[5] ~/grocery-cloned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checkout berries</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Branch berries set up to track remote branch berries from origin.</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Switched to a new branch 'berries'</a:t>
            </a:r>
            <a:endParaRPr sz="2200" b="0" i="0" u="none" strike="noStrike" cap="none" dirty="0">
              <a:solidFill>
                <a:srgbClr val="ED7D31"/>
              </a:solidFill>
              <a:latin typeface="Arial"/>
              <a:ea typeface="Arial"/>
              <a:cs typeface="Arial"/>
              <a:sym typeface="Arial"/>
            </a:endParaRPr>
          </a:p>
        </p:txBody>
      </p:sp>
      <p:sp>
        <p:nvSpPr>
          <p:cNvPr id="1835" name="Google Shape;1835;p21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5493270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162</a:t>
            </a:fld>
            <a:endParaRPr sz="900" b="1" i="0" u="none" strike="noStrike" cap="none">
              <a:solidFill>
                <a:srgbClr val="FFFFFF"/>
              </a:solidFill>
              <a:latin typeface="Calibri"/>
              <a:ea typeface="Calibri"/>
              <a:cs typeface="Calibri"/>
              <a:sym typeface="Calibri"/>
            </a:endParaRPr>
          </a:p>
        </p:txBody>
      </p:sp>
      <p:sp>
        <p:nvSpPr>
          <p:cNvPr id="1841" name="Google Shape;1841;p212"/>
          <p:cNvSpPr txBox="1"/>
          <p:nvPr/>
        </p:nvSpPr>
        <p:spPr>
          <a:xfrm>
            <a:off x="513944" y="1226875"/>
            <a:ext cx="81162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look at the log again:</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842" name="Google Shape;1842;p21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43" name="Google Shape;1843;p212"/>
          <p:cNvPicPr preferRelativeResize="0"/>
          <p:nvPr/>
        </p:nvPicPr>
        <p:blipFill rotWithShape="1">
          <a:blip r:embed="rId3">
            <a:alphaModFix/>
          </a:blip>
          <a:srcRect/>
          <a:stretch/>
        </p:blipFill>
        <p:spPr>
          <a:xfrm>
            <a:off x="1020963" y="1852950"/>
            <a:ext cx="7102075" cy="2630750"/>
          </a:xfrm>
          <a:prstGeom prst="rect">
            <a:avLst/>
          </a:prstGeom>
          <a:noFill/>
          <a:ln>
            <a:noFill/>
          </a:ln>
        </p:spPr>
      </p:pic>
    </p:spTree>
    <p:extLst>
      <p:ext uri="{BB962C8B-B14F-4D97-AF65-F5344CB8AC3E}">
        <p14:creationId xmlns:p14="http://schemas.microsoft.com/office/powerpoint/2010/main" val="1124911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21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163</a:t>
            </a:fld>
            <a:endParaRPr sz="900" b="1" i="0" u="none" strike="noStrike" cap="none">
              <a:solidFill>
                <a:srgbClr val="FFFFFF"/>
              </a:solidFill>
              <a:latin typeface="Calibri"/>
              <a:ea typeface="Calibri"/>
              <a:cs typeface="Calibri"/>
              <a:sym typeface="Calibri"/>
            </a:endParaRPr>
          </a:p>
        </p:txBody>
      </p:sp>
      <p:sp>
        <p:nvSpPr>
          <p:cNvPr id="1849" name="Google Shape;1849;p213"/>
          <p:cNvSpPr txBox="1"/>
          <p:nvPr/>
        </p:nvSpPr>
        <p:spPr>
          <a:xfrm>
            <a:off x="513944" y="1424431"/>
            <a:ext cx="81162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850" name="Google Shape;1850;p21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51" name="Google Shape;1851;p213"/>
          <p:cNvPicPr preferRelativeResize="0"/>
          <p:nvPr/>
        </p:nvPicPr>
        <p:blipFill rotWithShape="1">
          <a:blip r:embed="rId3">
            <a:alphaModFix/>
          </a:blip>
          <a:srcRect/>
          <a:stretch/>
        </p:blipFill>
        <p:spPr>
          <a:xfrm>
            <a:off x="970775" y="2195274"/>
            <a:ext cx="7202450" cy="2166000"/>
          </a:xfrm>
          <a:prstGeom prst="rect">
            <a:avLst/>
          </a:prstGeom>
          <a:noFill/>
          <a:ln>
            <a:noFill/>
          </a:ln>
        </p:spPr>
      </p:pic>
    </p:spTree>
    <p:extLst>
      <p:ext uri="{BB962C8B-B14F-4D97-AF65-F5344CB8AC3E}">
        <p14:creationId xmlns:p14="http://schemas.microsoft.com/office/powerpoint/2010/main" val="781280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2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164</a:t>
            </a:fld>
            <a:endParaRPr sz="900" b="1" i="0" u="none" strike="noStrike" cap="none">
              <a:solidFill>
                <a:srgbClr val="FFFFFF"/>
              </a:solidFill>
              <a:latin typeface="Calibri"/>
              <a:ea typeface="Calibri"/>
              <a:cs typeface="Calibri"/>
              <a:sym typeface="Calibri"/>
            </a:endParaRPr>
          </a:p>
        </p:txBody>
      </p:sp>
      <p:sp>
        <p:nvSpPr>
          <p:cNvPr id="1857" name="Google Shape;1857;p214"/>
          <p:cNvSpPr txBox="1"/>
          <p:nvPr/>
        </p:nvSpPr>
        <p:spPr>
          <a:xfrm>
            <a:off x="550419" y="1219659"/>
            <a:ext cx="8116200" cy="278215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You can suppress this message by setting them explicitly:</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config</a:t>
            </a:r>
            <a:r>
              <a:rPr lang="en-US" sz="2000" b="0" i="0" u="none" strike="noStrike" cap="none" dirty="0">
                <a:solidFill>
                  <a:srgbClr val="ED7D31"/>
                </a:solidFill>
                <a:latin typeface="Arial"/>
                <a:ea typeface="Arial"/>
                <a:cs typeface="Arial"/>
                <a:sym typeface="Arial"/>
              </a:rPr>
              <a:t> --global user.name "Your Name"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config</a:t>
            </a:r>
            <a:r>
              <a:rPr lang="en-US" sz="2000" b="0" i="0" u="none" strike="noStrike" cap="none" dirty="0">
                <a:solidFill>
                  <a:srgbClr val="ED7D31"/>
                </a:solidFill>
                <a:latin typeface="Arial"/>
                <a:ea typeface="Arial"/>
                <a:cs typeface="Arial"/>
                <a:sym typeface="Arial"/>
              </a:rPr>
              <a:t> --global </a:t>
            </a:r>
            <a:r>
              <a:rPr lang="en-US" sz="2000" b="0" i="0" u="none" strike="noStrike" cap="none" dirty="0" err="1">
                <a:solidFill>
                  <a:srgbClr val="ED7D31"/>
                </a:solidFill>
                <a:latin typeface="Arial"/>
                <a:ea typeface="Arial"/>
                <a:cs typeface="Arial"/>
                <a:sym typeface="Arial"/>
              </a:rPr>
              <a:t>user.email</a:t>
            </a:r>
            <a:r>
              <a:rPr lang="en-US" sz="2000" b="0" i="0" u="none" strike="noStrike" cap="none" dirty="0">
                <a:solidFill>
                  <a:srgbClr val="ED7D31"/>
                </a:solidFill>
                <a:latin typeface="Arial"/>
                <a:ea typeface="Arial"/>
                <a:cs typeface="Arial"/>
                <a:sym typeface="Arial"/>
              </a:rPr>
              <a:t> you@example.com</a:t>
            </a:r>
            <a:endParaRPr sz="2000" b="0" i="0" u="none" strike="noStrike" cap="none" dirty="0">
              <a:solidFill>
                <a:srgbClr val="ED7D3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After doing this, you may fix the identity used for this commit with the following code:</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commit --amend --reset-author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1 file changed, 1 insertion(+)</a:t>
            </a:r>
            <a:endParaRPr sz="2000" b="0" i="0" u="none" strike="noStrike" cap="none" dirty="0">
              <a:solidFill>
                <a:srgbClr val="ED7D31"/>
              </a:solidFill>
              <a:latin typeface="Arial"/>
              <a:ea typeface="Arial"/>
              <a:cs typeface="Arial"/>
              <a:sym typeface="Arial"/>
            </a:endParaRPr>
          </a:p>
        </p:txBody>
      </p:sp>
      <p:sp>
        <p:nvSpPr>
          <p:cNvPr id="1858" name="Google Shape;1858;p2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585573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21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165</a:t>
            </a:fld>
            <a:endParaRPr sz="900" b="1" i="0" u="none" strike="noStrike" cap="none">
              <a:solidFill>
                <a:srgbClr val="FFFFFF"/>
              </a:solidFill>
              <a:latin typeface="Calibri"/>
              <a:ea typeface="Calibri"/>
              <a:cs typeface="Calibri"/>
              <a:sym typeface="Calibri"/>
            </a:endParaRPr>
          </a:p>
        </p:txBody>
      </p:sp>
      <p:sp>
        <p:nvSpPr>
          <p:cNvPr id="1864" name="Google Shape;1864;p215"/>
          <p:cNvSpPr txBox="1"/>
          <p:nvPr/>
        </p:nvSpPr>
        <p:spPr>
          <a:xfrm>
            <a:off x="513944" y="1143809"/>
            <a:ext cx="8116200" cy="5664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bg1"/>
                </a:solidFill>
                <a:latin typeface="Arial"/>
                <a:ea typeface="Arial"/>
                <a:cs typeface="Arial"/>
                <a:sym typeface="Arial"/>
              </a:rPr>
              <a:t>OK, let's see what happened:</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300" b="0" i="0" u="none" strike="noStrike" cap="none" dirty="0">
              <a:solidFill>
                <a:srgbClr val="000000"/>
              </a:solidFill>
              <a:latin typeface="Arial"/>
              <a:ea typeface="Arial"/>
              <a:cs typeface="Arial"/>
              <a:sym typeface="Arial"/>
            </a:endParaRPr>
          </a:p>
        </p:txBody>
      </p:sp>
      <p:sp>
        <p:nvSpPr>
          <p:cNvPr id="1865" name="Google Shape;1865;p21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66" name="Google Shape;1866;p215"/>
          <p:cNvPicPr preferRelativeResize="0"/>
          <p:nvPr/>
        </p:nvPicPr>
        <p:blipFill rotWithShape="1">
          <a:blip r:embed="rId3">
            <a:alphaModFix/>
          </a:blip>
          <a:srcRect/>
          <a:stretch/>
        </p:blipFill>
        <p:spPr>
          <a:xfrm>
            <a:off x="1619062" y="1568001"/>
            <a:ext cx="5905975" cy="3012125"/>
          </a:xfrm>
          <a:prstGeom prst="rect">
            <a:avLst/>
          </a:prstGeom>
          <a:noFill/>
          <a:ln>
            <a:noFill/>
          </a:ln>
        </p:spPr>
      </p:pic>
    </p:spTree>
    <p:extLst>
      <p:ext uri="{BB962C8B-B14F-4D97-AF65-F5344CB8AC3E}">
        <p14:creationId xmlns:p14="http://schemas.microsoft.com/office/powerpoint/2010/main" val="40895471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21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166</a:t>
            </a:fld>
            <a:endParaRPr sz="900" b="1" i="0" u="none" strike="noStrike" cap="none">
              <a:solidFill>
                <a:srgbClr val="FFFFFF"/>
              </a:solidFill>
              <a:latin typeface="Calibri"/>
              <a:ea typeface="Calibri"/>
              <a:cs typeface="Calibri"/>
              <a:sym typeface="Calibri"/>
            </a:endParaRPr>
          </a:p>
        </p:txBody>
      </p:sp>
      <p:sp>
        <p:nvSpPr>
          <p:cNvPr id="1872" name="Google Shape;1872;p216"/>
          <p:cNvSpPr txBox="1"/>
          <p:nvPr/>
        </p:nvSpPr>
        <p:spPr>
          <a:xfrm>
            <a:off x="513944" y="1111213"/>
            <a:ext cx="8116200" cy="11820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Now, we will try to push the modifications in the berries branch to the origin; the command is </a:t>
            </a:r>
            <a:r>
              <a:rPr lang="en-US" sz="2100" b="0" i="0" u="none" strike="noStrike" cap="none" dirty="0" err="1">
                <a:solidFill>
                  <a:schemeClr val="bg1"/>
                </a:solidFill>
                <a:latin typeface="Arial"/>
                <a:ea typeface="Arial"/>
                <a:cs typeface="Arial"/>
                <a:sym typeface="Arial"/>
              </a:rPr>
              <a:t>git</a:t>
            </a:r>
            <a:r>
              <a:rPr lang="en-US" sz="2100" b="0" i="0" u="none" strike="noStrike" cap="none" dirty="0">
                <a:solidFill>
                  <a:schemeClr val="bg1"/>
                </a:solidFill>
                <a:latin typeface="Arial"/>
                <a:ea typeface="Arial"/>
                <a:cs typeface="Arial"/>
                <a:sym typeface="Arial"/>
              </a:rPr>
              <a:t> push, followed by the name of the remote and the target branch:</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300" b="0" i="0" u="none" strike="noStrike" cap="none" dirty="0">
              <a:solidFill>
                <a:srgbClr val="000000"/>
              </a:solidFill>
              <a:latin typeface="Arial"/>
              <a:ea typeface="Arial"/>
              <a:cs typeface="Arial"/>
              <a:sym typeface="Arial"/>
            </a:endParaRPr>
          </a:p>
        </p:txBody>
      </p:sp>
      <p:sp>
        <p:nvSpPr>
          <p:cNvPr id="1873" name="Google Shape;1873;p21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74" name="Google Shape;1874;p216"/>
          <p:cNvPicPr preferRelativeResize="0"/>
          <p:nvPr/>
        </p:nvPicPr>
        <p:blipFill rotWithShape="1">
          <a:blip r:embed="rId3">
            <a:alphaModFix/>
          </a:blip>
          <a:srcRect/>
          <a:stretch/>
        </p:blipFill>
        <p:spPr>
          <a:xfrm>
            <a:off x="1251225" y="2247138"/>
            <a:ext cx="6714610" cy="2249479"/>
          </a:xfrm>
          <a:prstGeom prst="rect">
            <a:avLst/>
          </a:prstGeom>
          <a:noFill/>
          <a:ln>
            <a:noFill/>
          </a:ln>
        </p:spPr>
      </p:pic>
    </p:spTree>
    <p:extLst>
      <p:ext uri="{BB962C8B-B14F-4D97-AF65-F5344CB8AC3E}">
        <p14:creationId xmlns:p14="http://schemas.microsoft.com/office/powerpoint/2010/main" val="3072472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167</a:t>
            </a:fld>
            <a:endParaRPr sz="900" b="1" i="0" u="none" strike="noStrike" cap="none">
              <a:solidFill>
                <a:srgbClr val="FFFFFF"/>
              </a:solidFill>
              <a:latin typeface="Calibri"/>
              <a:ea typeface="Calibri"/>
              <a:cs typeface="Calibri"/>
              <a:sym typeface="Calibri"/>
            </a:endParaRPr>
          </a:p>
        </p:txBody>
      </p:sp>
      <p:sp>
        <p:nvSpPr>
          <p:cNvPr id="1880" name="Google Shape;1880;p217"/>
          <p:cNvSpPr txBox="1"/>
          <p:nvPr/>
        </p:nvSpPr>
        <p:spPr>
          <a:xfrm>
            <a:off x="502655" y="928697"/>
            <a:ext cx="8325300" cy="11205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Now, we obviously want to see if, in the remote repository, there is a new commit in the berries branch; so, open the grocery folder in a new console and do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log:</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200" b="0" i="0" u="none" strike="noStrike" cap="none" dirty="0">
              <a:solidFill>
                <a:srgbClr val="000000"/>
              </a:solidFill>
              <a:latin typeface="Arial"/>
              <a:ea typeface="Arial"/>
              <a:cs typeface="Arial"/>
              <a:sym typeface="Arial"/>
            </a:endParaRPr>
          </a:p>
        </p:txBody>
      </p:sp>
      <p:sp>
        <p:nvSpPr>
          <p:cNvPr id="1881" name="Google Shape;1881;p21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882" name="Google Shape;1882;p217"/>
          <p:cNvPicPr preferRelativeResize="0"/>
          <p:nvPr/>
        </p:nvPicPr>
        <p:blipFill rotWithShape="1">
          <a:blip r:embed="rId3">
            <a:alphaModFix/>
          </a:blip>
          <a:srcRect/>
          <a:stretch/>
        </p:blipFill>
        <p:spPr>
          <a:xfrm>
            <a:off x="2438975" y="1884750"/>
            <a:ext cx="4339101" cy="2824150"/>
          </a:xfrm>
          <a:prstGeom prst="rect">
            <a:avLst/>
          </a:prstGeom>
          <a:noFill/>
          <a:ln>
            <a:noFill/>
          </a:ln>
        </p:spPr>
      </p:pic>
    </p:spTree>
    <p:extLst>
      <p:ext uri="{BB962C8B-B14F-4D97-AF65-F5344CB8AC3E}">
        <p14:creationId xmlns:p14="http://schemas.microsoft.com/office/powerpoint/2010/main" val="34475810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1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168</a:t>
            </a:fld>
            <a:endParaRPr sz="900" b="1" i="0" u="none" strike="noStrike" cap="none">
              <a:solidFill>
                <a:srgbClr val="FFFFFF"/>
              </a:solidFill>
              <a:latin typeface="Calibri"/>
              <a:ea typeface="Calibri"/>
              <a:cs typeface="Calibri"/>
              <a:sym typeface="Calibri"/>
            </a:endParaRPr>
          </a:p>
        </p:txBody>
      </p:sp>
      <p:sp>
        <p:nvSpPr>
          <p:cNvPr id="1888" name="Google Shape;1888;p218"/>
          <p:cNvSpPr txBox="1"/>
          <p:nvPr/>
        </p:nvSpPr>
        <p:spPr>
          <a:xfrm>
            <a:off x="604255" y="928697"/>
            <a:ext cx="8116200" cy="3706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Getting remote commits with </a:t>
            </a:r>
            <a:r>
              <a:rPr lang="en-US" sz="2400" b="1" i="0" u="none" strike="noStrike" cap="none" dirty="0" err="1">
                <a:solidFill>
                  <a:schemeClr val="bg1"/>
                </a:solidFill>
                <a:latin typeface="Arial"/>
                <a:ea typeface="Arial"/>
                <a:cs typeface="Arial"/>
                <a:sym typeface="Arial"/>
              </a:rPr>
              <a:t>git</a:t>
            </a:r>
            <a:r>
              <a:rPr lang="en-US" sz="2400" b="1" i="0" u="none" strike="noStrike" cap="none" dirty="0">
                <a:solidFill>
                  <a:schemeClr val="bg1"/>
                </a:solidFill>
                <a:latin typeface="Arial"/>
                <a:ea typeface="Arial"/>
                <a:cs typeface="Arial"/>
                <a:sym typeface="Arial"/>
              </a:rPr>
              <a:t> pull</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it's time to experiment the inverse: retrieving updates from the remote repository and applying them to our local copy.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 make a new commit in the grocery repository, and then, we will download it into the grocery-cloned one:</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[13]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printf</a:t>
            </a:r>
            <a:r>
              <a:rPr lang="en-US" sz="2400" b="0" i="0" u="none" strike="noStrike" cap="none" dirty="0">
                <a:solidFill>
                  <a:srgbClr val="ED7D31"/>
                </a:solidFill>
                <a:latin typeface="Arial"/>
                <a:ea typeface="Arial"/>
                <a:cs typeface="Arial"/>
                <a:sym typeface="Arial"/>
              </a:rPr>
              <a:t> "\r\n" &gt;&gt; shoppingList.txt</a:t>
            </a:r>
            <a:endParaRPr sz="2400" b="0" i="0" u="none" strike="noStrike" cap="none" dirty="0">
              <a:solidFill>
                <a:srgbClr val="ED7D31"/>
              </a:solidFill>
              <a:latin typeface="Arial"/>
              <a:ea typeface="Arial"/>
              <a:cs typeface="Arial"/>
              <a:sym typeface="Arial"/>
            </a:endParaRPr>
          </a:p>
        </p:txBody>
      </p:sp>
      <p:sp>
        <p:nvSpPr>
          <p:cNvPr id="1889" name="Google Shape;1889;p21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5633087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21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169</a:t>
            </a:fld>
            <a:endParaRPr sz="900" b="1" i="0" u="none" strike="noStrike" cap="none">
              <a:solidFill>
                <a:srgbClr val="FFFFFF"/>
              </a:solidFill>
              <a:latin typeface="Calibri"/>
              <a:ea typeface="Calibri"/>
              <a:cs typeface="Calibri"/>
              <a:sym typeface="Calibri"/>
            </a:endParaRPr>
          </a:p>
        </p:txBody>
      </p:sp>
      <p:sp>
        <p:nvSpPr>
          <p:cNvPr id="1895" name="Google Shape;1895;p219"/>
          <p:cNvSpPr txBox="1"/>
          <p:nvPr/>
        </p:nvSpPr>
        <p:spPr>
          <a:xfrm>
            <a:off x="513944" y="1144223"/>
            <a:ext cx="8116200" cy="33984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 firstly need to create a new line, because due to the previous grape rebase, we ended having the shoppinList.txt file with no new line at the end, as echo “   " &gt;&gt; &lt;file&gt; usually does:</a:t>
            </a:r>
            <a:endParaRPr sz="2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[14] ~/grocery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 echo "apricot" &gt;&gt; shoppingList.txt</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[15] ~/grocery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commit -am "Add an apricot"</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[master 741ed56] Add an apricot</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 1 file changed, 2 insertions(+), 1 deletion(-)</a:t>
            </a:r>
            <a:endParaRPr sz="2200" b="0" i="0" u="none" strike="noStrike" cap="none" dirty="0">
              <a:solidFill>
                <a:srgbClr val="000000"/>
              </a:solidFill>
              <a:latin typeface="Arial"/>
              <a:ea typeface="Arial"/>
              <a:cs typeface="Arial"/>
              <a:sym typeface="Arial"/>
            </a:endParaRPr>
          </a:p>
        </p:txBody>
      </p:sp>
      <p:sp>
        <p:nvSpPr>
          <p:cNvPr id="1896" name="Google Shape;1896;p21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57660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8" name="Google Shape;498;p38"/>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4. Local Git Configuration</a:t>
            </a:r>
            <a:endParaRPr/>
          </a:p>
        </p:txBody>
      </p:sp>
    </p:spTree>
    <p:extLst>
      <p:ext uri="{BB962C8B-B14F-4D97-AF65-F5344CB8AC3E}">
        <p14:creationId xmlns:p14="http://schemas.microsoft.com/office/powerpoint/2010/main" val="33039287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22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170</a:t>
            </a:fld>
            <a:endParaRPr sz="900" b="1" i="0" u="none" strike="noStrike" cap="none">
              <a:solidFill>
                <a:srgbClr val="FFFFFF"/>
              </a:solidFill>
              <a:latin typeface="Calibri"/>
              <a:ea typeface="Calibri"/>
              <a:cs typeface="Calibri"/>
              <a:sym typeface="Calibri"/>
            </a:endParaRPr>
          </a:p>
        </p:txBody>
      </p:sp>
      <p:sp>
        <p:nvSpPr>
          <p:cNvPr id="1902" name="Google Shape;1902;p220"/>
          <p:cNvSpPr txBox="1"/>
          <p:nvPr/>
        </p:nvSpPr>
        <p:spPr>
          <a:xfrm>
            <a:off x="513944" y="1143809"/>
            <a:ext cx="81162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pull for now, then we will try to use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fetch and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merge separately.</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back to the grocery-cloned repository, switch to the master branch, and do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pull:</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[16] ~/grocery-cloned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checkout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Your branch is up-to-date with 'origin/master'.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Switched to branch 'master'</a:t>
            </a:r>
            <a:endParaRPr sz="2400" b="0" i="0" u="none" strike="noStrike" cap="none" dirty="0">
              <a:solidFill>
                <a:srgbClr val="ED7D31"/>
              </a:solidFill>
              <a:latin typeface="Arial"/>
              <a:ea typeface="Arial"/>
              <a:cs typeface="Arial"/>
              <a:sym typeface="Arial"/>
            </a:endParaRPr>
          </a:p>
        </p:txBody>
      </p:sp>
      <p:sp>
        <p:nvSpPr>
          <p:cNvPr id="1903" name="Google Shape;1903;p22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4565608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22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171</a:t>
            </a:fld>
            <a:endParaRPr sz="900" b="1" i="0" u="none" strike="noStrike" cap="none">
              <a:solidFill>
                <a:srgbClr val="FFFFFF"/>
              </a:solidFill>
              <a:latin typeface="Calibri"/>
              <a:ea typeface="Calibri"/>
              <a:cs typeface="Calibri"/>
              <a:sym typeface="Calibri"/>
            </a:endParaRPr>
          </a:p>
        </p:txBody>
      </p:sp>
      <p:sp>
        <p:nvSpPr>
          <p:cNvPr id="1909" name="Google Shape;1909;p221"/>
          <p:cNvSpPr txBox="1"/>
          <p:nvPr/>
        </p:nvSpPr>
        <p:spPr>
          <a:xfrm>
            <a:off x="513944" y="928697"/>
            <a:ext cx="8116200" cy="1459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For now, go with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pull: the command wants you to specify the name of the remote you want to pull from, which is origin in this case, and then the branch you want to merge into your local one, which is master, of course: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1910" name="Google Shape;1910;p22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911" name="Google Shape;1911;p221"/>
          <p:cNvPicPr preferRelativeResize="0"/>
          <p:nvPr/>
        </p:nvPicPr>
        <p:blipFill rotWithShape="1">
          <a:blip r:embed="rId3">
            <a:alphaModFix/>
          </a:blip>
          <a:srcRect/>
          <a:stretch/>
        </p:blipFill>
        <p:spPr>
          <a:xfrm>
            <a:off x="1978401" y="2250751"/>
            <a:ext cx="5192626" cy="2444350"/>
          </a:xfrm>
          <a:prstGeom prst="rect">
            <a:avLst/>
          </a:prstGeom>
          <a:noFill/>
          <a:ln>
            <a:noFill/>
          </a:ln>
        </p:spPr>
      </p:pic>
    </p:spTree>
    <p:extLst>
      <p:ext uri="{BB962C8B-B14F-4D97-AF65-F5344CB8AC3E}">
        <p14:creationId xmlns:p14="http://schemas.microsoft.com/office/powerpoint/2010/main" val="6194931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2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172</a:t>
            </a:fld>
            <a:endParaRPr sz="900" b="1" i="0" u="none" strike="noStrike" cap="none">
              <a:solidFill>
                <a:srgbClr val="FFFFFF"/>
              </a:solidFill>
              <a:latin typeface="Calibri"/>
              <a:ea typeface="Calibri"/>
              <a:cs typeface="Calibri"/>
              <a:sym typeface="Calibri"/>
            </a:endParaRPr>
          </a:p>
        </p:txBody>
      </p:sp>
      <p:sp>
        <p:nvSpPr>
          <p:cNvPr id="1917" name="Google Shape;1917;p222"/>
          <p:cNvSpPr txBox="1"/>
          <p:nvPr/>
        </p:nvSpPr>
        <p:spPr>
          <a:xfrm>
            <a:off x="513944" y="1099875"/>
            <a:ext cx="81162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 now I want you to try doing these steps in a separate manner; create the umpteenth new commit in the grocery repository, the master branch:</a:t>
            </a:r>
            <a:endParaRPr sz="1400" b="0" i="0" u="none" strike="noStrike" cap="none" dirty="0">
              <a:solidFill>
                <a:schemeClr val="bg1"/>
              </a:solidFill>
              <a:latin typeface="Arial"/>
              <a:ea typeface="Arial"/>
              <a:cs typeface="Arial"/>
              <a:sym typeface="Arial"/>
            </a:endParaRPr>
          </a:p>
        </p:txBody>
      </p:sp>
      <p:sp>
        <p:nvSpPr>
          <p:cNvPr id="1918" name="Google Shape;1918;p22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919" name="Google Shape;1919;p222"/>
          <p:cNvPicPr preferRelativeResize="0"/>
          <p:nvPr/>
        </p:nvPicPr>
        <p:blipFill rotWithShape="1">
          <a:blip r:embed="rId3">
            <a:alphaModFix/>
          </a:blip>
          <a:srcRect/>
          <a:stretch/>
        </p:blipFill>
        <p:spPr>
          <a:xfrm>
            <a:off x="2057400" y="2518325"/>
            <a:ext cx="5029200" cy="2028825"/>
          </a:xfrm>
          <a:prstGeom prst="rect">
            <a:avLst/>
          </a:prstGeom>
          <a:noFill/>
          <a:ln>
            <a:noFill/>
          </a:ln>
        </p:spPr>
      </p:pic>
    </p:spTree>
    <p:extLst>
      <p:ext uri="{BB962C8B-B14F-4D97-AF65-F5344CB8AC3E}">
        <p14:creationId xmlns:p14="http://schemas.microsoft.com/office/powerpoint/2010/main" val="32555071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22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173</a:t>
            </a:fld>
            <a:endParaRPr sz="900" b="1" i="0" u="none" strike="noStrike" cap="none">
              <a:solidFill>
                <a:srgbClr val="FFFFFF"/>
              </a:solidFill>
              <a:latin typeface="Calibri"/>
              <a:ea typeface="Calibri"/>
              <a:cs typeface="Calibri"/>
              <a:sym typeface="Calibri"/>
            </a:endParaRPr>
          </a:p>
        </p:txBody>
      </p:sp>
      <p:sp>
        <p:nvSpPr>
          <p:cNvPr id="1925" name="Google Shape;1925;p223"/>
          <p:cNvSpPr txBox="1"/>
          <p:nvPr/>
        </p:nvSpPr>
        <p:spPr>
          <a:xfrm>
            <a:off x="513944" y="1328475"/>
            <a:ext cx="81162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perform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fetch on grocery-cloned repository: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926" name="Google Shape;1926;p22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927" name="Google Shape;1927;p223"/>
          <p:cNvPicPr preferRelativeResize="0"/>
          <p:nvPr/>
        </p:nvPicPr>
        <p:blipFill rotWithShape="1">
          <a:blip r:embed="rId3">
            <a:alphaModFix/>
          </a:blip>
          <a:srcRect/>
          <a:stretch/>
        </p:blipFill>
        <p:spPr>
          <a:xfrm>
            <a:off x="571500" y="2176813"/>
            <a:ext cx="8001000" cy="2266950"/>
          </a:xfrm>
          <a:prstGeom prst="rect">
            <a:avLst/>
          </a:prstGeom>
          <a:noFill/>
          <a:ln>
            <a:noFill/>
          </a:ln>
        </p:spPr>
      </p:pic>
    </p:spTree>
    <p:extLst>
      <p:ext uri="{BB962C8B-B14F-4D97-AF65-F5344CB8AC3E}">
        <p14:creationId xmlns:p14="http://schemas.microsoft.com/office/powerpoint/2010/main" val="6637402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2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174</a:t>
            </a:fld>
            <a:endParaRPr sz="900" b="1" i="0" u="none" strike="noStrike" cap="none">
              <a:solidFill>
                <a:srgbClr val="FFFFFF"/>
              </a:solidFill>
              <a:latin typeface="Calibri"/>
              <a:ea typeface="Calibri"/>
              <a:cs typeface="Calibri"/>
              <a:sym typeface="Calibri"/>
            </a:endParaRPr>
          </a:p>
        </p:txBody>
      </p:sp>
      <p:sp>
        <p:nvSpPr>
          <p:cNvPr id="1933" name="Google Shape;1933;p224"/>
          <p:cNvSpPr txBox="1"/>
          <p:nvPr/>
        </p:nvSpPr>
        <p:spPr>
          <a:xfrm>
            <a:off x="513944" y="1328475"/>
            <a:ext cx="81162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Do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status now:</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934" name="Google Shape;1934;p2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935" name="Google Shape;1935;p224"/>
          <p:cNvPicPr preferRelativeResize="0"/>
          <p:nvPr/>
        </p:nvPicPr>
        <p:blipFill rotWithShape="1">
          <a:blip r:embed="rId3">
            <a:alphaModFix/>
          </a:blip>
          <a:srcRect/>
          <a:stretch/>
        </p:blipFill>
        <p:spPr>
          <a:xfrm>
            <a:off x="481063" y="2361750"/>
            <a:ext cx="8181975" cy="1933575"/>
          </a:xfrm>
          <a:prstGeom prst="rect">
            <a:avLst/>
          </a:prstGeom>
          <a:noFill/>
          <a:ln>
            <a:noFill/>
          </a:ln>
        </p:spPr>
      </p:pic>
      <p:pic>
        <p:nvPicPr>
          <p:cNvPr id="1936" name="Google Shape;1936;p224"/>
          <p:cNvPicPr preferRelativeResize="0"/>
          <p:nvPr/>
        </p:nvPicPr>
        <p:blipFill>
          <a:blip r:embed="rId4">
            <a:alphaModFix/>
          </a:blip>
          <a:stretch>
            <a:fillRect/>
          </a:stretch>
        </p:blipFill>
        <p:spPr>
          <a:xfrm>
            <a:off x="7052100" y="1077288"/>
            <a:ext cx="1514500" cy="1135875"/>
          </a:xfrm>
          <a:prstGeom prst="rect">
            <a:avLst/>
          </a:prstGeom>
          <a:noFill/>
          <a:ln>
            <a:noFill/>
          </a:ln>
        </p:spPr>
      </p:pic>
    </p:spTree>
    <p:extLst>
      <p:ext uri="{BB962C8B-B14F-4D97-AF65-F5344CB8AC3E}">
        <p14:creationId xmlns:p14="http://schemas.microsoft.com/office/powerpoint/2010/main" val="41303942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22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175</a:t>
            </a:fld>
            <a:endParaRPr sz="900" b="1" i="0" u="none" strike="noStrike" cap="none">
              <a:solidFill>
                <a:srgbClr val="FFFFFF"/>
              </a:solidFill>
              <a:latin typeface="Calibri"/>
              <a:ea typeface="Calibri"/>
              <a:cs typeface="Calibri"/>
              <a:sym typeface="Calibri"/>
            </a:endParaRPr>
          </a:p>
        </p:txBody>
      </p:sp>
      <p:sp>
        <p:nvSpPr>
          <p:cNvPr id="1942" name="Google Shape;1942;p225"/>
          <p:cNvSpPr txBox="1"/>
          <p:nvPr/>
        </p:nvSpPr>
        <p:spPr>
          <a:xfrm>
            <a:off x="718661" y="1026497"/>
            <a:ext cx="8116200" cy="1705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let's sync with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merge; to merge a remote branch, we have to specify, other than the branch name, even the remote one, as we did in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pull command previously: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943" name="Google Shape;1943;p22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944" name="Google Shape;1944;p225"/>
          <p:cNvPicPr preferRelativeResize="0"/>
          <p:nvPr/>
        </p:nvPicPr>
        <p:blipFill rotWithShape="1">
          <a:blip r:embed="rId3">
            <a:alphaModFix/>
          </a:blip>
          <a:srcRect/>
          <a:stretch/>
        </p:blipFill>
        <p:spPr>
          <a:xfrm>
            <a:off x="1687488" y="2884097"/>
            <a:ext cx="5769026" cy="1658595"/>
          </a:xfrm>
          <a:prstGeom prst="rect">
            <a:avLst/>
          </a:prstGeom>
          <a:noFill/>
          <a:ln>
            <a:noFill/>
          </a:ln>
        </p:spPr>
      </p:pic>
    </p:spTree>
    <p:extLst>
      <p:ext uri="{BB962C8B-B14F-4D97-AF65-F5344CB8AC3E}">
        <p14:creationId xmlns:p14="http://schemas.microsoft.com/office/powerpoint/2010/main" val="25299718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2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176</a:t>
            </a:fld>
            <a:endParaRPr sz="900" b="1" i="0" u="none" strike="noStrike" cap="none">
              <a:solidFill>
                <a:srgbClr val="FFFFFF"/>
              </a:solidFill>
              <a:latin typeface="Calibri"/>
              <a:ea typeface="Calibri"/>
              <a:cs typeface="Calibri"/>
              <a:sym typeface="Calibri"/>
            </a:endParaRPr>
          </a:p>
        </p:txBody>
      </p:sp>
      <p:sp>
        <p:nvSpPr>
          <p:cNvPr id="1950" name="Google Shape;1950;p226"/>
          <p:cNvSpPr txBox="1"/>
          <p:nvPr/>
        </p:nvSpPr>
        <p:spPr>
          <a:xfrm>
            <a:off x="513944" y="929525"/>
            <a:ext cx="8116200" cy="19209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bg1"/>
                </a:solidFill>
                <a:latin typeface="Arial"/>
                <a:ea typeface="Arial"/>
                <a:cs typeface="Arial"/>
                <a:sym typeface="Arial"/>
              </a:rPr>
              <a:t>How </a:t>
            </a:r>
            <a:r>
              <a:rPr lang="en-US" sz="2200" b="1" i="0" u="none" strike="noStrike" cap="none" dirty="0" err="1">
                <a:solidFill>
                  <a:schemeClr val="bg1"/>
                </a:solidFill>
                <a:latin typeface="Arial"/>
                <a:ea typeface="Arial"/>
                <a:cs typeface="Arial"/>
                <a:sym typeface="Arial"/>
              </a:rPr>
              <a:t>Git</a:t>
            </a:r>
            <a:r>
              <a:rPr lang="en-US" sz="2200" b="1" i="0" u="none" strike="noStrike" cap="none" dirty="0">
                <a:solidFill>
                  <a:schemeClr val="bg1"/>
                </a:solidFill>
                <a:latin typeface="Arial"/>
                <a:ea typeface="Arial"/>
                <a:cs typeface="Arial"/>
                <a:sym typeface="Arial"/>
              </a:rPr>
              <a:t> keeps track of remotes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stores remote branch labels in a similar way to how it stores the local branches ones; it uses a subfolder in refs for the scope, with the symbolic name we used for the remote, in this case origin, the default one: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rgbClr val="000000"/>
              </a:solidFill>
              <a:latin typeface="Arial"/>
              <a:ea typeface="Arial"/>
              <a:cs typeface="Arial"/>
              <a:sym typeface="Arial"/>
            </a:endParaRPr>
          </a:p>
        </p:txBody>
      </p:sp>
      <p:sp>
        <p:nvSpPr>
          <p:cNvPr id="1951" name="Google Shape;1951;p226"/>
          <p:cNvSpPr/>
          <p:nvPr/>
        </p:nvSpPr>
        <p:spPr>
          <a:xfrm>
            <a:off x="0" y="237792"/>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remotes</a:t>
            </a:r>
            <a:endParaRPr sz="3200" b="0" i="0" u="none" strike="noStrike" cap="none">
              <a:solidFill>
                <a:srgbClr val="FFFFFF"/>
              </a:solidFill>
              <a:latin typeface="Palatino Linotype"/>
              <a:ea typeface="Palatino Linotype"/>
              <a:cs typeface="Palatino Linotype"/>
              <a:sym typeface="Palatino Linotype"/>
            </a:endParaRPr>
          </a:p>
        </p:txBody>
      </p:sp>
      <p:pic>
        <p:nvPicPr>
          <p:cNvPr id="1952" name="Google Shape;1952;p226"/>
          <p:cNvPicPr preferRelativeResize="0"/>
          <p:nvPr/>
        </p:nvPicPr>
        <p:blipFill rotWithShape="1">
          <a:blip r:embed="rId3">
            <a:alphaModFix/>
          </a:blip>
          <a:srcRect/>
          <a:stretch/>
        </p:blipFill>
        <p:spPr>
          <a:xfrm>
            <a:off x="1188250" y="2680850"/>
            <a:ext cx="6688150" cy="2028250"/>
          </a:xfrm>
          <a:prstGeom prst="rect">
            <a:avLst/>
          </a:prstGeom>
          <a:noFill/>
          <a:ln>
            <a:noFill/>
          </a:ln>
        </p:spPr>
      </p:pic>
    </p:spTree>
    <p:extLst>
      <p:ext uri="{BB962C8B-B14F-4D97-AF65-F5344CB8AC3E}">
        <p14:creationId xmlns:p14="http://schemas.microsoft.com/office/powerpoint/2010/main" val="23139162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5" name="Google Shape;2675;p323"/>
          <p:cNvSpPr txBox="1"/>
          <p:nvPr/>
        </p:nvSpPr>
        <p:spPr>
          <a:xfrm>
            <a:off x="1" y="1719425"/>
            <a:ext cx="9143999" cy="93678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 Editing on Azure DevOps</a:t>
            </a:r>
            <a:endParaRPr dirty="0"/>
          </a:p>
        </p:txBody>
      </p:sp>
    </p:spTree>
    <p:extLst>
      <p:ext uri="{BB962C8B-B14F-4D97-AF65-F5344CB8AC3E}">
        <p14:creationId xmlns:p14="http://schemas.microsoft.com/office/powerpoint/2010/main" val="34697318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931"/>
        <p:cNvGrpSpPr/>
        <p:nvPr/>
      </p:nvGrpSpPr>
      <p:grpSpPr>
        <a:xfrm>
          <a:off x="0" y="0"/>
          <a:ext cx="0" cy="0"/>
          <a:chOff x="0" y="0"/>
          <a:chExt cx="0" cy="0"/>
        </a:xfrm>
      </p:grpSpPr>
      <p:sp>
        <p:nvSpPr>
          <p:cNvPr id="1932" name="Google Shape;1932;p2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178</a:t>
            </a:fld>
            <a:endParaRPr sz="900" b="1" i="0" u="none" strike="noStrike" cap="none">
              <a:solidFill>
                <a:srgbClr val="FFFFFF"/>
              </a:solidFill>
              <a:latin typeface="Calibri"/>
              <a:ea typeface="Calibri"/>
              <a:cs typeface="Calibri"/>
              <a:sym typeface="Calibri"/>
            </a:endParaRPr>
          </a:p>
        </p:txBody>
      </p:sp>
      <p:sp>
        <p:nvSpPr>
          <p:cNvPr id="1934" name="Google Shape;1934;p2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Edit in Azure </a:t>
            </a:r>
            <a:r>
              <a:rPr lang="en-US" sz="3200" b="0" i="0" u="none" strike="noStrike" cap="none" dirty="0" err="1">
                <a:solidFill>
                  <a:srgbClr val="FFFFFF"/>
                </a:solidFill>
                <a:latin typeface="Palatino Linotype"/>
                <a:ea typeface="Palatino Linotype"/>
                <a:cs typeface="Palatino Linotype"/>
                <a:sym typeface="Palatino Linotype"/>
              </a:rPr>
              <a:t>Devops</a:t>
            </a:r>
            <a:endParaRPr sz="3200" b="0" i="0" u="none" strike="noStrike" cap="none" dirty="0">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699424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2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179</a:t>
            </a:fld>
            <a:endParaRPr sz="900" b="1" i="0" u="none" strike="noStrike" cap="none">
              <a:solidFill>
                <a:srgbClr val="FFFFFF"/>
              </a:solidFill>
              <a:latin typeface="Calibri"/>
              <a:ea typeface="Calibri"/>
              <a:cs typeface="Calibri"/>
              <a:sym typeface="Calibri"/>
            </a:endParaRPr>
          </a:p>
        </p:txBody>
      </p:sp>
      <p:sp>
        <p:nvSpPr>
          <p:cNvPr id="1934" name="Google Shape;1934;p2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Steps to Edit in Azure DevOps</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2" name="Rectangle 1">
            <a:extLst>
              <a:ext uri="{FF2B5EF4-FFF2-40B4-BE49-F238E27FC236}">
                <a16:creationId xmlns:a16="http://schemas.microsoft.com/office/drawing/2014/main" id="{1CFF4074-1D83-E6F9-636D-A21E06865A0D}"/>
              </a:ext>
            </a:extLst>
          </p:cNvPr>
          <p:cNvSpPr>
            <a:spLocks noChangeArrowheads="1"/>
          </p:cNvSpPr>
          <p:nvPr/>
        </p:nvSpPr>
        <p:spPr bwMode="auto">
          <a:xfrm>
            <a:off x="295700" y="1602253"/>
            <a:ext cx="6756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1. Navigate to the Repository</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2. Locate the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3. Open the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4. Edit the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rial" panose="020B0604020202020204" pitchFamily="34" charset="0"/>
              </a:rPr>
              <a:t>5. Commit the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263266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18</a:t>
            </a:fld>
            <a:endParaRPr>
              <a:latin typeface="Calibri"/>
              <a:ea typeface="Calibri"/>
              <a:cs typeface="Calibri"/>
              <a:sym typeface="Calibri"/>
            </a:endParaRPr>
          </a:p>
        </p:txBody>
      </p:sp>
      <p:sp>
        <p:nvSpPr>
          <p:cNvPr id="327" name="Google Shape;327;p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Working locally in Git</a:t>
            </a:r>
            <a:endParaRPr sz="3200" b="0" i="0" u="none" strike="noStrike" cap="none" dirty="0">
              <a:solidFill>
                <a:schemeClr val="lt1"/>
              </a:solidFill>
              <a:latin typeface="Arial"/>
              <a:ea typeface="Arial"/>
              <a:cs typeface="Arial"/>
              <a:sym typeface="Arial"/>
            </a:endParaRPr>
          </a:p>
        </p:txBody>
      </p:sp>
      <p:sp>
        <p:nvSpPr>
          <p:cNvPr id="5" name="Rectangle 3">
            <a:extLst>
              <a:ext uri="{FF2B5EF4-FFF2-40B4-BE49-F238E27FC236}">
                <a16:creationId xmlns:a16="http://schemas.microsoft.com/office/drawing/2014/main" id="{FEADEAD0-6374-BF78-94BE-6CE666FDF5A3}"/>
              </a:ext>
            </a:extLst>
          </p:cNvPr>
          <p:cNvSpPr>
            <a:spLocks noChangeArrowheads="1"/>
          </p:cNvSpPr>
          <p:nvPr/>
        </p:nvSpPr>
        <p:spPr bwMode="auto">
          <a:xfrm>
            <a:off x="346569" y="1396099"/>
            <a:ext cx="38026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dirty="0">
                <a:solidFill>
                  <a:schemeClr val="bg1"/>
                </a:solidFill>
              </a:rPr>
              <a:t>Working locally with Git involves setting up and managing a</a:t>
            </a:r>
          </a:p>
          <a:p>
            <a:pPr marL="0" marR="0" lvl="0" indent="0" algn="l" defTabSz="914400" rtl="0" eaLnBrk="0" fontAlgn="base" latinLnBrk="0" hangingPunct="0">
              <a:lnSpc>
                <a:spcPct val="100000"/>
              </a:lnSpc>
              <a:spcBef>
                <a:spcPct val="0"/>
              </a:spcBef>
              <a:spcAft>
                <a:spcPct val="0"/>
              </a:spcAft>
              <a:buClrTx/>
              <a:buSzTx/>
              <a:buFontTx/>
              <a:buNone/>
              <a:tabLst/>
            </a:pPr>
            <a:r>
              <a:rPr lang="en-US" sz="1800" dirty="0">
                <a:solidFill>
                  <a:schemeClr val="bg1"/>
                </a:solidFill>
              </a:rPr>
              <a:t>Git repository on your computer to handle version control for</a:t>
            </a:r>
          </a:p>
          <a:p>
            <a:pPr marL="0" marR="0" lvl="0" indent="0" algn="l" defTabSz="914400" rtl="0" eaLnBrk="0" fontAlgn="base" latinLnBrk="0" hangingPunct="0">
              <a:lnSpc>
                <a:spcPct val="100000"/>
              </a:lnSpc>
              <a:spcBef>
                <a:spcPct val="0"/>
              </a:spcBef>
              <a:spcAft>
                <a:spcPct val="0"/>
              </a:spcAft>
              <a:buClrTx/>
              <a:buSzTx/>
              <a:buFontTx/>
              <a:buNone/>
              <a:tabLst/>
            </a:pPr>
            <a:r>
              <a:rPr lang="en-US" sz="1800" dirty="0">
                <a:solidFill>
                  <a:schemeClr val="bg1"/>
                </a:solidFill>
              </a:rPr>
              <a:t>your projects. This process allows you to develop, test, and</a:t>
            </a:r>
          </a:p>
          <a:p>
            <a:pPr marL="0" marR="0" lvl="0" indent="0" algn="l" defTabSz="914400" rtl="0" eaLnBrk="0" fontAlgn="base" latinLnBrk="0" hangingPunct="0">
              <a:lnSpc>
                <a:spcPct val="100000"/>
              </a:lnSpc>
              <a:spcBef>
                <a:spcPct val="0"/>
              </a:spcBef>
              <a:spcAft>
                <a:spcPct val="0"/>
              </a:spcAft>
              <a:buClrTx/>
              <a:buSzTx/>
              <a:buFontTx/>
              <a:buNone/>
              <a:tabLst/>
            </a:pPr>
            <a:r>
              <a:rPr lang="en-US" sz="1800" dirty="0">
                <a:solidFill>
                  <a:schemeClr val="bg1"/>
                </a:solidFill>
              </a:rPr>
              <a:t>commit changes offline, syncing with remote repositories </a:t>
            </a:r>
          </a:p>
          <a:p>
            <a:pPr marL="0" marR="0" lvl="0" indent="0" algn="l" defTabSz="914400" rtl="0" eaLnBrk="0" fontAlgn="base" latinLnBrk="0" hangingPunct="0">
              <a:lnSpc>
                <a:spcPct val="100000"/>
              </a:lnSpc>
              <a:spcBef>
                <a:spcPct val="0"/>
              </a:spcBef>
              <a:spcAft>
                <a:spcPct val="0"/>
              </a:spcAft>
              <a:buClrTx/>
              <a:buSzTx/>
              <a:buFontTx/>
              <a:buNone/>
              <a:tabLst/>
            </a:pPr>
            <a:r>
              <a:rPr lang="en-US" sz="1800" dirty="0">
                <a:solidFill>
                  <a:schemeClr val="bg1"/>
                </a:solidFill>
              </a:rPr>
              <a:t>only when needed.</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73E0C47-248B-8678-943F-9F8C870E65FF}"/>
              </a:ext>
            </a:extLst>
          </p:cNvPr>
          <p:cNvPicPr>
            <a:picLocks noChangeAspect="1"/>
          </p:cNvPicPr>
          <p:nvPr/>
        </p:nvPicPr>
        <p:blipFill>
          <a:blip r:embed="rId3"/>
          <a:stretch>
            <a:fillRect/>
          </a:stretch>
        </p:blipFill>
        <p:spPr>
          <a:xfrm>
            <a:off x="4149189" y="1445863"/>
            <a:ext cx="4906963" cy="2762794"/>
          </a:xfrm>
          <a:prstGeom prst="rect">
            <a:avLst/>
          </a:prstGeom>
        </p:spPr>
      </p:pic>
    </p:spTree>
    <p:extLst>
      <p:ext uri="{BB962C8B-B14F-4D97-AF65-F5344CB8AC3E}">
        <p14:creationId xmlns:p14="http://schemas.microsoft.com/office/powerpoint/2010/main" val="27177950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2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180</a:t>
            </a:fld>
            <a:endParaRPr sz="900" b="1" i="0" u="none" strike="noStrike" cap="none">
              <a:solidFill>
                <a:srgbClr val="FFFFFF"/>
              </a:solidFill>
              <a:latin typeface="Calibri"/>
              <a:ea typeface="Calibri"/>
              <a:cs typeface="Calibri"/>
              <a:sym typeface="Calibri"/>
            </a:endParaRPr>
          </a:p>
        </p:txBody>
      </p:sp>
      <p:sp>
        <p:nvSpPr>
          <p:cNvPr id="1934" name="Google Shape;1934;p2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Best Practices for Editing on Azure DevOps</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2" name="Rectangle 1">
            <a:extLst>
              <a:ext uri="{FF2B5EF4-FFF2-40B4-BE49-F238E27FC236}">
                <a16:creationId xmlns:a16="http://schemas.microsoft.com/office/drawing/2014/main" id="{1CFF4074-1D83-E6F9-636D-A21E06865A0D}"/>
              </a:ext>
            </a:extLst>
          </p:cNvPr>
          <p:cNvSpPr>
            <a:spLocks noChangeArrowheads="1"/>
          </p:cNvSpPr>
          <p:nvPr/>
        </p:nvSpPr>
        <p:spPr bwMode="auto">
          <a:xfrm>
            <a:off x="295700" y="1602253"/>
            <a:ext cx="6756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bg1"/>
                </a:solidFill>
                <a:effectLst/>
                <a:latin typeface="Arial" panose="020B0604020202020204" pitchFamily="34" charset="0"/>
              </a:rPr>
              <a:t>Use for Small Changes</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bg1"/>
                </a:solidFill>
                <a:effectLst/>
                <a:latin typeface="Arial" panose="020B0604020202020204" pitchFamily="34" charset="0"/>
              </a:rPr>
              <a:t>Create a New Branch for Major Edits:</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bg1"/>
                </a:solidFill>
                <a:effectLst/>
                <a:latin typeface="Arial" panose="020B0604020202020204" pitchFamily="34" charset="0"/>
              </a:rPr>
              <a:t>Leverage Commit Messages</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bg1"/>
                </a:solidFill>
                <a:effectLst/>
                <a:latin typeface="Arial" panose="020B0604020202020204" pitchFamily="34" charset="0"/>
              </a:rPr>
              <a:t>Verify Syntax and Formatting</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bg1"/>
                </a:solidFill>
                <a:effectLst/>
                <a:latin typeface="Arial" panose="020B0604020202020204" pitchFamily="34" charset="0"/>
              </a:rPr>
              <a:t>Test Changes Locally if Possible</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45886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22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181</a:t>
            </a:fld>
            <a:endParaRPr sz="900" b="1" i="0" u="none" strike="noStrike" cap="none">
              <a:solidFill>
                <a:srgbClr val="FFFFFF"/>
              </a:solidFill>
              <a:latin typeface="Calibri"/>
              <a:ea typeface="Calibri"/>
              <a:cs typeface="Calibri"/>
              <a:sym typeface="Calibri"/>
            </a:endParaRPr>
          </a:p>
        </p:txBody>
      </p:sp>
      <p:sp>
        <p:nvSpPr>
          <p:cNvPr id="1958" name="Google Shape;1958;p227"/>
          <p:cNvSpPr/>
          <p:nvPr/>
        </p:nvSpPr>
        <p:spPr>
          <a:xfrm>
            <a:off x="0" y="2275840"/>
            <a:ext cx="5445760" cy="125381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Activity: Creating a Pull Request</a:t>
            </a:r>
            <a:endParaRPr sz="3200" b="0" i="0" u="none" strike="noStrike" cap="none">
              <a:solidFill>
                <a:srgbClr val="FFFFFF"/>
              </a:solidFill>
              <a:latin typeface="Palatino Linotype"/>
              <a:ea typeface="Palatino Linotype"/>
              <a:cs typeface="Palatino Linotype"/>
              <a:sym typeface="Palatino Linotype"/>
            </a:endParaRPr>
          </a:p>
        </p:txBody>
      </p:sp>
      <p:sp>
        <p:nvSpPr>
          <p:cNvPr id="1959" name="Google Shape;1959;p227"/>
          <p:cNvSpPr/>
          <p:nvPr/>
        </p:nvSpPr>
        <p:spPr>
          <a:xfrm>
            <a:off x="0" y="1307253"/>
            <a:ext cx="5445760" cy="58250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COMPLETE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13851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22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182</a:t>
            </a:fld>
            <a:endParaRPr sz="900" b="1" i="0" u="none" strike="noStrike" cap="none">
              <a:solidFill>
                <a:srgbClr val="FFFFFF"/>
              </a:solidFill>
              <a:latin typeface="Calibri"/>
              <a:ea typeface="Calibri"/>
              <a:cs typeface="Calibri"/>
              <a:sym typeface="Calibri"/>
            </a:endParaRPr>
          </a:p>
        </p:txBody>
      </p:sp>
      <p:sp>
        <p:nvSpPr>
          <p:cNvPr id="1965" name="Google Shape;1965;p228"/>
          <p:cNvSpPr txBox="1"/>
          <p:nvPr/>
        </p:nvSpPr>
        <p:spPr>
          <a:xfrm>
            <a:off x="513944" y="1599409"/>
            <a:ext cx="8116111" cy="2597506"/>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To start working with a public hosted remote, we have to get one. </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Today, it is not difficult to achieve; the world has plenty of free online services offering room for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repositories. </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One of the most commonly used is GitHub.</a:t>
            </a:r>
            <a:endParaRPr sz="1400" b="0" i="0" u="none" strike="noStrike" cap="none" dirty="0">
              <a:solidFill>
                <a:schemeClr val="bg1"/>
              </a:solidFill>
              <a:latin typeface="Arial"/>
              <a:ea typeface="Arial"/>
              <a:cs typeface="Arial"/>
              <a:sym typeface="Arial"/>
            </a:endParaRPr>
          </a:p>
        </p:txBody>
      </p:sp>
      <p:sp>
        <p:nvSpPr>
          <p:cNvPr id="1966" name="Google Shape;1966;p22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0982708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22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183</a:t>
            </a:fld>
            <a:endParaRPr sz="900" b="1" i="0" u="none" strike="noStrike" cap="none">
              <a:solidFill>
                <a:srgbClr val="FFFFFF"/>
              </a:solidFill>
              <a:latin typeface="Calibri"/>
              <a:ea typeface="Calibri"/>
              <a:cs typeface="Calibri"/>
              <a:sym typeface="Calibri"/>
            </a:endParaRPr>
          </a:p>
        </p:txBody>
      </p:sp>
      <p:sp>
        <p:nvSpPr>
          <p:cNvPr id="1972" name="Google Shape;1972;p229"/>
          <p:cNvSpPr txBox="1"/>
          <p:nvPr/>
        </p:nvSpPr>
        <p:spPr>
          <a:xfrm>
            <a:off x="718661" y="953051"/>
            <a:ext cx="8116111" cy="750847"/>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Sign up, filling the textboxes, as per the following image, and provide a username, a password, and your email:</a:t>
            </a:r>
            <a:endParaRPr sz="1400" b="0" i="0" u="none" strike="noStrike" cap="none" dirty="0">
              <a:solidFill>
                <a:schemeClr val="bg1"/>
              </a:solidFill>
              <a:latin typeface="Arial"/>
              <a:ea typeface="Arial"/>
              <a:cs typeface="Arial"/>
              <a:sym typeface="Arial"/>
            </a:endParaRPr>
          </a:p>
        </p:txBody>
      </p:sp>
      <p:sp>
        <p:nvSpPr>
          <p:cNvPr id="1973" name="Google Shape;1973;p22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1974" name="Google Shape;1974;p229"/>
          <p:cNvPicPr preferRelativeResize="0"/>
          <p:nvPr/>
        </p:nvPicPr>
        <p:blipFill rotWithShape="1">
          <a:blip r:embed="rId3">
            <a:alphaModFix/>
          </a:blip>
          <a:srcRect/>
          <a:stretch/>
        </p:blipFill>
        <p:spPr>
          <a:xfrm>
            <a:off x="1123243" y="1703898"/>
            <a:ext cx="6897511" cy="2951402"/>
          </a:xfrm>
          <a:prstGeom prst="rect">
            <a:avLst/>
          </a:prstGeom>
          <a:noFill/>
          <a:ln>
            <a:noFill/>
          </a:ln>
        </p:spPr>
      </p:pic>
    </p:spTree>
    <p:extLst>
      <p:ext uri="{BB962C8B-B14F-4D97-AF65-F5344CB8AC3E}">
        <p14:creationId xmlns:p14="http://schemas.microsoft.com/office/powerpoint/2010/main" val="39452623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23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184</a:t>
            </a:fld>
            <a:endParaRPr sz="900" b="1" i="0" u="none" strike="noStrike" cap="none">
              <a:solidFill>
                <a:srgbClr val="FFFFFF"/>
              </a:solidFill>
              <a:latin typeface="Calibri"/>
              <a:ea typeface="Calibri"/>
              <a:cs typeface="Calibri"/>
              <a:sym typeface="Calibri"/>
            </a:endParaRPr>
          </a:p>
        </p:txBody>
      </p:sp>
      <p:sp>
        <p:nvSpPr>
          <p:cNvPr id="1980" name="Google Shape;1980;p23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1981" name="Google Shape;1981;p230"/>
          <p:cNvPicPr preferRelativeResize="0"/>
          <p:nvPr/>
        </p:nvPicPr>
        <p:blipFill rotWithShape="1">
          <a:blip r:embed="rId3">
            <a:alphaModFix/>
          </a:blip>
          <a:srcRect/>
          <a:stretch/>
        </p:blipFill>
        <p:spPr>
          <a:xfrm>
            <a:off x="1465922" y="981471"/>
            <a:ext cx="6212156" cy="3660846"/>
          </a:xfrm>
          <a:prstGeom prst="rect">
            <a:avLst/>
          </a:prstGeom>
          <a:noFill/>
          <a:ln>
            <a:noFill/>
          </a:ln>
        </p:spPr>
      </p:pic>
    </p:spTree>
    <p:extLst>
      <p:ext uri="{BB962C8B-B14F-4D97-AF65-F5344CB8AC3E}">
        <p14:creationId xmlns:p14="http://schemas.microsoft.com/office/powerpoint/2010/main" val="15756661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23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185</a:t>
            </a:fld>
            <a:endParaRPr sz="900" b="1" i="0" u="none" strike="noStrike" cap="none">
              <a:solidFill>
                <a:srgbClr val="FFFFFF"/>
              </a:solidFill>
              <a:latin typeface="Calibri"/>
              <a:ea typeface="Calibri"/>
              <a:cs typeface="Calibri"/>
              <a:sym typeface="Calibri"/>
            </a:endParaRPr>
          </a:p>
        </p:txBody>
      </p:sp>
      <p:sp>
        <p:nvSpPr>
          <p:cNvPr id="1987" name="Google Shape;1987;p23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1988" name="Google Shape;1988;p231"/>
          <p:cNvPicPr preferRelativeResize="0"/>
          <p:nvPr/>
        </p:nvPicPr>
        <p:blipFill rotWithShape="1">
          <a:blip r:embed="rId3">
            <a:alphaModFix/>
          </a:blip>
          <a:srcRect/>
          <a:stretch/>
        </p:blipFill>
        <p:spPr>
          <a:xfrm>
            <a:off x="810199" y="1065125"/>
            <a:ext cx="7523602" cy="3784600"/>
          </a:xfrm>
          <a:prstGeom prst="rect">
            <a:avLst/>
          </a:prstGeom>
          <a:noFill/>
          <a:ln>
            <a:noFill/>
          </a:ln>
        </p:spPr>
      </p:pic>
    </p:spTree>
    <p:extLst>
      <p:ext uri="{BB962C8B-B14F-4D97-AF65-F5344CB8AC3E}">
        <p14:creationId xmlns:p14="http://schemas.microsoft.com/office/powerpoint/2010/main" val="37749982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23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186</a:t>
            </a:fld>
            <a:endParaRPr sz="900" b="1" i="0" u="none" strike="noStrike" cap="none">
              <a:solidFill>
                <a:srgbClr val="FFFFFF"/>
              </a:solidFill>
              <a:latin typeface="Calibri"/>
              <a:ea typeface="Calibri"/>
              <a:cs typeface="Calibri"/>
              <a:sym typeface="Calibri"/>
            </a:endParaRPr>
          </a:p>
        </p:txBody>
      </p:sp>
      <p:sp>
        <p:nvSpPr>
          <p:cNvPr id="1994" name="Google Shape;1994;p23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1995" name="Google Shape;1995;p232"/>
          <p:cNvPicPr preferRelativeResize="0"/>
          <p:nvPr/>
        </p:nvPicPr>
        <p:blipFill rotWithShape="1">
          <a:blip r:embed="rId3">
            <a:alphaModFix/>
          </a:blip>
          <a:srcRect/>
          <a:stretch/>
        </p:blipFill>
        <p:spPr>
          <a:xfrm>
            <a:off x="1583531" y="928697"/>
            <a:ext cx="5976938" cy="3766395"/>
          </a:xfrm>
          <a:prstGeom prst="rect">
            <a:avLst/>
          </a:prstGeom>
          <a:noFill/>
          <a:ln>
            <a:noFill/>
          </a:ln>
        </p:spPr>
      </p:pic>
    </p:spTree>
    <p:extLst>
      <p:ext uri="{BB962C8B-B14F-4D97-AF65-F5344CB8AC3E}">
        <p14:creationId xmlns:p14="http://schemas.microsoft.com/office/powerpoint/2010/main" val="42665458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23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187</a:t>
            </a:fld>
            <a:endParaRPr sz="900" b="1" i="0" u="none" strike="noStrike" cap="none">
              <a:solidFill>
                <a:srgbClr val="FFFFFF"/>
              </a:solidFill>
              <a:latin typeface="Calibri"/>
              <a:ea typeface="Calibri"/>
              <a:cs typeface="Calibri"/>
              <a:sym typeface="Calibri"/>
            </a:endParaRPr>
          </a:p>
        </p:txBody>
      </p:sp>
      <p:sp>
        <p:nvSpPr>
          <p:cNvPr id="2001" name="Google Shape;2001;p233"/>
          <p:cNvSpPr txBox="1"/>
          <p:nvPr/>
        </p:nvSpPr>
        <p:spPr>
          <a:xfrm>
            <a:off x="513943" y="1147762"/>
            <a:ext cx="8116111" cy="185884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Cloning the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Using this command is quite simple; in this case, all we need to know is the URL of the repository to clone.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URL is provided by GitHub on the right down part of the repository home page:</a:t>
            </a:r>
            <a:endParaRPr sz="1400" b="0" i="0" u="none" strike="noStrike" cap="none" dirty="0">
              <a:solidFill>
                <a:schemeClr val="bg1"/>
              </a:solidFill>
              <a:latin typeface="Arial"/>
              <a:ea typeface="Arial"/>
              <a:cs typeface="Arial"/>
              <a:sym typeface="Arial"/>
            </a:endParaRPr>
          </a:p>
        </p:txBody>
      </p:sp>
      <p:sp>
        <p:nvSpPr>
          <p:cNvPr id="2002" name="Google Shape;2002;p23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03" name="Google Shape;2003;p233"/>
          <p:cNvPicPr preferRelativeResize="0"/>
          <p:nvPr/>
        </p:nvPicPr>
        <p:blipFill rotWithShape="1">
          <a:blip r:embed="rId3">
            <a:alphaModFix/>
          </a:blip>
          <a:srcRect/>
          <a:stretch/>
        </p:blipFill>
        <p:spPr>
          <a:xfrm>
            <a:off x="3533773" y="3006604"/>
            <a:ext cx="2076450" cy="1628775"/>
          </a:xfrm>
          <a:prstGeom prst="rect">
            <a:avLst/>
          </a:prstGeom>
          <a:noFill/>
          <a:ln>
            <a:noFill/>
          </a:ln>
        </p:spPr>
      </p:pic>
    </p:spTree>
    <p:extLst>
      <p:ext uri="{BB962C8B-B14F-4D97-AF65-F5344CB8AC3E}">
        <p14:creationId xmlns:p14="http://schemas.microsoft.com/office/powerpoint/2010/main" val="17302519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23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188</a:t>
            </a:fld>
            <a:endParaRPr sz="900" b="1" i="0" u="none" strike="noStrike" cap="none">
              <a:solidFill>
                <a:srgbClr val="FFFFFF"/>
              </a:solidFill>
              <a:latin typeface="Calibri"/>
              <a:ea typeface="Calibri"/>
              <a:cs typeface="Calibri"/>
              <a:sym typeface="Calibri"/>
            </a:endParaRPr>
          </a:p>
        </p:txBody>
      </p:sp>
      <p:sp>
        <p:nvSpPr>
          <p:cNvPr id="2009" name="Google Shape;2009;p234"/>
          <p:cNvSpPr txBox="1"/>
          <p:nvPr/>
        </p:nvSpPr>
        <p:spPr>
          <a:xfrm>
            <a:off x="513944" y="1036832"/>
            <a:ext cx="8302800" cy="1089600"/>
          </a:xfrm>
          <a:prstGeom prst="rect">
            <a:avLst/>
          </a:prstGeom>
          <a:noFill/>
          <a:ln>
            <a:noFill/>
          </a:ln>
        </p:spPr>
        <p:txBody>
          <a:bodyPr spcFirstLastPara="1" wrap="square" lIns="0" tIns="12050" rIns="0" bIns="0" anchor="t" anchorCtr="0">
            <a:spAutoFit/>
          </a:bodyPr>
          <a:lstStyle/>
          <a:p>
            <a:pPr marL="342900" marR="0" lvl="0" indent="-3365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Obviously, the URL of your repository will be different; as you can see, GitHub URLs are composed as follows: </a:t>
            </a:r>
            <a:r>
              <a:rPr lang="en-US" sz="1900" b="0" i="0" u="sng" strike="noStrike" cap="none" dirty="0">
                <a:solidFill>
                  <a:schemeClr val="bg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https://github.com/&lt;Username&gt;/&lt;RepositoryName&gt;.git</a:t>
            </a:r>
            <a:r>
              <a:rPr lang="en-US" sz="1900" b="0" i="0" u="none" strike="noStrike" cap="none" dirty="0">
                <a:solidFill>
                  <a:schemeClr val="bg1"/>
                </a:solidFill>
                <a:latin typeface="Arial"/>
                <a:ea typeface="Arial"/>
                <a:cs typeface="Arial"/>
                <a:sym typeface="Arial"/>
              </a:rPr>
              <a:t>:</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300" b="0" i="0" u="none" strike="noStrike" cap="none" dirty="0">
              <a:solidFill>
                <a:srgbClr val="000000"/>
              </a:solidFill>
              <a:latin typeface="Arial"/>
              <a:ea typeface="Arial"/>
              <a:cs typeface="Arial"/>
              <a:sym typeface="Arial"/>
            </a:endParaRPr>
          </a:p>
        </p:txBody>
      </p:sp>
      <p:sp>
        <p:nvSpPr>
          <p:cNvPr id="2010" name="Google Shape;2010;p23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11" name="Google Shape;2011;p234"/>
          <p:cNvPicPr preferRelativeResize="0"/>
          <p:nvPr/>
        </p:nvPicPr>
        <p:blipFill rotWithShape="1">
          <a:blip r:embed="rId4">
            <a:alphaModFix/>
          </a:blip>
          <a:srcRect/>
          <a:stretch/>
        </p:blipFill>
        <p:spPr>
          <a:xfrm>
            <a:off x="2231626" y="2001450"/>
            <a:ext cx="4680751" cy="2651525"/>
          </a:xfrm>
          <a:prstGeom prst="rect">
            <a:avLst/>
          </a:prstGeom>
          <a:noFill/>
          <a:ln>
            <a:noFill/>
          </a:ln>
        </p:spPr>
      </p:pic>
      <p:pic>
        <p:nvPicPr>
          <p:cNvPr id="2012" name="Google Shape;2012;p234"/>
          <p:cNvPicPr preferRelativeResize="0"/>
          <p:nvPr/>
        </p:nvPicPr>
        <p:blipFill>
          <a:blip r:embed="rId5">
            <a:alphaModFix/>
          </a:blip>
          <a:stretch>
            <a:fillRect/>
          </a:stretch>
        </p:blipFill>
        <p:spPr>
          <a:xfrm>
            <a:off x="7021100" y="3168232"/>
            <a:ext cx="1905000" cy="1428750"/>
          </a:xfrm>
          <a:prstGeom prst="rect">
            <a:avLst/>
          </a:prstGeom>
          <a:noFill/>
          <a:ln>
            <a:noFill/>
          </a:ln>
        </p:spPr>
      </p:pic>
    </p:spTree>
    <p:extLst>
      <p:ext uri="{BB962C8B-B14F-4D97-AF65-F5344CB8AC3E}">
        <p14:creationId xmlns:p14="http://schemas.microsoft.com/office/powerpoint/2010/main" val="1087707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23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189</a:t>
            </a:fld>
            <a:endParaRPr sz="900" b="1" i="0" u="none" strike="noStrike" cap="none">
              <a:solidFill>
                <a:srgbClr val="FFFFFF"/>
              </a:solidFill>
              <a:latin typeface="Calibri"/>
              <a:ea typeface="Calibri"/>
              <a:cs typeface="Calibri"/>
              <a:sym typeface="Calibri"/>
            </a:endParaRPr>
          </a:p>
        </p:txBody>
      </p:sp>
      <p:sp>
        <p:nvSpPr>
          <p:cNvPr id="2018" name="Google Shape;2018;p235"/>
          <p:cNvSpPr txBox="1"/>
          <p:nvPr/>
        </p:nvSpPr>
        <p:spPr>
          <a:xfrm>
            <a:off x="513944" y="989590"/>
            <a:ext cx="8116111"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Uploading modifications to remotes</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So, let's try to edit the README.md file and upload modifications to GitHub:</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Edit the README.md file using your preferred editor, adding, for example, a new sentence.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Add it to the index and then commit.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Put your commit on the remote repository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push command.</a:t>
            </a:r>
            <a:endParaRPr sz="1400" b="0" i="0" u="none" strike="noStrike" cap="none" dirty="0">
              <a:solidFill>
                <a:schemeClr val="bg1"/>
              </a:solidFill>
              <a:latin typeface="Arial"/>
              <a:ea typeface="Arial"/>
              <a:cs typeface="Arial"/>
              <a:sym typeface="Arial"/>
            </a:endParaRPr>
          </a:p>
        </p:txBody>
      </p:sp>
      <p:sp>
        <p:nvSpPr>
          <p:cNvPr id="2019" name="Google Shape;2019;p23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245765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a:t>
            </a:fld>
            <a:endParaRPr sz="900" b="1" i="0" u="none" strike="noStrike" cap="none">
              <a:solidFill>
                <a:srgbClr val="FFFFFF"/>
              </a:solidFill>
              <a:latin typeface="Calibri"/>
              <a:ea typeface="Calibri"/>
              <a:cs typeface="Calibri"/>
              <a:sym typeface="Calibri"/>
            </a:endParaRPr>
          </a:p>
        </p:txBody>
      </p:sp>
      <p:sp>
        <p:nvSpPr>
          <p:cNvPr id="505" name="Google Shape;505;p3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Checking your Git version</a:t>
            </a:r>
            <a:endParaRPr sz="1400" b="0" i="0" u="none" strike="noStrike" cap="none">
              <a:solidFill>
                <a:srgbClr val="000000"/>
              </a:solidFill>
              <a:latin typeface="Arial"/>
              <a:ea typeface="Arial"/>
              <a:cs typeface="Arial"/>
              <a:sym typeface="Arial"/>
            </a:endParaRPr>
          </a:p>
        </p:txBody>
      </p:sp>
      <p:sp>
        <p:nvSpPr>
          <p:cNvPr id="506" name="Google Shape;506;p39"/>
          <p:cNvSpPr txBox="1"/>
          <p:nvPr/>
        </p:nvSpPr>
        <p:spPr>
          <a:xfrm>
            <a:off x="773589" y="1158021"/>
            <a:ext cx="7596822" cy="68929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Once open, run this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--version</a:t>
            </a:r>
            <a:endParaRPr sz="1400" b="0" i="0" u="none" strike="noStrike" cap="none" dirty="0">
              <a:solidFill>
                <a:srgbClr val="000000"/>
              </a:solidFill>
              <a:latin typeface="Arial"/>
              <a:ea typeface="Arial"/>
              <a:cs typeface="Arial"/>
              <a:sym typeface="Arial"/>
            </a:endParaRPr>
          </a:p>
        </p:txBody>
      </p:sp>
      <p:pic>
        <p:nvPicPr>
          <p:cNvPr id="507" name="Google Shape;507;p39"/>
          <p:cNvPicPr preferRelativeResize="0"/>
          <p:nvPr/>
        </p:nvPicPr>
        <p:blipFill rotWithShape="1">
          <a:blip r:embed="rId3">
            <a:alphaModFix/>
          </a:blip>
          <a:srcRect/>
          <a:stretch/>
        </p:blipFill>
        <p:spPr>
          <a:xfrm>
            <a:off x="2531600" y="1847312"/>
            <a:ext cx="3933825" cy="1600200"/>
          </a:xfrm>
          <a:prstGeom prst="rect">
            <a:avLst/>
          </a:prstGeom>
          <a:noFill/>
          <a:ln>
            <a:noFill/>
          </a:ln>
        </p:spPr>
      </p:pic>
      <p:pic>
        <p:nvPicPr>
          <p:cNvPr id="508" name="Google Shape;508;p39"/>
          <p:cNvPicPr preferRelativeResize="0"/>
          <p:nvPr/>
        </p:nvPicPr>
        <p:blipFill rotWithShape="1">
          <a:blip r:embed="rId4">
            <a:alphaModFix/>
          </a:blip>
          <a:srcRect/>
          <a:stretch/>
        </p:blipFill>
        <p:spPr>
          <a:xfrm>
            <a:off x="2531600" y="3023216"/>
            <a:ext cx="3933825" cy="1671876"/>
          </a:xfrm>
          <a:prstGeom prst="rect">
            <a:avLst/>
          </a:prstGeom>
          <a:noFill/>
          <a:ln>
            <a:noFill/>
          </a:ln>
        </p:spPr>
      </p:pic>
    </p:spTree>
    <p:extLst>
      <p:ext uri="{BB962C8B-B14F-4D97-AF65-F5344CB8AC3E}">
        <p14:creationId xmlns:p14="http://schemas.microsoft.com/office/powerpoint/2010/main" val="5646639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23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190</a:t>
            </a:fld>
            <a:endParaRPr sz="900" b="1" i="0" u="none" strike="noStrike" cap="none">
              <a:solidFill>
                <a:srgbClr val="FFFFFF"/>
              </a:solidFill>
              <a:latin typeface="Calibri"/>
              <a:ea typeface="Calibri"/>
              <a:cs typeface="Calibri"/>
              <a:sym typeface="Calibri"/>
            </a:endParaRPr>
          </a:p>
        </p:txBody>
      </p:sp>
      <p:sp>
        <p:nvSpPr>
          <p:cNvPr id="2025" name="Google Shape;2025;p236"/>
          <p:cNvSpPr txBox="1"/>
          <p:nvPr/>
        </p:nvSpPr>
        <p:spPr>
          <a:xfrm>
            <a:off x="513944" y="958813"/>
            <a:ext cx="8116200" cy="904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But firstly, set the user and email this time, so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will not output the message we have seen in the previous lessons: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rgbClr val="000000"/>
              </a:solidFill>
              <a:latin typeface="Arial"/>
              <a:ea typeface="Arial"/>
              <a:cs typeface="Arial"/>
              <a:sym typeface="Arial"/>
            </a:endParaRPr>
          </a:p>
        </p:txBody>
      </p:sp>
      <p:sp>
        <p:nvSpPr>
          <p:cNvPr id="2026" name="Google Shape;2026;p23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27" name="Google Shape;2027;p236"/>
          <p:cNvPicPr preferRelativeResize="0"/>
          <p:nvPr/>
        </p:nvPicPr>
        <p:blipFill rotWithShape="1">
          <a:blip r:embed="rId3">
            <a:alphaModFix/>
          </a:blip>
          <a:srcRect/>
          <a:stretch/>
        </p:blipFill>
        <p:spPr>
          <a:xfrm>
            <a:off x="2241768" y="1715977"/>
            <a:ext cx="4660458" cy="2936250"/>
          </a:xfrm>
          <a:prstGeom prst="rect">
            <a:avLst/>
          </a:prstGeom>
          <a:noFill/>
          <a:ln>
            <a:noFill/>
          </a:ln>
        </p:spPr>
      </p:pic>
    </p:spTree>
    <p:extLst>
      <p:ext uri="{BB962C8B-B14F-4D97-AF65-F5344CB8AC3E}">
        <p14:creationId xmlns:p14="http://schemas.microsoft.com/office/powerpoint/2010/main" val="2665528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23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191</a:t>
            </a:fld>
            <a:endParaRPr sz="900" b="1" i="0" u="none" strike="noStrike" cap="none">
              <a:solidFill>
                <a:srgbClr val="FFFFFF"/>
              </a:solidFill>
              <a:latin typeface="Calibri"/>
              <a:ea typeface="Calibri"/>
              <a:cs typeface="Calibri"/>
              <a:sym typeface="Calibri"/>
            </a:endParaRPr>
          </a:p>
        </p:txBody>
      </p:sp>
      <p:sp>
        <p:nvSpPr>
          <p:cNvPr id="2033" name="Google Shape;2033;p237"/>
          <p:cNvSpPr txBox="1"/>
          <p:nvPr/>
        </p:nvSpPr>
        <p:spPr>
          <a:xfrm>
            <a:off x="526969" y="1202492"/>
            <a:ext cx="42627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try to 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push and press ENTER, without specifying anything else: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[9] ~/Cookbook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push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Here, in my Windows 10 workstation, this window appears:</a:t>
            </a:r>
            <a:endParaRPr sz="1400" b="0" i="0" u="none" strike="noStrike" cap="none" dirty="0">
              <a:solidFill>
                <a:schemeClr val="bg1"/>
              </a:solidFill>
              <a:latin typeface="Arial"/>
              <a:ea typeface="Arial"/>
              <a:cs typeface="Arial"/>
              <a:sym typeface="Arial"/>
            </a:endParaRPr>
          </a:p>
        </p:txBody>
      </p:sp>
      <p:sp>
        <p:nvSpPr>
          <p:cNvPr id="2034" name="Google Shape;2034;p23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35" name="Google Shape;2035;p237"/>
          <p:cNvPicPr preferRelativeResize="0"/>
          <p:nvPr/>
        </p:nvPicPr>
        <p:blipFill rotWithShape="1">
          <a:blip r:embed="rId3">
            <a:alphaModFix/>
          </a:blip>
          <a:srcRect/>
          <a:stretch/>
        </p:blipFill>
        <p:spPr>
          <a:xfrm>
            <a:off x="5192889" y="1115129"/>
            <a:ext cx="3090327" cy="3305952"/>
          </a:xfrm>
          <a:prstGeom prst="rect">
            <a:avLst/>
          </a:prstGeom>
          <a:noFill/>
          <a:ln>
            <a:noFill/>
          </a:ln>
        </p:spPr>
      </p:pic>
    </p:spTree>
    <p:extLst>
      <p:ext uri="{BB962C8B-B14F-4D97-AF65-F5344CB8AC3E}">
        <p14:creationId xmlns:p14="http://schemas.microsoft.com/office/powerpoint/2010/main" val="6328229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3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192</a:t>
            </a:fld>
            <a:endParaRPr sz="900" b="1" i="0" u="none" strike="noStrike" cap="none">
              <a:solidFill>
                <a:srgbClr val="FFFFFF"/>
              </a:solidFill>
              <a:latin typeface="Calibri"/>
              <a:ea typeface="Calibri"/>
              <a:cs typeface="Calibri"/>
              <a:sym typeface="Calibri"/>
            </a:endParaRPr>
          </a:p>
        </p:txBody>
      </p:sp>
      <p:sp>
        <p:nvSpPr>
          <p:cNvPr id="2041" name="Google Shape;2041;p238"/>
          <p:cNvSpPr txBox="1"/>
          <p:nvPr/>
        </p:nvSpPr>
        <p:spPr>
          <a:xfrm>
            <a:off x="513944" y="989590"/>
            <a:ext cx="81162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Input your credentials, and then press the Login button; after that,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continues with:</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2042" name="Google Shape;2042;p23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43" name="Google Shape;2043;p238"/>
          <p:cNvPicPr preferRelativeResize="0"/>
          <p:nvPr/>
        </p:nvPicPr>
        <p:blipFill rotWithShape="1">
          <a:blip r:embed="rId3">
            <a:alphaModFix/>
          </a:blip>
          <a:srcRect/>
          <a:stretch/>
        </p:blipFill>
        <p:spPr>
          <a:xfrm>
            <a:off x="867713" y="1819276"/>
            <a:ext cx="7408575" cy="2703600"/>
          </a:xfrm>
          <a:prstGeom prst="rect">
            <a:avLst/>
          </a:prstGeom>
          <a:noFill/>
          <a:ln>
            <a:noFill/>
          </a:ln>
        </p:spPr>
      </p:pic>
    </p:spTree>
    <p:extLst>
      <p:ext uri="{BB962C8B-B14F-4D97-AF65-F5344CB8AC3E}">
        <p14:creationId xmlns:p14="http://schemas.microsoft.com/office/powerpoint/2010/main" val="3225669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23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193</a:t>
            </a:fld>
            <a:endParaRPr sz="900" b="1" i="0" u="none" strike="noStrike" cap="none">
              <a:solidFill>
                <a:srgbClr val="FFFFFF"/>
              </a:solidFill>
              <a:latin typeface="Calibri"/>
              <a:ea typeface="Calibri"/>
              <a:cs typeface="Calibri"/>
              <a:sym typeface="Calibri"/>
            </a:endParaRPr>
          </a:p>
        </p:txBody>
      </p:sp>
      <p:sp>
        <p:nvSpPr>
          <p:cNvPr id="2049" name="Google Shape;2049;p23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50" name="Google Shape;2050;p239"/>
          <p:cNvPicPr preferRelativeResize="0"/>
          <p:nvPr/>
        </p:nvPicPr>
        <p:blipFill rotWithShape="1">
          <a:blip r:embed="rId3">
            <a:alphaModFix/>
          </a:blip>
          <a:srcRect/>
          <a:stretch/>
        </p:blipFill>
        <p:spPr>
          <a:xfrm>
            <a:off x="1899362" y="928697"/>
            <a:ext cx="5418345" cy="3763639"/>
          </a:xfrm>
          <a:prstGeom prst="rect">
            <a:avLst/>
          </a:prstGeom>
          <a:noFill/>
          <a:ln>
            <a:noFill/>
          </a:ln>
        </p:spPr>
      </p:pic>
    </p:spTree>
    <p:extLst>
      <p:ext uri="{BB962C8B-B14F-4D97-AF65-F5344CB8AC3E}">
        <p14:creationId xmlns:p14="http://schemas.microsoft.com/office/powerpoint/2010/main" val="12535579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24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194</a:t>
            </a:fld>
            <a:endParaRPr sz="900" b="1" i="0" u="none" strike="noStrike" cap="none">
              <a:solidFill>
                <a:srgbClr val="FFFFFF"/>
              </a:solidFill>
              <a:latin typeface="Calibri"/>
              <a:ea typeface="Calibri"/>
              <a:cs typeface="Calibri"/>
              <a:sym typeface="Calibri"/>
            </a:endParaRPr>
          </a:p>
        </p:txBody>
      </p:sp>
      <p:sp>
        <p:nvSpPr>
          <p:cNvPr id="2056" name="Google Shape;2056;p240"/>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Pushing a new branch to the remote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Create a new branch, for instance </a:t>
            </a:r>
            <a:r>
              <a:rPr lang="en-US" sz="2400" b="0" i="0" u="none" strike="noStrike" cap="none" dirty="0" err="1">
                <a:solidFill>
                  <a:schemeClr val="bg1"/>
                </a:solidFill>
                <a:latin typeface="Arial"/>
                <a:ea typeface="Arial"/>
                <a:cs typeface="Arial"/>
                <a:sym typeface="Arial"/>
              </a:rPr>
              <a:t>Risotti</a:t>
            </a:r>
            <a:r>
              <a:rPr lang="en-US" sz="24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a:p>
            <a:pPr marL="4953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Add to it a new file, for example, Risotto-alla-Milanese.md, and commit it.</a:t>
            </a:r>
            <a:endParaRPr sz="1400" b="0" i="0" u="none" strike="noStrike" cap="none" dirty="0">
              <a:solidFill>
                <a:schemeClr val="bg1"/>
              </a:solidFill>
              <a:latin typeface="Arial"/>
              <a:ea typeface="Arial"/>
              <a:cs typeface="Arial"/>
              <a:sym typeface="Arial"/>
            </a:endParaRPr>
          </a:p>
          <a:p>
            <a:pPr marL="4953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Push the branch to the remote using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push -u origin </a:t>
            </a:r>
            <a:r>
              <a:rPr lang="en-US" sz="2400" b="0" i="0" u="none" strike="noStrike" cap="none" dirty="0" err="1">
                <a:solidFill>
                  <a:schemeClr val="bg1"/>
                </a:solidFill>
                <a:latin typeface="Arial"/>
                <a:ea typeface="Arial"/>
                <a:cs typeface="Arial"/>
                <a:sym typeface="Arial"/>
              </a:rPr>
              <a:t>Risotti</a:t>
            </a:r>
            <a:r>
              <a:rPr lang="en-US" sz="24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p:txBody>
      </p:sp>
      <p:sp>
        <p:nvSpPr>
          <p:cNvPr id="2057" name="Google Shape;2057;p24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2509476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24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195</a:t>
            </a:fld>
            <a:endParaRPr sz="900" b="1" i="0" u="none" strike="noStrike" cap="none">
              <a:solidFill>
                <a:srgbClr val="FFFFFF"/>
              </a:solidFill>
              <a:latin typeface="Calibri"/>
              <a:ea typeface="Calibri"/>
              <a:cs typeface="Calibri"/>
              <a:sym typeface="Calibri"/>
            </a:endParaRPr>
          </a:p>
        </p:txBody>
      </p:sp>
      <p:sp>
        <p:nvSpPr>
          <p:cNvPr id="2063" name="Google Shape;2063;p24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64" name="Google Shape;2064;p241"/>
          <p:cNvPicPr preferRelativeResize="0"/>
          <p:nvPr/>
        </p:nvPicPr>
        <p:blipFill rotWithShape="1">
          <a:blip r:embed="rId3">
            <a:alphaModFix/>
          </a:blip>
          <a:srcRect/>
          <a:stretch/>
        </p:blipFill>
        <p:spPr>
          <a:xfrm>
            <a:off x="2271725" y="946000"/>
            <a:ext cx="4600549" cy="3731799"/>
          </a:xfrm>
          <a:prstGeom prst="rect">
            <a:avLst/>
          </a:prstGeom>
          <a:noFill/>
          <a:ln>
            <a:noFill/>
          </a:ln>
        </p:spPr>
      </p:pic>
    </p:spTree>
    <p:extLst>
      <p:ext uri="{BB962C8B-B14F-4D97-AF65-F5344CB8AC3E}">
        <p14:creationId xmlns:p14="http://schemas.microsoft.com/office/powerpoint/2010/main" val="218708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4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196</a:t>
            </a:fld>
            <a:endParaRPr sz="900" b="1" i="0" u="none" strike="noStrike" cap="none">
              <a:solidFill>
                <a:srgbClr val="FFFFFF"/>
              </a:solidFill>
              <a:latin typeface="Calibri"/>
              <a:ea typeface="Calibri"/>
              <a:cs typeface="Calibri"/>
              <a:sym typeface="Calibri"/>
            </a:endParaRPr>
          </a:p>
        </p:txBody>
      </p:sp>
      <p:sp>
        <p:nvSpPr>
          <p:cNvPr id="2070" name="Google Shape;2070;p242"/>
          <p:cNvSpPr txBox="1"/>
          <p:nvPr/>
        </p:nvSpPr>
        <p:spPr>
          <a:xfrm>
            <a:off x="513944" y="1436941"/>
            <a:ext cx="81162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want to see remotes actually configured in your repository, you can type a simple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remote command, followed by -v (--verbose) to get some more details: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[17] ~/Cookbook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remote -v</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origin  https://github.com/fsantacroce/Cookbook.git (fetch)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origin  https://github.com/fsantacroce/Cookbook.git (push)</a:t>
            </a:r>
            <a:endParaRPr sz="2400" b="0" i="0" u="none" strike="noStrike" cap="none" dirty="0">
              <a:solidFill>
                <a:srgbClr val="ED7D31"/>
              </a:solidFill>
              <a:latin typeface="Arial"/>
              <a:ea typeface="Arial"/>
              <a:cs typeface="Arial"/>
              <a:sym typeface="Arial"/>
            </a:endParaRPr>
          </a:p>
        </p:txBody>
      </p:sp>
      <p:sp>
        <p:nvSpPr>
          <p:cNvPr id="2071" name="Google Shape;2071;p24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3791559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24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197</a:t>
            </a:fld>
            <a:endParaRPr sz="900" b="1" i="0" u="none" strike="noStrike" cap="none">
              <a:solidFill>
                <a:srgbClr val="FFFFFF"/>
              </a:solidFill>
              <a:latin typeface="Calibri"/>
              <a:ea typeface="Calibri"/>
              <a:cs typeface="Calibri"/>
              <a:sym typeface="Calibri"/>
            </a:endParaRPr>
          </a:p>
        </p:txBody>
      </p:sp>
      <p:sp>
        <p:nvSpPr>
          <p:cNvPr id="2077" name="Google Shape;2077;p243"/>
          <p:cNvSpPr txBox="1"/>
          <p:nvPr/>
        </p:nvSpPr>
        <p:spPr>
          <a:xfrm>
            <a:off x="513944" y="960632"/>
            <a:ext cx="8116200" cy="7047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To better understand the way our repository is now configured, try to type </a:t>
            </a:r>
            <a:r>
              <a:rPr lang="en-US" sz="1700" b="0" i="0" u="none" strike="noStrike" cap="none" dirty="0" err="1">
                <a:solidFill>
                  <a:schemeClr val="bg1"/>
                </a:solidFill>
                <a:latin typeface="Arial"/>
                <a:ea typeface="Arial"/>
                <a:cs typeface="Arial"/>
                <a:sym typeface="Arial"/>
              </a:rPr>
              <a:t>git</a:t>
            </a:r>
            <a:r>
              <a:rPr lang="en-US" sz="1700" b="0" i="0" u="none" strike="noStrike" cap="none" dirty="0">
                <a:solidFill>
                  <a:schemeClr val="bg1"/>
                </a:solidFill>
                <a:latin typeface="Arial"/>
                <a:ea typeface="Arial"/>
                <a:cs typeface="Arial"/>
                <a:sym typeface="Arial"/>
              </a:rPr>
              <a:t> remote show origin:</a:t>
            </a:r>
            <a:endParaRPr sz="1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100" b="0" i="0" u="none" strike="noStrike" cap="none" dirty="0">
              <a:solidFill>
                <a:srgbClr val="000000"/>
              </a:solidFill>
              <a:latin typeface="Arial"/>
              <a:ea typeface="Arial"/>
              <a:cs typeface="Arial"/>
              <a:sym typeface="Arial"/>
            </a:endParaRPr>
          </a:p>
        </p:txBody>
      </p:sp>
      <p:sp>
        <p:nvSpPr>
          <p:cNvPr id="2078" name="Google Shape;2078;p24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79" name="Google Shape;2079;p243"/>
          <p:cNvPicPr preferRelativeResize="0"/>
          <p:nvPr/>
        </p:nvPicPr>
        <p:blipFill rotWithShape="1">
          <a:blip r:embed="rId3">
            <a:alphaModFix/>
          </a:blip>
          <a:srcRect/>
          <a:stretch/>
        </p:blipFill>
        <p:spPr>
          <a:xfrm>
            <a:off x="715825" y="1556325"/>
            <a:ext cx="5511349" cy="3138775"/>
          </a:xfrm>
          <a:prstGeom prst="rect">
            <a:avLst/>
          </a:prstGeom>
          <a:noFill/>
          <a:ln>
            <a:noFill/>
          </a:ln>
        </p:spPr>
      </p:pic>
      <p:pic>
        <p:nvPicPr>
          <p:cNvPr id="2080" name="Google Shape;2080;p243"/>
          <p:cNvPicPr preferRelativeResize="0"/>
          <p:nvPr/>
        </p:nvPicPr>
        <p:blipFill>
          <a:blip r:embed="rId4">
            <a:alphaModFix/>
          </a:blip>
          <a:stretch>
            <a:fillRect/>
          </a:stretch>
        </p:blipFill>
        <p:spPr>
          <a:xfrm>
            <a:off x="6941325" y="3175400"/>
            <a:ext cx="1905000" cy="1428750"/>
          </a:xfrm>
          <a:prstGeom prst="rect">
            <a:avLst/>
          </a:prstGeom>
          <a:noFill/>
          <a:ln>
            <a:noFill/>
          </a:ln>
        </p:spPr>
      </p:pic>
    </p:spTree>
    <p:extLst>
      <p:ext uri="{BB962C8B-B14F-4D97-AF65-F5344CB8AC3E}">
        <p14:creationId xmlns:p14="http://schemas.microsoft.com/office/powerpoint/2010/main" val="18385617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24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198</a:t>
            </a:fld>
            <a:endParaRPr sz="900" b="1" i="0" u="none" strike="noStrike" cap="none">
              <a:solidFill>
                <a:srgbClr val="FFFFFF"/>
              </a:solidFill>
              <a:latin typeface="Calibri"/>
              <a:ea typeface="Calibri"/>
              <a:cs typeface="Calibri"/>
              <a:sym typeface="Calibri"/>
            </a:endParaRPr>
          </a:p>
        </p:txBody>
      </p:sp>
      <p:sp>
        <p:nvSpPr>
          <p:cNvPr id="2086" name="Google Shape;2086;p244"/>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Create a new local repository to publish, following these simple steps: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to our local repositories folder.</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Create a new HelloWorld folder.</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it place a new repository, as we did in first lesson.</a:t>
            </a:r>
            <a:endParaRPr sz="1400" b="0" i="0" u="none" strike="noStrike" cap="none" dirty="0">
              <a:solidFill>
                <a:schemeClr val="bg1"/>
              </a:solidFill>
              <a:latin typeface="Arial"/>
              <a:ea typeface="Arial"/>
              <a:cs typeface="Arial"/>
              <a:sym typeface="Arial"/>
            </a:endParaRPr>
          </a:p>
        </p:txBody>
      </p:sp>
      <p:sp>
        <p:nvSpPr>
          <p:cNvPr id="2087" name="Google Shape;2087;p24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9062737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24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199</a:t>
            </a:fld>
            <a:endParaRPr sz="900" b="1" i="0" u="none" strike="noStrike" cap="none">
              <a:solidFill>
                <a:srgbClr val="FFFFFF"/>
              </a:solidFill>
              <a:latin typeface="Calibri"/>
              <a:ea typeface="Calibri"/>
              <a:cs typeface="Calibri"/>
              <a:sym typeface="Calibri"/>
            </a:endParaRPr>
          </a:p>
        </p:txBody>
      </p:sp>
      <p:sp>
        <p:nvSpPr>
          <p:cNvPr id="2093" name="Google Shape;2093;p245"/>
          <p:cNvSpPr txBox="1"/>
          <p:nvPr/>
        </p:nvSpPr>
        <p:spPr>
          <a:xfrm>
            <a:off x="5904321" y="2406250"/>
            <a:ext cx="2565000" cy="935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Add a new README.md file and commit </a:t>
            </a:r>
            <a:r>
              <a:rPr lang="en-US" sz="2000" b="0" i="0" u="none" strike="noStrike" cap="none" dirty="0">
                <a:solidFill>
                  <a:srgbClr val="000000"/>
                </a:solidFill>
                <a:latin typeface="Arial"/>
                <a:ea typeface="Arial"/>
                <a:cs typeface="Arial"/>
                <a:sym typeface="Arial"/>
              </a:rPr>
              <a:t>it:</a:t>
            </a:r>
            <a:endParaRPr sz="1400" b="0" i="0" u="none" strike="noStrike" cap="none" dirty="0">
              <a:solidFill>
                <a:srgbClr val="000000"/>
              </a:solidFill>
              <a:latin typeface="Arial"/>
              <a:ea typeface="Arial"/>
              <a:cs typeface="Arial"/>
              <a:sym typeface="Arial"/>
            </a:endParaRPr>
          </a:p>
        </p:txBody>
      </p:sp>
      <p:sp>
        <p:nvSpPr>
          <p:cNvPr id="2094" name="Google Shape;2094;p24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095" name="Google Shape;2095;p245"/>
          <p:cNvPicPr preferRelativeResize="0"/>
          <p:nvPr/>
        </p:nvPicPr>
        <p:blipFill rotWithShape="1">
          <a:blip r:embed="rId3">
            <a:alphaModFix/>
          </a:blip>
          <a:srcRect/>
          <a:stretch/>
        </p:blipFill>
        <p:spPr>
          <a:xfrm>
            <a:off x="407126" y="1044176"/>
            <a:ext cx="4369600" cy="3659838"/>
          </a:xfrm>
          <a:prstGeom prst="rect">
            <a:avLst/>
          </a:prstGeom>
          <a:noFill/>
          <a:ln>
            <a:noFill/>
          </a:ln>
        </p:spPr>
      </p:pic>
    </p:spTree>
    <p:extLst>
      <p:ext uri="{BB962C8B-B14F-4D97-AF65-F5344CB8AC3E}">
        <p14:creationId xmlns:p14="http://schemas.microsoft.com/office/powerpoint/2010/main" val="64678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EEB0C-24C3-C377-04FF-9726A8422528}"/>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4" name="Title">
            <a:extLst>
              <a:ext uri="{FF2B5EF4-FFF2-40B4-BE49-F238E27FC236}">
                <a16:creationId xmlns:a16="http://schemas.microsoft.com/office/drawing/2014/main" id="{723F0E88-9CE9-E32C-1521-319D259D8B05}"/>
              </a:ext>
            </a:extLst>
          </p:cNvPr>
          <p:cNvSpPr txBox="1">
            <a:spLocks/>
          </p:cNvSpPr>
          <p:nvPr/>
        </p:nvSpPr>
        <p:spPr>
          <a:xfrm>
            <a:off x="165100" y="254000"/>
            <a:ext cx="8750300" cy="612775"/>
          </a:xfrm>
          <a:prstGeom prst="rect">
            <a:avLst/>
          </a:prstGeom>
          <a:noFill/>
          <a:ln>
            <a:noFill/>
          </a:ln>
        </p:spPr>
        <p:txBody>
          <a:bodyPr spcFirstLastPara="1" wrap="square" lIns="91425" tIns="45700" rIns="91425" bIns="45700" anchor="ctr" anchorCtr="0">
            <a:normAutofit/>
          </a:bodyPr>
          <a:lstStyle>
            <a:lvl1pPr lvl="0" algn="l" defTabSz="685800" rtl="0" eaLnBrk="1" latinLnBrk="0" hangingPunct="1">
              <a:lnSpc>
                <a:spcPct val="90000"/>
              </a:lnSpc>
              <a:spcBef>
                <a:spcPts val="0"/>
              </a:spcBef>
              <a:spcAft>
                <a:spcPts val="0"/>
              </a:spcAft>
              <a:buClr>
                <a:schemeClr val="dk1"/>
              </a:buClr>
              <a:buSzPts val="1800"/>
              <a:buNone/>
              <a:defRPr sz="33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buFontTx/>
            </a:pPr>
            <a:r>
              <a:rPr lang="en-US" dirty="0">
                <a:solidFill>
                  <a:schemeClr val="bg1"/>
                </a:solidFill>
              </a:rPr>
              <a:t>Welcome!</a:t>
            </a:r>
          </a:p>
        </p:txBody>
      </p:sp>
      <p:sp>
        <p:nvSpPr>
          <p:cNvPr id="5" name="Content">
            <a:extLst>
              <a:ext uri="{FF2B5EF4-FFF2-40B4-BE49-F238E27FC236}">
                <a16:creationId xmlns:a16="http://schemas.microsoft.com/office/drawing/2014/main" id="{1065100B-4BF4-21F9-7174-3603C2C14428}"/>
              </a:ext>
            </a:extLst>
          </p:cNvPr>
          <p:cNvSpPr txBox="1">
            <a:spLocks/>
          </p:cNvSpPr>
          <p:nvPr/>
        </p:nvSpPr>
        <p:spPr>
          <a:xfrm>
            <a:off x="2015358" y="866775"/>
            <a:ext cx="8153400" cy="52578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spcBef>
                <a:spcPts val="0"/>
              </a:spcBef>
              <a:buClrTx/>
            </a:pPr>
            <a:r>
              <a:rPr lang="en-US" sz="1600" dirty="0">
                <a:solidFill>
                  <a:schemeClr val="bg1"/>
                </a:solidFill>
                <a:ea typeface="Calibri" panose="020F0502020204030204" pitchFamily="34" charset="0"/>
              </a:rPr>
              <a:t>Introductions</a:t>
            </a:r>
          </a:p>
          <a:p>
            <a:pPr>
              <a:lnSpc>
                <a:spcPct val="110000"/>
              </a:lnSpc>
              <a:spcBef>
                <a:spcPts val="0"/>
              </a:spcBef>
              <a:buClrTx/>
            </a:pPr>
            <a:r>
              <a:rPr lang="en-US" sz="1600" dirty="0">
                <a:solidFill>
                  <a:schemeClr val="bg1"/>
                </a:solidFill>
                <a:ea typeface="Calibri" panose="020F0502020204030204" pitchFamily="34" charset="0"/>
              </a:rPr>
              <a:t>Quick Agenda Review</a:t>
            </a:r>
          </a:p>
          <a:p>
            <a:pPr>
              <a:lnSpc>
                <a:spcPct val="110000"/>
              </a:lnSpc>
              <a:spcBef>
                <a:spcPts val="0"/>
              </a:spcBef>
              <a:buClrTx/>
            </a:pPr>
            <a:r>
              <a:rPr lang="en-US" sz="1600" dirty="0">
                <a:solidFill>
                  <a:schemeClr val="bg1"/>
                </a:solidFill>
                <a:ea typeface="Calibri" panose="020F0502020204030204" pitchFamily="34" charset="0"/>
              </a:rPr>
              <a:t>Class Logistics:</a:t>
            </a:r>
          </a:p>
          <a:p>
            <a:pPr lvl="1">
              <a:lnSpc>
                <a:spcPct val="110000"/>
              </a:lnSpc>
              <a:spcBef>
                <a:spcPts val="0"/>
              </a:spcBef>
              <a:buClrTx/>
            </a:pPr>
            <a:r>
              <a:rPr lang="en-US" sz="1600" dirty="0">
                <a:solidFill>
                  <a:schemeClr val="bg1"/>
                </a:solidFill>
                <a:ea typeface="Times New Roman" panose="02020603050405020304" pitchFamily="18" charset="0"/>
              </a:rPr>
              <a:t>Hours: 8:30-4:30 AST</a:t>
            </a:r>
            <a:endParaRPr lang="en-US" sz="1600" dirty="0">
              <a:solidFill>
                <a:schemeClr val="bg1"/>
              </a:solidFill>
              <a:ea typeface="Calibri" panose="020F0502020204030204" pitchFamily="34" charset="0"/>
            </a:endParaRPr>
          </a:p>
          <a:p>
            <a:pPr lvl="1">
              <a:lnSpc>
                <a:spcPct val="110000"/>
              </a:lnSpc>
              <a:spcBef>
                <a:spcPts val="0"/>
              </a:spcBef>
              <a:buClrTx/>
            </a:pPr>
            <a:r>
              <a:rPr lang="en-US" sz="1600" dirty="0">
                <a:solidFill>
                  <a:schemeClr val="bg1"/>
                </a:solidFill>
                <a:ea typeface="Times New Roman" panose="02020603050405020304" pitchFamily="18" charset="0"/>
              </a:rPr>
              <a:t>Lunch &amp; Breaks</a:t>
            </a:r>
            <a:endParaRPr lang="en-US" sz="1600" dirty="0">
              <a:solidFill>
                <a:schemeClr val="bg1"/>
              </a:solidFill>
              <a:ea typeface="Calibri" panose="020F0502020204030204" pitchFamily="34" charset="0"/>
            </a:endParaRPr>
          </a:p>
          <a:p>
            <a:pPr>
              <a:lnSpc>
                <a:spcPct val="110000"/>
              </a:lnSpc>
              <a:spcBef>
                <a:spcPts val="0"/>
              </a:spcBef>
              <a:buClrTx/>
            </a:pPr>
            <a:r>
              <a:rPr lang="en-US" sz="1600" dirty="0">
                <a:solidFill>
                  <a:schemeClr val="bg1"/>
                </a:solidFill>
                <a:ea typeface="Calibri" panose="020F0502020204030204" pitchFamily="34" charset="0"/>
              </a:rPr>
              <a:t>Teaming for Success / How to Communicate</a:t>
            </a:r>
          </a:p>
          <a:p>
            <a:pPr lvl="1">
              <a:lnSpc>
                <a:spcPct val="110000"/>
              </a:lnSpc>
              <a:spcBef>
                <a:spcPts val="0"/>
              </a:spcBef>
              <a:buClrTx/>
            </a:pPr>
            <a:r>
              <a:rPr lang="en-US" sz="1600" dirty="0">
                <a:solidFill>
                  <a:schemeClr val="bg1"/>
                </a:solidFill>
                <a:ea typeface="Times New Roman" panose="02020603050405020304" pitchFamily="18" charset="0"/>
              </a:rPr>
              <a:t>All questions encouraged</a:t>
            </a:r>
            <a:endParaRPr lang="en-US" sz="1600" dirty="0">
              <a:solidFill>
                <a:schemeClr val="bg1"/>
              </a:solidFill>
              <a:ea typeface="Calibri" panose="020F0502020204030204" pitchFamily="34" charset="0"/>
            </a:endParaRPr>
          </a:p>
          <a:p>
            <a:pPr lvl="1">
              <a:lnSpc>
                <a:spcPct val="110000"/>
              </a:lnSpc>
              <a:spcBef>
                <a:spcPts val="0"/>
              </a:spcBef>
              <a:buClrTx/>
            </a:pPr>
            <a:r>
              <a:rPr lang="en-US" sz="1600" dirty="0">
                <a:solidFill>
                  <a:schemeClr val="bg1"/>
                </a:solidFill>
                <a:ea typeface="Times New Roman" panose="02020603050405020304" pitchFamily="18" charset="0"/>
              </a:rPr>
              <a:t>Realtime feedback is great</a:t>
            </a:r>
            <a:endParaRPr lang="en-US" sz="1600" dirty="0">
              <a:solidFill>
                <a:schemeClr val="bg1"/>
              </a:solidFill>
              <a:ea typeface="Calibri" panose="020F0502020204030204" pitchFamily="34" charset="0"/>
            </a:endParaRPr>
          </a:p>
          <a:p>
            <a:pPr lvl="1">
              <a:lnSpc>
                <a:spcPct val="110000"/>
              </a:lnSpc>
              <a:spcBef>
                <a:spcPts val="0"/>
              </a:spcBef>
              <a:buClrTx/>
            </a:pPr>
            <a:r>
              <a:rPr lang="en-US" sz="1600" dirty="0">
                <a:solidFill>
                  <a:schemeClr val="bg1"/>
                </a:solidFill>
                <a:ea typeface="Times New Roman" panose="02020603050405020304" pitchFamily="18" charset="0"/>
              </a:rPr>
              <a:t>Chat / raise hand features</a:t>
            </a:r>
            <a:endParaRPr lang="en-US" sz="1600" dirty="0">
              <a:solidFill>
                <a:schemeClr val="bg1"/>
              </a:solidFill>
              <a:ea typeface="Calibri" panose="020F0502020204030204" pitchFamily="34" charset="0"/>
            </a:endParaRPr>
          </a:p>
          <a:p>
            <a:pPr>
              <a:lnSpc>
                <a:spcPct val="110000"/>
              </a:lnSpc>
              <a:spcBef>
                <a:spcPts val="0"/>
              </a:spcBef>
              <a:buClrTx/>
            </a:pPr>
            <a:r>
              <a:rPr lang="en-US" sz="1600" dirty="0">
                <a:solidFill>
                  <a:schemeClr val="bg1"/>
                </a:solidFill>
                <a:ea typeface="Calibri" panose="020F0502020204030204" pitchFamily="34" charset="0"/>
              </a:rPr>
              <a:t>Class Materials</a:t>
            </a:r>
          </a:p>
          <a:p>
            <a:pPr lvl="1">
              <a:lnSpc>
                <a:spcPct val="110000"/>
              </a:lnSpc>
              <a:spcBef>
                <a:spcPts val="0"/>
              </a:spcBef>
              <a:buClrTx/>
            </a:pPr>
            <a:r>
              <a:rPr lang="en-US" sz="1600" dirty="0">
                <a:solidFill>
                  <a:schemeClr val="bg1"/>
                </a:solidFill>
                <a:ea typeface="Times New Roman" panose="02020603050405020304" pitchFamily="18" charset="0"/>
              </a:rPr>
              <a:t>Will be emailed to you directly for local use.</a:t>
            </a:r>
            <a:endParaRPr lang="en-US" sz="1600" dirty="0">
              <a:solidFill>
                <a:schemeClr val="bg1"/>
              </a:solidFill>
              <a:ea typeface="Calibri" panose="020F0502020204030204" pitchFamily="34" charset="0"/>
            </a:endParaRPr>
          </a:p>
          <a:p>
            <a:pPr lvl="1">
              <a:lnSpc>
                <a:spcPct val="110000"/>
              </a:lnSpc>
              <a:spcBef>
                <a:spcPts val="0"/>
              </a:spcBef>
              <a:buClrTx/>
            </a:pPr>
            <a:r>
              <a:rPr lang="en-US" sz="1600" dirty="0">
                <a:solidFill>
                  <a:schemeClr val="bg1"/>
                </a:solidFill>
                <a:ea typeface="Calibri" panose="020F0502020204030204" pitchFamily="34" charset="0"/>
              </a:rPr>
              <a:t>Class Surveys</a:t>
            </a:r>
          </a:p>
          <a:p>
            <a:pPr marL="342900" lvl="1" indent="0">
              <a:buClrTx/>
              <a:buNone/>
            </a:pPr>
            <a:endParaRPr lang="en-US" sz="1600" dirty="0">
              <a:solidFill>
                <a:schemeClr val="bg1"/>
              </a:solidFill>
            </a:endParaRPr>
          </a:p>
        </p:txBody>
      </p:sp>
    </p:spTree>
    <p:extLst>
      <p:ext uri="{BB962C8B-B14F-4D97-AF65-F5344CB8AC3E}">
        <p14:creationId xmlns:p14="http://schemas.microsoft.com/office/powerpoint/2010/main" val="368554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a:t>
            </a:fld>
            <a:endParaRPr sz="900" b="1" i="0" u="none" strike="noStrike" cap="none">
              <a:solidFill>
                <a:srgbClr val="FFFFFF"/>
              </a:solidFill>
              <a:latin typeface="Calibri"/>
              <a:ea typeface="Calibri"/>
              <a:cs typeface="Calibri"/>
              <a:sym typeface="Calibri"/>
            </a:endParaRPr>
          </a:p>
        </p:txBody>
      </p:sp>
      <p:sp>
        <p:nvSpPr>
          <p:cNvPr id="514" name="Google Shape;514;p4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Configuration Levels</a:t>
            </a:r>
            <a:endParaRPr sz="1400" b="0" i="0" u="none" strike="noStrike" cap="none">
              <a:solidFill>
                <a:srgbClr val="000000"/>
              </a:solidFill>
              <a:latin typeface="Arial"/>
              <a:ea typeface="Arial"/>
              <a:cs typeface="Arial"/>
              <a:sym typeface="Arial"/>
            </a:endParaRPr>
          </a:p>
        </p:txBody>
      </p:sp>
      <p:sp>
        <p:nvSpPr>
          <p:cNvPr id="515" name="Google Shape;515;p40"/>
          <p:cNvSpPr txBox="1"/>
          <p:nvPr/>
        </p:nvSpPr>
        <p:spPr>
          <a:xfrm>
            <a:off x="773589" y="1282309"/>
            <a:ext cx="7596822"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In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different layers that can be configured. The layers are:</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bg1"/>
                </a:solidFill>
                <a:latin typeface="Arial"/>
                <a:ea typeface="Arial"/>
                <a:cs typeface="Arial"/>
                <a:sym typeface="Arial"/>
              </a:rPr>
              <a:t>SYSTEM: This layer is system-wide and found in /</a:t>
            </a:r>
            <a:r>
              <a:rPr lang="en-US" sz="2200" b="0" i="0" u="none" strike="noStrike" cap="none" dirty="0" err="1">
                <a:solidFill>
                  <a:schemeClr val="bg1"/>
                </a:solidFill>
                <a:latin typeface="Arial"/>
                <a:ea typeface="Arial"/>
                <a:cs typeface="Arial"/>
                <a:sym typeface="Arial"/>
              </a:rPr>
              <a:t>etc</a:t>
            </a:r>
            <a:r>
              <a:rPr lang="en-US" sz="2200" b="0" i="0" u="none" strike="noStrike" cap="none" dirty="0">
                <a:solidFill>
                  <a:schemeClr val="bg1"/>
                </a:solidFill>
                <a:latin typeface="Arial"/>
                <a:ea typeface="Arial"/>
                <a:cs typeface="Arial"/>
                <a:sym typeface="Arial"/>
              </a:rPr>
              <a:t>/</a:t>
            </a:r>
            <a:r>
              <a:rPr lang="en-US" sz="2200" b="0" i="0" u="none" strike="noStrike" cap="none" dirty="0" err="1">
                <a:solidFill>
                  <a:schemeClr val="bg1"/>
                </a:solidFill>
                <a:latin typeface="Arial"/>
                <a:ea typeface="Arial"/>
                <a:cs typeface="Arial"/>
                <a:sym typeface="Arial"/>
              </a:rPr>
              <a:t>gitconfig</a:t>
            </a:r>
            <a:endParaRPr sz="2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bg1"/>
                </a:solidFill>
                <a:latin typeface="Arial"/>
                <a:ea typeface="Arial"/>
                <a:cs typeface="Arial"/>
                <a:sym typeface="Arial"/>
              </a:rPr>
              <a:t>GLOBAL: This layer is global for the user and found in ~/.</a:t>
            </a:r>
            <a:r>
              <a:rPr lang="en-US" sz="2200" b="0" i="0" u="none" strike="noStrike" cap="none" dirty="0" err="1">
                <a:solidFill>
                  <a:schemeClr val="bg1"/>
                </a:solidFill>
                <a:latin typeface="Arial"/>
                <a:ea typeface="Arial"/>
                <a:cs typeface="Arial"/>
                <a:sym typeface="Arial"/>
              </a:rPr>
              <a:t>gitconfig</a:t>
            </a:r>
            <a:endParaRPr sz="2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bg1"/>
                </a:solidFill>
                <a:latin typeface="Arial"/>
                <a:ea typeface="Arial"/>
                <a:cs typeface="Arial"/>
                <a:sym typeface="Arial"/>
              </a:rPr>
              <a:t>LOCAL: This layer is local to the current repository and found in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a:t>
            </a:r>
            <a:r>
              <a:rPr lang="en-US" sz="2200" b="0" i="0" u="none" strike="noStrike" cap="none" dirty="0" err="1">
                <a:solidFill>
                  <a:schemeClr val="bg1"/>
                </a:solidFill>
                <a:latin typeface="Arial"/>
                <a:ea typeface="Arial"/>
                <a:cs typeface="Arial"/>
                <a:sym typeface="Arial"/>
              </a:rPr>
              <a:t>config</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26513048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24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200</a:t>
            </a:fld>
            <a:endParaRPr sz="900" b="1" i="0" u="none" strike="noStrike" cap="none">
              <a:solidFill>
                <a:srgbClr val="FFFFFF"/>
              </a:solidFill>
              <a:latin typeface="Calibri"/>
              <a:ea typeface="Calibri"/>
              <a:cs typeface="Calibri"/>
              <a:sym typeface="Calibri"/>
            </a:endParaRPr>
          </a:p>
        </p:txBody>
      </p:sp>
      <p:sp>
        <p:nvSpPr>
          <p:cNvPr id="2101" name="Google Shape;2101;p24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02" name="Google Shape;2102;p246"/>
          <p:cNvPicPr preferRelativeResize="0"/>
          <p:nvPr/>
        </p:nvPicPr>
        <p:blipFill rotWithShape="1">
          <a:blip r:embed="rId3">
            <a:alphaModFix/>
          </a:blip>
          <a:srcRect/>
          <a:stretch/>
        </p:blipFill>
        <p:spPr>
          <a:xfrm>
            <a:off x="2122311" y="918401"/>
            <a:ext cx="4899378" cy="3825209"/>
          </a:xfrm>
          <a:prstGeom prst="rect">
            <a:avLst/>
          </a:prstGeom>
          <a:noFill/>
          <a:ln>
            <a:noFill/>
          </a:ln>
        </p:spPr>
      </p:pic>
    </p:spTree>
    <p:extLst>
      <p:ext uri="{BB962C8B-B14F-4D97-AF65-F5344CB8AC3E}">
        <p14:creationId xmlns:p14="http://schemas.microsoft.com/office/powerpoint/2010/main" val="16053701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2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201</a:t>
            </a:fld>
            <a:endParaRPr sz="900" b="1" i="0" u="none" strike="noStrike" cap="none">
              <a:solidFill>
                <a:srgbClr val="FFFFFF"/>
              </a:solidFill>
              <a:latin typeface="Calibri"/>
              <a:ea typeface="Calibri"/>
              <a:cs typeface="Calibri"/>
              <a:sym typeface="Calibri"/>
            </a:endParaRPr>
          </a:p>
        </p:txBody>
      </p:sp>
      <p:sp>
        <p:nvSpPr>
          <p:cNvPr id="2108" name="Google Shape;2108;p247"/>
          <p:cNvSpPr txBox="1"/>
          <p:nvPr/>
        </p:nvSpPr>
        <p:spPr>
          <a:xfrm>
            <a:off x="513944" y="1111164"/>
            <a:ext cx="8116200" cy="2813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Adding a remote to a local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publish our HelloWorld repository, we simply have to add its first remote; adding a remote is quite simple: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remote add origin &lt;remote-repository-</a:t>
            </a:r>
            <a:r>
              <a:rPr lang="en-US" sz="2400" b="0" i="0" u="none" strike="noStrike" cap="none" dirty="0" err="1">
                <a:solidFill>
                  <a:schemeClr val="bg1"/>
                </a:solidFill>
                <a:latin typeface="Arial"/>
                <a:ea typeface="Arial"/>
                <a:cs typeface="Arial"/>
                <a:sym typeface="Arial"/>
              </a:rPr>
              <a:t>url</a:t>
            </a:r>
            <a:r>
              <a:rPr lang="en-US" sz="2400" b="0" i="0" u="none" strike="noStrike" cap="none" dirty="0">
                <a:solidFill>
                  <a:schemeClr val="bg1"/>
                </a:solidFill>
                <a:latin typeface="Arial"/>
                <a:ea typeface="Arial"/>
                <a:cs typeface="Arial"/>
                <a:sym typeface="Arial"/>
              </a:rPr>
              <a:t>&gt;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 this is the full command we have to type in the Bash shell:</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2109" name="Google Shape;2109;p24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10" name="Google Shape;2110;p247"/>
          <p:cNvPicPr preferRelativeResize="0"/>
          <p:nvPr/>
        </p:nvPicPr>
        <p:blipFill rotWithShape="1">
          <a:blip r:embed="rId3">
            <a:alphaModFix/>
          </a:blip>
          <a:srcRect/>
          <a:stretch/>
        </p:blipFill>
        <p:spPr>
          <a:xfrm>
            <a:off x="577536" y="3772475"/>
            <a:ext cx="7988928" cy="682250"/>
          </a:xfrm>
          <a:prstGeom prst="rect">
            <a:avLst/>
          </a:prstGeom>
          <a:noFill/>
          <a:ln>
            <a:noFill/>
          </a:ln>
        </p:spPr>
      </p:pic>
    </p:spTree>
    <p:extLst>
      <p:ext uri="{BB962C8B-B14F-4D97-AF65-F5344CB8AC3E}">
        <p14:creationId xmlns:p14="http://schemas.microsoft.com/office/powerpoint/2010/main" val="28129386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24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202</a:t>
            </a:fld>
            <a:endParaRPr sz="900" b="1" i="0" u="none" strike="noStrike" cap="none">
              <a:solidFill>
                <a:srgbClr val="FFFFFF"/>
              </a:solidFill>
              <a:latin typeface="Calibri"/>
              <a:ea typeface="Calibri"/>
              <a:cs typeface="Calibri"/>
              <a:sym typeface="Calibri"/>
            </a:endParaRPr>
          </a:p>
        </p:txBody>
      </p:sp>
      <p:sp>
        <p:nvSpPr>
          <p:cNvPr id="2116" name="Google Shape;2116;p248"/>
          <p:cNvSpPr txBox="1"/>
          <p:nvPr/>
        </p:nvSpPr>
        <p:spPr>
          <a:xfrm>
            <a:off x="513944" y="1081097"/>
            <a:ext cx="8116200" cy="11205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Pushing a local branch to a remote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After that, push your local changes to the remote using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push -u origin master:</a:t>
            </a:r>
            <a:endParaRPr sz="1400" b="0" i="0" u="none" strike="noStrike" cap="none" dirty="0">
              <a:solidFill>
                <a:schemeClr val="bg1"/>
              </a:solidFill>
              <a:latin typeface="Arial"/>
              <a:ea typeface="Arial"/>
              <a:cs typeface="Arial"/>
              <a:sym typeface="Arial"/>
            </a:endParaRPr>
          </a:p>
        </p:txBody>
      </p:sp>
      <p:sp>
        <p:nvSpPr>
          <p:cNvPr id="2117" name="Google Shape;2117;p24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18" name="Google Shape;2118;p248"/>
          <p:cNvPicPr preferRelativeResize="0"/>
          <p:nvPr/>
        </p:nvPicPr>
        <p:blipFill rotWithShape="1">
          <a:blip r:embed="rId3">
            <a:alphaModFix/>
          </a:blip>
          <a:srcRect/>
          <a:stretch/>
        </p:blipFill>
        <p:spPr>
          <a:xfrm>
            <a:off x="1009650" y="2401800"/>
            <a:ext cx="7176700" cy="2242100"/>
          </a:xfrm>
          <a:prstGeom prst="rect">
            <a:avLst/>
          </a:prstGeom>
          <a:noFill/>
          <a:ln>
            <a:noFill/>
          </a:ln>
        </p:spPr>
      </p:pic>
    </p:spTree>
    <p:extLst>
      <p:ext uri="{BB962C8B-B14F-4D97-AF65-F5344CB8AC3E}">
        <p14:creationId xmlns:p14="http://schemas.microsoft.com/office/powerpoint/2010/main" val="31792921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24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203</a:t>
            </a:fld>
            <a:endParaRPr sz="900" b="1" i="0" u="none" strike="noStrike" cap="none">
              <a:solidFill>
                <a:srgbClr val="FFFFFF"/>
              </a:solidFill>
              <a:latin typeface="Calibri"/>
              <a:ea typeface="Calibri"/>
              <a:cs typeface="Calibri"/>
              <a:sym typeface="Calibri"/>
            </a:endParaRPr>
          </a:p>
        </p:txBody>
      </p:sp>
      <p:sp>
        <p:nvSpPr>
          <p:cNvPr id="2124" name="Google Shape;2124;p249"/>
          <p:cNvSpPr txBox="1"/>
          <p:nvPr/>
        </p:nvSpPr>
        <p:spPr>
          <a:xfrm>
            <a:off x="440407" y="1405509"/>
            <a:ext cx="8116200" cy="296682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When you fork on GitHub, what you get is essentially a server-side clone of the repository on your GitHub account,</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clone your forked repository locally, in the remote list, you will find an origin that points to your account repository.</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While the original repository will assume the upstream alias (you have to add it manually anyway).</a:t>
            </a:r>
            <a:endParaRPr sz="2400" b="0" i="0" u="none" strike="noStrike" cap="none" dirty="0">
              <a:solidFill>
                <a:schemeClr val="bg1"/>
              </a:solidFill>
              <a:latin typeface="Arial"/>
              <a:ea typeface="Arial"/>
              <a:cs typeface="Arial"/>
              <a:sym typeface="Arial"/>
            </a:endParaRPr>
          </a:p>
        </p:txBody>
      </p:sp>
      <p:sp>
        <p:nvSpPr>
          <p:cNvPr id="2125" name="Google Shape;2125;p24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1618370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5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204</a:t>
            </a:fld>
            <a:endParaRPr sz="900" b="1" i="0" u="none" strike="noStrike" cap="none">
              <a:solidFill>
                <a:srgbClr val="FFFFFF"/>
              </a:solidFill>
              <a:latin typeface="Calibri"/>
              <a:ea typeface="Calibri"/>
              <a:cs typeface="Calibri"/>
              <a:sym typeface="Calibri"/>
            </a:endParaRPr>
          </a:p>
        </p:txBody>
      </p:sp>
      <p:sp>
        <p:nvSpPr>
          <p:cNvPr id="2131" name="Google Shape;2131;p25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32" name="Google Shape;2132;p250"/>
          <p:cNvPicPr preferRelativeResize="0"/>
          <p:nvPr/>
        </p:nvPicPr>
        <p:blipFill rotWithShape="1">
          <a:blip r:embed="rId3">
            <a:alphaModFix/>
          </a:blip>
          <a:srcRect/>
          <a:stretch/>
        </p:blipFill>
        <p:spPr>
          <a:xfrm>
            <a:off x="2753413" y="1000300"/>
            <a:ext cx="3490200" cy="3623200"/>
          </a:xfrm>
          <a:prstGeom prst="rect">
            <a:avLst/>
          </a:prstGeom>
          <a:noFill/>
          <a:ln>
            <a:noFill/>
          </a:ln>
        </p:spPr>
      </p:pic>
    </p:spTree>
    <p:extLst>
      <p:ext uri="{BB962C8B-B14F-4D97-AF65-F5344CB8AC3E}">
        <p14:creationId xmlns:p14="http://schemas.microsoft.com/office/powerpoint/2010/main" val="13119418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25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205</a:t>
            </a:fld>
            <a:endParaRPr sz="900" b="1" i="0" u="none" strike="noStrike" cap="none">
              <a:solidFill>
                <a:srgbClr val="FFFFFF"/>
              </a:solidFill>
              <a:latin typeface="Calibri"/>
              <a:ea typeface="Calibri"/>
              <a:cs typeface="Calibri"/>
              <a:sym typeface="Calibri"/>
            </a:endParaRPr>
          </a:p>
        </p:txBody>
      </p:sp>
      <p:sp>
        <p:nvSpPr>
          <p:cNvPr id="2138" name="Google Shape;2138;p251"/>
          <p:cNvSpPr txBox="1"/>
          <p:nvPr/>
        </p:nvSpPr>
        <p:spPr>
          <a:xfrm>
            <a:off x="513945" y="928697"/>
            <a:ext cx="7794678"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Fork the repository using the Fork button at the right of the page: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After a funny photocopy animation, you will get a brand-new Spoon-Knife repository in your GitHub account:</a:t>
            </a:r>
            <a:endParaRPr sz="1400" b="0" i="0" u="none" strike="noStrike" cap="none" dirty="0">
              <a:solidFill>
                <a:schemeClr val="bg1"/>
              </a:solidFill>
              <a:latin typeface="Arial"/>
              <a:ea typeface="Arial"/>
              <a:cs typeface="Arial"/>
              <a:sym typeface="Arial"/>
            </a:endParaRPr>
          </a:p>
        </p:txBody>
      </p:sp>
      <p:sp>
        <p:nvSpPr>
          <p:cNvPr id="2139" name="Google Shape;2139;p25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40" name="Google Shape;2140;p251"/>
          <p:cNvPicPr preferRelativeResize="0"/>
          <p:nvPr/>
        </p:nvPicPr>
        <p:blipFill rotWithShape="1">
          <a:blip r:embed="rId3">
            <a:alphaModFix/>
          </a:blip>
          <a:srcRect/>
          <a:stretch/>
        </p:blipFill>
        <p:spPr>
          <a:xfrm>
            <a:off x="2733250" y="3219929"/>
            <a:ext cx="3677500" cy="1359076"/>
          </a:xfrm>
          <a:prstGeom prst="rect">
            <a:avLst/>
          </a:prstGeom>
          <a:noFill/>
          <a:ln>
            <a:noFill/>
          </a:ln>
        </p:spPr>
      </p:pic>
      <p:pic>
        <p:nvPicPr>
          <p:cNvPr id="2141" name="Google Shape;2141;p251"/>
          <p:cNvPicPr preferRelativeResize="0"/>
          <p:nvPr/>
        </p:nvPicPr>
        <p:blipFill rotWithShape="1">
          <a:blip r:embed="rId4">
            <a:alphaModFix/>
          </a:blip>
          <a:srcRect/>
          <a:stretch/>
        </p:blipFill>
        <p:spPr>
          <a:xfrm>
            <a:off x="2277685" y="1528432"/>
            <a:ext cx="6254044" cy="699018"/>
          </a:xfrm>
          <a:prstGeom prst="rect">
            <a:avLst/>
          </a:prstGeom>
          <a:noFill/>
          <a:ln>
            <a:noFill/>
          </a:ln>
        </p:spPr>
      </p:pic>
    </p:spTree>
    <p:extLst>
      <p:ext uri="{BB962C8B-B14F-4D97-AF65-F5344CB8AC3E}">
        <p14:creationId xmlns:p14="http://schemas.microsoft.com/office/powerpoint/2010/main" val="12803670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25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206</a:t>
            </a:fld>
            <a:endParaRPr sz="900" b="1" i="0" u="none" strike="noStrike" cap="none">
              <a:solidFill>
                <a:srgbClr val="FFFFFF"/>
              </a:solidFill>
              <a:latin typeface="Calibri"/>
              <a:ea typeface="Calibri"/>
              <a:cs typeface="Calibri"/>
              <a:sym typeface="Calibri"/>
            </a:endParaRPr>
          </a:p>
        </p:txBody>
      </p:sp>
      <p:sp>
        <p:nvSpPr>
          <p:cNvPr id="2147" name="Google Shape;2147;p252"/>
          <p:cNvSpPr txBox="1"/>
          <p:nvPr/>
        </p:nvSpPr>
        <p:spPr>
          <a:xfrm>
            <a:off x="513944" y="989590"/>
            <a:ext cx="81162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you can clone that repository locally, as we did before: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2148" name="Google Shape;2148;p25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49" name="Google Shape;2149;p252"/>
          <p:cNvPicPr preferRelativeResize="0"/>
          <p:nvPr/>
        </p:nvPicPr>
        <p:blipFill rotWithShape="1">
          <a:blip r:embed="rId3">
            <a:alphaModFix/>
          </a:blip>
          <a:srcRect/>
          <a:stretch/>
        </p:blipFill>
        <p:spPr>
          <a:xfrm>
            <a:off x="1651399" y="1769399"/>
            <a:ext cx="5711226" cy="2905325"/>
          </a:xfrm>
          <a:prstGeom prst="rect">
            <a:avLst/>
          </a:prstGeom>
          <a:noFill/>
          <a:ln>
            <a:noFill/>
          </a:ln>
        </p:spPr>
      </p:pic>
    </p:spTree>
    <p:extLst>
      <p:ext uri="{BB962C8B-B14F-4D97-AF65-F5344CB8AC3E}">
        <p14:creationId xmlns:p14="http://schemas.microsoft.com/office/powerpoint/2010/main" val="15658809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25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207</a:t>
            </a:fld>
            <a:endParaRPr sz="900" b="1" i="0" u="none" strike="noStrike" cap="none">
              <a:solidFill>
                <a:srgbClr val="FFFFFF"/>
              </a:solidFill>
              <a:latin typeface="Calibri"/>
              <a:ea typeface="Calibri"/>
              <a:cs typeface="Calibri"/>
              <a:sym typeface="Calibri"/>
            </a:endParaRPr>
          </a:p>
        </p:txBody>
      </p:sp>
      <p:sp>
        <p:nvSpPr>
          <p:cNvPr id="2155" name="Google Shape;2155;p253"/>
          <p:cNvSpPr txBox="1"/>
          <p:nvPr/>
        </p:nvSpPr>
        <p:spPr>
          <a:xfrm>
            <a:off x="513944" y="1042164"/>
            <a:ext cx="8116200" cy="904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As you can see, the upstream remote is not present, you have to add it manually; to add it, use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remote add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chemeClr val="bg1"/>
              </a:solidFill>
              <a:latin typeface="Arial"/>
              <a:ea typeface="Arial"/>
              <a:cs typeface="Arial"/>
              <a:sym typeface="Arial"/>
            </a:endParaRPr>
          </a:p>
        </p:txBody>
      </p:sp>
      <p:sp>
        <p:nvSpPr>
          <p:cNvPr id="2156" name="Google Shape;2156;p25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57" name="Google Shape;2157;p253"/>
          <p:cNvPicPr preferRelativeResize="0"/>
          <p:nvPr/>
        </p:nvPicPr>
        <p:blipFill rotWithShape="1">
          <a:blip r:embed="rId3">
            <a:alphaModFix/>
          </a:blip>
          <a:srcRect/>
          <a:stretch/>
        </p:blipFill>
        <p:spPr>
          <a:xfrm>
            <a:off x="475813" y="1956820"/>
            <a:ext cx="8116201" cy="2617061"/>
          </a:xfrm>
          <a:prstGeom prst="rect">
            <a:avLst/>
          </a:prstGeom>
          <a:noFill/>
          <a:ln>
            <a:noFill/>
          </a:ln>
        </p:spPr>
      </p:pic>
    </p:spTree>
    <p:extLst>
      <p:ext uri="{BB962C8B-B14F-4D97-AF65-F5344CB8AC3E}">
        <p14:creationId xmlns:p14="http://schemas.microsoft.com/office/powerpoint/2010/main" val="39831047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25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208</a:t>
            </a:fld>
            <a:endParaRPr sz="900" b="1" i="0" u="none" strike="noStrike" cap="none">
              <a:solidFill>
                <a:srgbClr val="FFFFFF"/>
              </a:solidFill>
              <a:latin typeface="Calibri"/>
              <a:ea typeface="Calibri"/>
              <a:cs typeface="Calibri"/>
              <a:sym typeface="Calibri"/>
            </a:endParaRPr>
          </a:p>
        </p:txBody>
      </p:sp>
      <p:sp>
        <p:nvSpPr>
          <p:cNvPr id="2163" name="Google Shape;2163;p254"/>
          <p:cNvSpPr txBox="1"/>
          <p:nvPr/>
        </p:nvSpPr>
        <p:spPr>
          <a:xfrm>
            <a:off x="513944" y="1056065"/>
            <a:ext cx="8116200" cy="3552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Creating a pull request</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create a pull request, you have to go on your GitHub account and make it directly from your forked account; but first, you have to know that pull requests can be made only from separated branches.</a:t>
            </a:r>
            <a:endParaRPr sz="1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At this point of the course, you are probably used to creating a new branch for a new feature or refactor purpose, so this is nothing new, isn't it?</a:t>
            </a:r>
            <a:endParaRPr sz="1400" b="0" i="0" u="none" strike="noStrike" cap="none" dirty="0">
              <a:solidFill>
                <a:schemeClr val="bg1"/>
              </a:solidFill>
              <a:latin typeface="Arial"/>
              <a:ea typeface="Arial"/>
              <a:cs typeface="Arial"/>
              <a:sym typeface="Arial"/>
            </a:endParaRPr>
          </a:p>
        </p:txBody>
      </p:sp>
      <p:sp>
        <p:nvSpPr>
          <p:cNvPr id="2164" name="Google Shape;2164;p25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6811025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25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209</a:t>
            </a:fld>
            <a:endParaRPr sz="900" b="1" i="0" u="none" strike="noStrike" cap="none">
              <a:solidFill>
                <a:srgbClr val="FFFFFF"/>
              </a:solidFill>
              <a:latin typeface="Calibri"/>
              <a:ea typeface="Calibri"/>
              <a:cs typeface="Calibri"/>
              <a:sym typeface="Calibri"/>
            </a:endParaRPr>
          </a:p>
        </p:txBody>
      </p:sp>
      <p:sp>
        <p:nvSpPr>
          <p:cNvPr id="2170" name="Google Shape;2170;p255"/>
          <p:cNvSpPr txBox="1"/>
          <p:nvPr/>
        </p:nvSpPr>
        <p:spPr>
          <a:xfrm>
            <a:off x="513947" y="2254175"/>
            <a:ext cx="4393800" cy="1243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To make an attempt, let's create a local </a:t>
            </a:r>
            <a:r>
              <a:rPr lang="en-US" sz="2000" b="0" i="0" u="none" strike="noStrike" cap="none" dirty="0" err="1">
                <a:solidFill>
                  <a:schemeClr val="bg1"/>
                </a:solidFill>
                <a:latin typeface="Arial"/>
                <a:ea typeface="Arial"/>
                <a:cs typeface="Arial"/>
                <a:sym typeface="Arial"/>
              </a:rPr>
              <a:t>TeaSpoon</a:t>
            </a:r>
            <a:r>
              <a:rPr lang="en-US" sz="2000" b="0" i="0" u="none" strike="noStrike" cap="none" dirty="0">
                <a:solidFill>
                  <a:schemeClr val="bg1"/>
                </a:solidFill>
                <a:latin typeface="Arial"/>
                <a:ea typeface="Arial"/>
                <a:cs typeface="Arial"/>
                <a:sym typeface="Arial"/>
              </a:rPr>
              <a:t> branch in our repository, commit a new file, and push it to our GitHub account:</a:t>
            </a:r>
            <a:endParaRPr sz="1600" b="1" i="0" u="none" strike="noStrike" cap="none" dirty="0">
              <a:solidFill>
                <a:schemeClr val="bg1"/>
              </a:solidFill>
              <a:latin typeface="Arial"/>
              <a:ea typeface="Arial"/>
              <a:cs typeface="Arial"/>
              <a:sym typeface="Arial"/>
            </a:endParaRPr>
          </a:p>
        </p:txBody>
      </p:sp>
      <p:sp>
        <p:nvSpPr>
          <p:cNvPr id="2171" name="Google Shape;2171;p25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72" name="Google Shape;2172;p255"/>
          <p:cNvPicPr preferRelativeResize="0"/>
          <p:nvPr/>
        </p:nvPicPr>
        <p:blipFill rotWithShape="1">
          <a:blip r:embed="rId3">
            <a:alphaModFix/>
          </a:blip>
          <a:srcRect/>
          <a:stretch/>
        </p:blipFill>
        <p:spPr>
          <a:xfrm>
            <a:off x="5572127" y="1086627"/>
            <a:ext cx="3338501" cy="3697999"/>
          </a:xfrm>
          <a:prstGeom prst="rect">
            <a:avLst/>
          </a:prstGeom>
          <a:noFill/>
          <a:ln>
            <a:noFill/>
          </a:ln>
        </p:spPr>
      </p:pic>
    </p:spTree>
    <p:extLst>
      <p:ext uri="{BB962C8B-B14F-4D97-AF65-F5344CB8AC3E}">
        <p14:creationId xmlns:p14="http://schemas.microsoft.com/office/powerpoint/2010/main" val="17851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a:t>
            </a:fld>
            <a:endParaRPr sz="900" b="1" i="0" u="none" strike="noStrike" cap="none">
              <a:solidFill>
                <a:srgbClr val="FFFFFF"/>
              </a:solidFill>
              <a:latin typeface="Calibri"/>
              <a:ea typeface="Calibri"/>
              <a:cs typeface="Calibri"/>
              <a:sym typeface="Calibri"/>
            </a:endParaRPr>
          </a:p>
        </p:txBody>
      </p:sp>
      <p:sp>
        <p:nvSpPr>
          <p:cNvPr id="521" name="Google Shape;521;p4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Viewing your configurations</a:t>
            </a:r>
            <a:endParaRPr sz="1400" b="0" i="0" u="none" strike="noStrike" cap="none">
              <a:solidFill>
                <a:srgbClr val="000000"/>
              </a:solidFill>
              <a:latin typeface="Arial"/>
              <a:ea typeface="Arial"/>
              <a:cs typeface="Arial"/>
              <a:sym typeface="Arial"/>
            </a:endParaRPr>
          </a:p>
        </p:txBody>
      </p:sp>
      <p:sp>
        <p:nvSpPr>
          <p:cNvPr id="522" name="Google Shape;522;p41"/>
          <p:cNvSpPr txBox="1"/>
          <p:nvPr/>
        </p:nvSpPr>
        <p:spPr>
          <a:xfrm>
            <a:off x="773589" y="1282309"/>
            <a:ext cx="7596822"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You can use: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config</a:t>
            </a:r>
            <a:r>
              <a:rPr lang="en-US" sz="2200" b="0" i="0" u="none" strike="noStrike" cap="none" dirty="0">
                <a:solidFill>
                  <a:srgbClr val="ED7D31"/>
                </a:solidFill>
                <a:latin typeface="Arial"/>
                <a:ea typeface="Arial"/>
                <a:cs typeface="Arial"/>
                <a:sym typeface="Arial"/>
              </a:rPr>
              <a:t> –list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or look at your ~/.</a:t>
            </a:r>
            <a:r>
              <a:rPr lang="en-US" sz="2200" b="0" i="0" u="none" strike="noStrike" cap="none" dirty="0" err="1">
                <a:solidFill>
                  <a:schemeClr val="bg1"/>
                </a:solidFill>
                <a:latin typeface="Arial"/>
                <a:ea typeface="Arial"/>
                <a:cs typeface="Arial"/>
                <a:sym typeface="Arial"/>
              </a:rPr>
              <a:t>gitconfig</a:t>
            </a:r>
            <a:r>
              <a:rPr lang="en-US" sz="2200" b="0" i="0" u="none" strike="noStrike" cap="none" dirty="0">
                <a:solidFill>
                  <a:schemeClr val="bg1"/>
                </a:solidFill>
                <a:latin typeface="Arial"/>
                <a:ea typeface="Arial"/>
                <a:cs typeface="Arial"/>
                <a:sym typeface="Arial"/>
              </a:rPr>
              <a:t> file. The local configuration will be in your repository's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a:t>
            </a:r>
            <a:r>
              <a:rPr lang="en-US" sz="2200" b="0" i="0" u="none" strike="noStrike" cap="none" dirty="0" err="1">
                <a:solidFill>
                  <a:schemeClr val="bg1"/>
                </a:solidFill>
                <a:latin typeface="Arial"/>
                <a:ea typeface="Arial"/>
                <a:cs typeface="Arial"/>
                <a:sym typeface="Arial"/>
              </a:rPr>
              <a:t>config</a:t>
            </a:r>
            <a:r>
              <a:rPr lang="en-US" sz="2200" b="0" i="0" u="none" strike="noStrike" cap="none" dirty="0">
                <a:solidFill>
                  <a:schemeClr val="bg1"/>
                </a:solidFill>
                <a:latin typeface="Arial"/>
                <a:ea typeface="Arial"/>
                <a:cs typeface="Arial"/>
                <a:sym typeface="Arial"/>
              </a:rPr>
              <a:t> file.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bg1"/>
                </a:solidFill>
                <a:latin typeface="Arial"/>
                <a:ea typeface="Arial"/>
                <a:cs typeface="Arial"/>
                <a:sym typeface="Arial"/>
              </a:rPr>
              <a:t>Use: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config</a:t>
            </a:r>
            <a:r>
              <a:rPr lang="en-US" sz="2200" b="0" i="0" u="none" strike="noStrike" cap="none" dirty="0">
                <a:solidFill>
                  <a:srgbClr val="ED7D31"/>
                </a:solidFill>
                <a:latin typeface="Arial"/>
                <a:ea typeface="Arial"/>
                <a:cs typeface="Arial"/>
                <a:sym typeface="Arial"/>
              </a:rPr>
              <a:t> --list --show-origin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to see where that setting is defined (global, user, repo, etc...)</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161478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25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210</a:t>
            </a:fld>
            <a:endParaRPr sz="900" b="1" i="0" u="none" strike="noStrike" cap="none">
              <a:solidFill>
                <a:srgbClr val="FFFFFF"/>
              </a:solidFill>
              <a:latin typeface="Calibri"/>
              <a:ea typeface="Calibri"/>
              <a:cs typeface="Calibri"/>
              <a:sym typeface="Calibri"/>
            </a:endParaRPr>
          </a:p>
        </p:txBody>
      </p:sp>
      <p:sp>
        <p:nvSpPr>
          <p:cNvPr id="2178" name="Google Shape;2178;p25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79" name="Google Shape;2179;p256"/>
          <p:cNvPicPr preferRelativeResize="0"/>
          <p:nvPr/>
        </p:nvPicPr>
        <p:blipFill rotWithShape="1">
          <a:blip r:embed="rId3">
            <a:alphaModFix/>
          </a:blip>
          <a:srcRect/>
          <a:stretch/>
        </p:blipFill>
        <p:spPr>
          <a:xfrm>
            <a:off x="2464482" y="886638"/>
            <a:ext cx="4215035" cy="3850514"/>
          </a:xfrm>
          <a:prstGeom prst="rect">
            <a:avLst/>
          </a:prstGeom>
          <a:noFill/>
          <a:ln>
            <a:noFill/>
          </a:ln>
        </p:spPr>
      </p:pic>
    </p:spTree>
    <p:extLst>
      <p:ext uri="{BB962C8B-B14F-4D97-AF65-F5344CB8AC3E}">
        <p14:creationId xmlns:p14="http://schemas.microsoft.com/office/powerpoint/2010/main" val="42298696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25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211</a:t>
            </a:fld>
            <a:endParaRPr sz="900" b="1" i="0" u="none" strike="noStrike" cap="none">
              <a:solidFill>
                <a:srgbClr val="FFFFFF"/>
              </a:solidFill>
              <a:latin typeface="Calibri"/>
              <a:ea typeface="Calibri"/>
              <a:cs typeface="Calibri"/>
              <a:sym typeface="Calibri"/>
            </a:endParaRPr>
          </a:p>
        </p:txBody>
      </p:sp>
      <p:sp>
        <p:nvSpPr>
          <p:cNvPr id="2185" name="Google Shape;2185;p25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86" name="Google Shape;2186;p257"/>
          <p:cNvPicPr preferRelativeResize="0"/>
          <p:nvPr/>
        </p:nvPicPr>
        <p:blipFill rotWithShape="1">
          <a:blip r:embed="rId3">
            <a:alphaModFix/>
          </a:blip>
          <a:srcRect/>
          <a:stretch/>
        </p:blipFill>
        <p:spPr>
          <a:xfrm>
            <a:off x="2134858" y="928697"/>
            <a:ext cx="4874283" cy="3792725"/>
          </a:xfrm>
          <a:prstGeom prst="rect">
            <a:avLst/>
          </a:prstGeom>
          <a:noFill/>
          <a:ln>
            <a:noFill/>
          </a:ln>
        </p:spPr>
      </p:pic>
    </p:spTree>
    <p:extLst>
      <p:ext uri="{BB962C8B-B14F-4D97-AF65-F5344CB8AC3E}">
        <p14:creationId xmlns:p14="http://schemas.microsoft.com/office/powerpoint/2010/main" val="35657616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25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212</a:t>
            </a:fld>
            <a:endParaRPr sz="900" b="1" i="0" u="none" strike="noStrike" cap="none">
              <a:solidFill>
                <a:srgbClr val="FFFFFF"/>
              </a:solidFill>
              <a:latin typeface="Calibri"/>
              <a:ea typeface="Calibri"/>
              <a:cs typeface="Calibri"/>
              <a:sym typeface="Calibri"/>
            </a:endParaRPr>
          </a:p>
        </p:txBody>
      </p:sp>
      <p:sp>
        <p:nvSpPr>
          <p:cNvPr id="2192" name="Google Shape;2192;p258"/>
          <p:cNvSpPr txBox="1"/>
          <p:nvPr/>
        </p:nvSpPr>
        <p:spPr>
          <a:xfrm>
            <a:off x="412345" y="1486520"/>
            <a:ext cx="3346856"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to the branches combo (1), select </a:t>
            </a:r>
            <a:r>
              <a:rPr lang="en-US" sz="2400" b="0" i="0" u="none" strike="noStrike" cap="none" dirty="0" err="1">
                <a:solidFill>
                  <a:schemeClr val="bg1"/>
                </a:solidFill>
                <a:latin typeface="Arial"/>
                <a:ea typeface="Arial"/>
                <a:cs typeface="Arial"/>
                <a:sym typeface="Arial"/>
              </a:rPr>
              <a:t>TeaSpoon</a:t>
            </a:r>
            <a:r>
              <a:rPr lang="en-US" sz="2400" b="0" i="0" u="none" strike="noStrike" cap="none" dirty="0">
                <a:solidFill>
                  <a:schemeClr val="bg1"/>
                </a:solidFill>
                <a:latin typeface="Arial"/>
                <a:ea typeface="Arial"/>
                <a:cs typeface="Arial"/>
                <a:sym typeface="Arial"/>
              </a:rPr>
              <a:t> branch (2), and then GitHub will show you something similar to the following screenshot:</a:t>
            </a:r>
            <a:endParaRPr sz="1400" b="0" i="0" u="none" strike="noStrike" cap="none" dirty="0">
              <a:solidFill>
                <a:schemeClr val="bg1"/>
              </a:solidFill>
              <a:latin typeface="Arial"/>
              <a:ea typeface="Arial"/>
              <a:cs typeface="Arial"/>
              <a:sym typeface="Arial"/>
            </a:endParaRPr>
          </a:p>
        </p:txBody>
      </p:sp>
      <p:sp>
        <p:nvSpPr>
          <p:cNvPr id="2193" name="Google Shape;2193;p25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194" name="Google Shape;2194;p258"/>
          <p:cNvPicPr preferRelativeResize="0"/>
          <p:nvPr/>
        </p:nvPicPr>
        <p:blipFill rotWithShape="1">
          <a:blip r:embed="rId3">
            <a:alphaModFix/>
          </a:blip>
          <a:srcRect/>
          <a:stretch/>
        </p:blipFill>
        <p:spPr>
          <a:xfrm>
            <a:off x="4052711" y="971736"/>
            <a:ext cx="4370574" cy="3769238"/>
          </a:xfrm>
          <a:prstGeom prst="rect">
            <a:avLst/>
          </a:prstGeom>
          <a:noFill/>
          <a:ln>
            <a:noFill/>
          </a:ln>
        </p:spPr>
      </p:pic>
    </p:spTree>
    <p:extLst>
      <p:ext uri="{BB962C8B-B14F-4D97-AF65-F5344CB8AC3E}">
        <p14:creationId xmlns:p14="http://schemas.microsoft.com/office/powerpoint/2010/main" val="252411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25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213</a:t>
            </a:fld>
            <a:endParaRPr sz="900" b="1" i="0" u="none" strike="noStrike" cap="none">
              <a:solidFill>
                <a:srgbClr val="FFFFFF"/>
              </a:solidFill>
              <a:latin typeface="Calibri"/>
              <a:ea typeface="Calibri"/>
              <a:cs typeface="Calibri"/>
              <a:sym typeface="Calibri"/>
            </a:endParaRPr>
          </a:p>
        </p:txBody>
      </p:sp>
      <p:sp>
        <p:nvSpPr>
          <p:cNvPr id="2200" name="Google Shape;2200;p259"/>
          <p:cNvSpPr txBox="1"/>
          <p:nvPr/>
        </p:nvSpPr>
        <p:spPr>
          <a:xfrm>
            <a:off x="513943" y="1721473"/>
            <a:ext cx="8116111"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the top left corner of the preceding screenshot, you will find what branches GitHub is about to compare for you; take a look at details in the following image:</a:t>
            </a:r>
            <a:endParaRPr sz="1400" b="0" i="0" u="none" strike="noStrike" cap="none" dirty="0">
              <a:solidFill>
                <a:schemeClr val="bg1"/>
              </a:solidFill>
              <a:latin typeface="Arial"/>
              <a:ea typeface="Arial"/>
              <a:cs typeface="Arial"/>
              <a:sym typeface="Arial"/>
            </a:endParaRPr>
          </a:p>
        </p:txBody>
      </p:sp>
      <p:sp>
        <p:nvSpPr>
          <p:cNvPr id="2201" name="Google Shape;2201;p25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202" name="Google Shape;2202;p259"/>
          <p:cNvPicPr preferRelativeResize="0"/>
          <p:nvPr/>
        </p:nvPicPr>
        <p:blipFill rotWithShape="1">
          <a:blip r:embed="rId3">
            <a:alphaModFix/>
          </a:blip>
          <a:srcRect/>
          <a:stretch/>
        </p:blipFill>
        <p:spPr>
          <a:xfrm>
            <a:off x="-1" y="3317611"/>
            <a:ext cx="9144000" cy="901521"/>
          </a:xfrm>
          <a:prstGeom prst="rect">
            <a:avLst/>
          </a:prstGeom>
          <a:noFill/>
          <a:ln>
            <a:noFill/>
          </a:ln>
        </p:spPr>
      </p:pic>
    </p:spTree>
    <p:extLst>
      <p:ext uri="{BB962C8B-B14F-4D97-AF65-F5344CB8AC3E}">
        <p14:creationId xmlns:p14="http://schemas.microsoft.com/office/powerpoint/2010/main" val="34859937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6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214</a:t>
            </a:fld>
            <a:endParaRPr sz="900" b="1" i="0" u="none" strike="noStrike" cap="none">
              <a:solidFill>
                <a:srgbClr val="FFFFFF"/>
              </a:solidFill>
              <a:latin typeface="Calibri"/>
              <a:ea typeface="Calibri"/>
              <a:cs typeface="Calibri"/>
              <a:sym typeface="Calibri"/>
            </a:endParaRPr>
          </a:p>
        </p:txBody>
      </p:sp>
      <p:sp>
        <p:nvSpPr>
          <p:cNvPr id="2208" name="Google Shape;2208;p260"/>
          <p:cNvSpPr txBox="1"/>
          <p:nvPr/>
        </p:nvSpPr>
        <p:spPr>
          <a:xfrm>
            <a:off x="513944" y="1328475"/>
            <a:ext cx="8116200" cy="1859400"/>
          </a:xfrm>
          <a:prstGeom prst="rect">
            <a:avLst/>
          </a:prstGeom>
          <a:noFill/>
          <a:ln>
            <a:noFill/>
          </a:ln>
        </p:spPr>
        <p:txBody>
          <a:bodyPr spcFirstLastPara="1" wrap="square" lIns="0" tIns="12050" rIns="0" bIns="0" anchor="t" anchorCtr="0">
            <a:spAutoFit/>
          </a:bodyPr>
          <a:lstStyle/>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means that you are about to compare your local </a:t>
            </a:r>
            <a:r>
              <a:rPr lang="en-US" sz="2400" b="0" i="0" u="none" strike="noStrike" cap="none" dirty="0" err="1">
                <a:solidFill>
                  <a:schemeClr val="bg1"/>
                </a:solidFill>
                <a:latin typeface="Arial"/>
                <a:ea typeface="Arial"/>
                <a:cs typeface="Arial"/>
                <a:sym typeface="Arial"/>
              </a:rPr>
              <a:t>TeaSpoon</a:t>
            </a:r>
            <a:r>
              <a:rPr lang="en-US" sz="2400" b="0" i="0" u="none" strike="noStrike" cap="none" dirty="0">
                <a:solidFill>
                  <a:schemeClr val="bg1"/>
                </a:solidFill>
                <a:latin typeface="Arial"/>
                <a:ea typeface="Arial"/>
                <a:cs typeface="Arial"/>
                <a:sym typeface="Arial"/>
              </a:rPr>
              <a:t> branch with the original master branch of the </a:t>
            </a:r>
            <a:r>
              <a:rPr lang="en-US" sz="2400" b="0" i="0" u="none" strike="noStrike" cap="none" dirty="0" err="1">
                <a:solidFill>
                  <a:schemeClr val="bg1"/>
                </a:solidFill>
                <a:latin typeface="Arial"/>
                <a:ea typeface="Arial"/>
                <a:cs typeface="Arial"/>
                <a:sym typeface="Arial"/>
              </a:rPr>
              <a:t>octocat</a:t>
            </a:r>
            <a:r>
              <a:rPr lang="en-US" sz="2400" b="0" i="0" u="none" strike="noStrike" cap="none" dirty="0">
                <a:solidFill>
                  <a:schemeClr val="bg1"/>
                </a:solidFill>
                <a:latin typeface="Arial"/>
                <a:ea typeface="Arial"/>
                <a:cs typeface="Arial"/>
                <a:sym typeface="Arial"/>
              </a:rPr>
              <a:t> user. </a:t>
            </a:r>
            <a:endParaRPr sz="1400" b="0" i="0" u="none" strike="noStrike" cap="none" dirty="0">
              <a:solidFill>
                <a:schemeClr val="bg1"/>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At the end of the page, you can see all the different details (files added, removed, changed, and so on):</a:t>
            </a:r>
            <a:endParaRPr sz="1400" b="0" i="0" u="none" strike="noStrike" cap="none" dirty="0">
              <a:solidFill>
                <a:schemeClr val="bg1"/>
              </a:solidFill>
              <a:latin typeface="Arial"/>
              <a:ea typeface="Arial"/>
              <a:cs typeface="Arial"/>
              <a:sym typeface="Arial"/>
            </a:endParaRPr>
          </a:p>
        </p:txBody>
      </p:sp>
      <p:sp>
        <p:nvSpPr>
          <p:cNvPr id="2209" name="Google Shape;2209;p26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3200" b="0" i="0" u="none" strike="noStrike" cap="none">
              <a:solidFill>
                <a:srgbClr val="FFFFFF"/>
              </a:solidFill>
              <a:latin typeface="Palatino Linotype"/>
              <a:ea typeface="Palatino Linotype"/>
              <a:cs typeface="Palatino Linotype"/>
              <a:sym typeface="Palatino Linotype"/>
            </a:endParaRPr>
          </a:p>
        </p:txBody>
      </p:sp>
      <p:pic>
        <p:nvPicPr>
          <p:cNvPr id="2210" name="Google Shape;2210;p260"/>
          <p:cNvPicPr preferRelativeResize="0"/>
          <p:nvPr/>
        </p:nvPicPr>
        <p:blipFill rotWithShape="1">
          <a:blip r:embed="rId3">
            <a:alphaModFix/>
          </a:blip>
          <a:srcRect/>
          <a:stretch/>
        </p:blipFill>
        <p:spPr>
          <a:xfrm>
            <a:off x="0" y="3330389"/>
            <a:ext cx="9144000" cy="1221631"/>
          </a:xfrm>
          <a:prstGeom prst="rect">
            <a:avLst/>
          </a:prstGeom>
          <a:noFill/>
          <a:ln>
            <a:noFill/>
          </a:ln>
        </p:spPr>
      </p:pic>
    </p:spTree>
    <p:extLst>
      <p:ext uri="{BB962C8B-B14F-4D97-AF65-F5344CB8AC3E}">
        <p14:creationId xmlns:p14="http://schemas.microsoft.com/office/powerpoint/2010/main" val="28805505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26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215</a:t>
            </a:fld>
            <a:endParaRPr sz="900" b="1" i="0" u="none" strike="noStrike" cap="none">
              <a:solidFill>
                <a:srgbClr val="FFFFFF"/>
              </a:solidFill>
              <a:latin typeface="Calibri"/>
              <a:ea typeface="Calibri"/>
              <a:cs typeface="Calibri"/>
              <a:sym typeface="Calibri"/>
            </a:endParaRPr>
          </a:p>
        </p:txBody>
      </p:sp>
      <p:sp>
        <p:nvSpPr>
          <p:cNvPr id="2216" name="Google Shape;2216;p261"/>
          <p:cNvSpPr txBox="1"/>
          <p:nvPr/>
        </p:nvSpPr>
        <p:spPr>
          <a:xfrm>
            <a:off x="581677" y="2005808"/>
            <a:ext cx="3482323"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you can click on the green Create pull request button; the window in the following screenshot will appear:</a:t>
            </a:r>
            <a:endParaRPr sz="2400" b="0" i="0" u="none" strike="noStrike" cap="none" dirty="0">
              <a:solidFill>
                <a:schemeClr val="bg1"/>
              </a:solidFill>
              <a:latin typeface="Arial"/>
              <a:ea typeface="Arial"/>
              <a:cs typeface="Arial"/>
              <a:sym typeface="Arial"/>
            </a:endParaRPr>
          </a:p>
        </p:txBody>
      </p:sp>
      <p:sp>
        <p:nvSpPr>
          <p:cNvPr id="2217" name="Google Shape;2217;p26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Working with a public server on GitHub</a:t>
            </a:r>
            <a:endParaRPr sz="1400" b="0" i="0" u="none" strike="noStrike" cap="none">
              <a:solidFill>
                <a:srgbClr val="000000"/>
              </a:solidFill>
              <a:latin typeface="Arial"/>
              <a:ea typeface="Arial"/>
              <a:cs typeface="Arial"/>
              <a:sym typeface="Arial"/>
            </a:endParaRPr>
          </a:p>
        </p:txBody>
      </p:sp>
      <p:pic>
        <p:nvPicPr>
          <p:cNvPr id="2218" name="Google Shape;2218;p261"/>
          <p:cNvPicPr preferRelativeResize="0"/>
          <p:nvPr/>
        </p:nvPicPr>
        <p:blipFill rotWithShape="1">
          <a:blip r:embed="rId3">
            <a:alphaModFix/>
          </a:blip>
          <a:srcRect/>
          <a:stretch/>
        </p:blipFill>
        <p:spPr>
          <a:xfrm>
            <a:off x="4220309" y="928697"/>
            <a:ext cx="3995945" cy="3804703"/>
          </a:xfrm>
          <a:prstGeom prst="rect">
            <a:avLst/>
          </a:prstGeom>
          <a:noFill/>
          <a:ln>
            <a:noFill/>
          </a:ln>
        </p:spPr>
      </p:pic>
    </p:spTree>
    <p:extLst>
      <p:ext uri="{BB962C8B-B14F-4D97-AF65-F5344CB8AC3E}">
        <p14:creationId xmlns:p14="http://schemas.microsoft.com/office/powerpoint/2010/main" val="16063851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26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216</a:t>
            </a:fld>
            <a:endParaRPr sz="900" b="1" i="0" u="none" strike="noStrike" cap="none">
              <a:solidFill>
                <a:srgbClr val="FFFFFF"/>
              </a:solidFill>
              <a:latin typeface="Calibri"/>
              <a:ea typeface="Calibri"/>
              <a:cs typeface="Calibri"/>
              <a:sym typeface="Calibri"/>
            </a:endParaRPr>
          </a:p>
        </p:txBody>
      </p:sp>
      <p:sp>
        <p:nvSpPr>
          <p:cNvPr id="2224" name="Google Shape;2224;p262"/>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lesson, we finally got in touch with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ability to manage multiple remote copies of repositories.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gives you a wide range of possibilities to better organize your collaboration workflow inside your team.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the next lesson, you will learn some advanced techniques using well-known and niche commands. </a:t>
            </a:r>
            <a:endParaRPr sz="1400" b="0" i="0" u="none" strike="noStrike" cap="none" dirty="0">
              <a:solidFill>
                <a:schemeClr val="bg1"/>
              </a:solidFill>
              <a:latin typeface="Arial"/>
              <a:ea typeface="Arial"/>
              <a:cs typeface="Arial"/>
              <a:sym typeface="Arial"/>
            </a:endParaRPr>
          </a:p>
        </p:txBody>
      </p:sp>
      <p:sp>
        <p:nvSpPr>
          <p:cNvPr id="2225" name="Google Shape;2225;p26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Summary</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207410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26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217</a:t>
            </a:fld>
            <a:endParaRPr>
              <a:latin typeface="Calibri"/>
              <a:ea typeface="Calibri"/>
              <a:cs typeface="Calibri"/>
              <a:sym typeface="Calibri"/>
            </a:endParaRPr>
          </a:p>
        </p:txBody>
      </p:sp>
      <p:sp>
        <p:nvSpPr>
          <p:cNvPr id="2231" name="Google Shape;2231;p263"/>
          <p:cNvSpPr/>
          <p:nvPr/>
        </p:nvSpPr>
        <p:spPr>
          <a:xfrm>
            <a:off x="0" y="2275840"/>
            <a:ext cx="5445760" cy="125381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Activity: Code Review</a:t>
            </a:r>
            <a:endParaRPr sz="3200" b="0" i="0" u="none" strike="noStrike" cap="none">
              <a:solidFill>
                <a:schemeClr val="lt1"/>
              </a:solidFill>
              <a:latin typeface="Arial"/>
              <a:ea typeface="Arial"/>
              <a:cs typeface="Arial"/>
              <a:sym typeface="Arial"/>
            </a:endParaRPr>
          </a:p>
        </p:txBody>
      </p:sp>
      <p:sp>
        <p:nvSpPr>
          <p:cNvPr id="2232" name="Google Shape;2232;p263"/>
          <p:cNvSpPr/>
          <p:nvPr/>
        </p:nvSpPr>
        <p:spPr>
          <a:xfrm>
            <a:off x="0" y="1307253"/>
            <a:ext cx="5445760" cy="58250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COMPLETE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01286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9" name="Google Shape;2239;p264"/>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7. Merging Pull Requests</a:t>
            </a:r>
            <a:endParaRPr/>
          </a:p>
        </p:txBody>
      </p:sp>
    </p:spTree>
    <p:extLst>
      <p:ext uri="{BB962C8B-B14F-4D97-AF65-F5344CB8AC3E}">
        <p14:creationId xmlns:p14="http://schemas.microsoft.com/office/powerpoint/2010/main" val="33516866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26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219</a:t>
            </a:fld>
            <a:endParaRPr>
              <a:latin typeface="Calibri"/>
              <a:ea typeface="Calibri"/>
              <a:cs typeface="Calibri"/>
              <a:sym typeface="Calibri"/>
            </a:endParaRPr>
          </a:p>
        </p:txBody>
      </p:sp>
      <p:sp>
        <p:nvSpPr>
          <p:cNvPr id="2246" name="Google Shape;2246;p26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Merge Explained</a:t>
            </a:r>
            <a:endParaRPr sz="3200" b="0" i="0" u="none" strike="noStrike" cap="none">
              <a:solidFill>
                <a:schemeClr val="lt1"/>
              </a:solidFill>
              <a:latin typeface="Arial"/>
              <a:ea typeface="Arial"/>
              <a:cs typeface="Arial"/>
              <a:sym typeface="Arial"/>
            </a:endParaRPr>
          </a:p>
        </p:txBody>
      </p:sp>
      <p:sp>
        <p:nvSpPr>
          <p:cNvPr id="2247" name="Google Shape;2247;p265"/>
          <p:cNvSpPr txBox="1"/>
          <p:nvPr/>
        </p:nvSpPr>
        <p:spPr>
          <a:xfrm>
            <a:off x="773589" y="1282309"/>
            <a:ext cx="7596822" cy="170495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Merge a pull request into the upstream branch when work is completed. </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Anyone with push access to the repository can complete the merge.</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33758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22</a:t>
            </a:fld>
            <a:endParaRPr sz="900" b="1" i="0" u="none" strike="noStrike" cap="none">
              <a:solidFill>
                <a:srgbClr val="FFFFFF"/>
              </a:solidFill>
              <a:latin typeface="Calibri"/>
              <a:ea typeface="Calibri"/>
              <a:cs typeface="Calibri"/>
              <a:sym typeface="Calibri"/>
            </a:endParaRPr>
          </a:p>
        </p:txBody>
      </p:sp>
      <p:sp>
        <p:nvSpPr>
          <p:cNvPr id="528" name="Google Shape;528;p4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Configuring your username and email</a:t>
            </a:r>
            <a:endParaRPr sz="3200" b="0" i="0" u="none" strike="noStrike" cap="none">
              <a:solidFill>
                <a:srgbClr val="FFFFFF"/>
              </a:solidFill>
              <a:latin typeface="Palatino Linotype"/>
              <a:ea typeface="Palatino Linotype"/>
              <a:cs typeface="Palatino Linotype"/>
              <a:sym typeface="Palatino Linotype"/>
            </a:endParaRPr>
          </a:p>
        </p:txBody>
      </p:sp>
      <p:sp>
        <p:nvSpPr>
          <p:cNvPr id="529" name="Google Shape;529;p42"/>
          <p:cNvSpPr txBox="1"/>
          <p:nvPr/>
        </p:nvSpPr>
        <p:spPr>
          <a:xfrm>
            <a:off x="773589" y="1451572"/>
            <a:ext cx="7596822" cy="1120178"/>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ED7D31"/>
                </a:solidFill>
                <a:latin typeface="Arial"/>
                <a:ea typeface="Arial"/>
                <a:cs typeface="Arial"/>
                <a:sym typeface="Arial"/>
              </a:rPr>
              <a:t># Create a project specific config, you have to execute this under the project's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ED7D31"/>
                </a:solidFill>
                <a:latin typeface="Arial"/>
                <a:ea typeface="Arial"/>
                <a:cs typeface="Arial"/>
                <a:sym typeface="Arial"/>
              </a:rPr>
              <a:t>$ git config user.name "John Doe"</a:t>
            </a:r>
            <a:endParaRPr sz="1400" b="0" i="0" u="none" strike="noStrike" cap="none">
              <a:solidFill>
                <a:srgbClr val="000000"/>
              </a:solidFill>
              <a:latin typeface="Arial"/>
              <a:ea typeface="Arial"/>
              <a:cs typeface="Arial"/>
              <a:sym typeface="Arial"/>
            </a:endParaRPr>
          </a:p>
        </p:txBody>
      </p:sp>
      <p:sp>
        <p:nvSpPr>
          <p:cNvPr id="530" name="Google Shape;530;p42"/>
          <p:cNvSpPr txBox="1"/>
          <p:nvPr/>
        </p:nvSpPr>
        <p:spPr>
          <a:xfrm>
            <a:off x="773589" y="3186161"/>
            <a:ext cx="7596822" cy="750847"/>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config</a:t>
            </a:r>
            <a:r>
              <a:rPr lang="en-US" sz="2400" b="0" i="0" u="none" strike="noStrike" cap="none" dirty="0">
                <a:solidFill>
                  <a:schemeClr val="bg1"/>
                </a:solidFill>
                <a:latin typeface="Arial"/>
                <a:ea typeface="Arial"/>
                <a:cs typeface="Arial"/>
                <a:sym typeface="Arial"/>
              </a:rPr>
              <a:t> --global user.name "John Doe"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config</a:t>
            </a:r>
            <a:r>
              <a:rPr lang="en-US" sz="2400" b="0" i="0" u="none" strike="noStrike" cap="none" dirty="0">
                <a:solidFill>
                  <a:schemeClr val="bg1"/>
                </a:solidFill>
                <a:latin typeface="Arial"/>
                <a:ea typeface="Arial"/>
                <a:cs typeface="Arial"/>
                <a:sym typeface="Arial"/>
              </a:rPr>
              <a:t> --global </a:t>
            </a:r>
            <a:r>
              <a:rPr lang="en-US" sz="2400" b="0" i="0" u="none" strike="noStrike" cap="none" dirty="0" err="1">
                <a:solidFill>
                  <a:schemeClr val="bg1"/>
                </a:solidFill>
                <a:latin typeface="Arial"/>
                <a:ea typeface="Arial"/>
                <a:cs typeface="Arial"/>
                <a:sym typeface="Arial"/>
              </a:rPr>
              <a:t>user.email</a:t>
            </a:r>
            <a:r>
              <a:rPr lang="en-US" sz="2400" b="0" i="0" u="none" strike="noStrike" cap="none" dirty="0">
                <a:solidFill>
                  <a:schemeClr val="bg1"/>
                </a:solidFill>
                <a:latin typeface="Arial"/>
                <a:ea typeface="Arial"/>
                <a:cs typeface="Arial"/>
                <a:sym typeface="Arial"/>
              </a:rPr>
              <a:t> johndoe@example.com</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41090409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26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220</a:t>
            </a:fld>
            <a:endParaRPr>
              <a:latin typeface="Calibri"/>
              <a:ea typeface="Calibri"/>
              <a:cs typeface="Calibri"/>
              <a:sym typeface="Calibri"/>
            </a:endParaRPr>
          </a:p>
        </p:txBody>
      </p:sp>
      <p:sp>
        <p:nvSpPr>
          <p:cNvPr id="2253" name="Google Shape;2253;p26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Merging Your Pull Request</a:t>
            </a:r>
            <a:endParaRPr sz="3200" b="0" i="0" u="none" strike="noStrike" cap="none">
              <a:solidFill>
                <a:schemeClr val="lt1"/>
              </a:solidFill>
              <a:latin typeface="Arial"/>
              <a:ea typeface="Arial"/>
              <a:cs typeface="Arial"/>
              <a:sym typeface="Arial"/>
            </a:endParaRPr>
          </a:p>
        </p:txBody>
      </p:sp>
      <p:sp>
        <p:nvSpPr>
          <p:cNvPr id="2254" name="Google Shape;2254;p266"/>
          <p:cNvSpPr txBox="1"/>
          <p:nvPr/>
        </p:nvSpPr>
        <p:spPr>
          <a:xfrm>
            <a:off x="773589" y="1282309"/>
            <a:ext cx="7596822" cy="35073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Under your repository name, click      Pull requests.</a:t>
            </a:r>
            <a:endParaRPr sz="1400" b="0" i="0" u="none" strike="noStrike" cap="none" dirty="0">
              <a:solidFill>
                <a:schemeClr val="bg1"/>
              </a:solidFill>
              <a:latin typeface="Arial"/>
              <a:ea typeface="Arial"/>
              <a:cs typeface="Arial"/>
              <a:sym typeface="Arial"/>
            </a:endParaRPr>
          </a:p>
        </p:txBody>
      </p:sp>
      <p:pic>
        <p:nvPicPr>
          <p:cNvPr id="2255" name="Google Shape;2255;p266"/>
          <p:cNvPicPr preferRelativeResize="0"/>
          <p:nvPr/>
        </p:nvPicPr>
        <p:blipFill rotWithShape="1">
          <a:blip r:embed="rId3">
            <a:alphaModFix/>
          </a:blip>
          <a:srcRect/>
          <a:stretch/>
        </p:blipFill>
        <p:spPr>
          <a:xfrm>
            <a:off x="5316128" y="1347296"/>
            <a:ext cx="323850" cy="285750"/>
          </a:xfrm>
          <a:prstGeom prst="rect">
            <a:avLst/>
          </a:prstGeom>
          <a:noFill/>
          <a:ln>
            <a:noFill/>
          </a:ln>
        </p:spPr>
      </p:pic>
      <p:pic>
        <p:nvPicPr>
          <p:cNvPr id="2256" name="Google Shape;2256;p266"/>
          <p:cNvPicPr preferRelativeResize="0"/>
          <p:nvPr/>
        </p:nvPicPr>
        <p:blipFill rotWithShape="1">
          <a:blip r:embed="rId4">
            <a:alphaModFix/>
          </a:blip>
          <a:srcRect/>
          <a:stretch/>
        </p:blipFill>
        <p:spPr>
          <a:xfrm>
            <a:off x="461639" y="2320369"/>
            <a:ext cx="8220722" cy="1030811"/>
          </a:xfrm>
          <a:prstGeom prst="rect">
            <a:avLst/>
          </a:prstGeom>
          <a:noFill/>
          <a:ln>
            <a:noFill/>
          </a:ln>
        </p:spPr>
      </p:pic>
    </p:spTree>
    <p:extLst>
      <p:ext uri="{BB962C8B-B14F-4D97-AF65-F5344CB8AC3E}">
        <p14:creationId xmlns:p14="http://schemas.microsoft.com/office/powerpoint/2010/main" val="27836791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26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221</a:t>
            </a:fld>
            <a:endParaRPr>
              <a:latin typeface="Calibri"/>
              <a:ea typeface="Calibri"/>
              <a:cs typeface="Calibri"/>
              <a:sym typeface="Calibri"/>
            </a:endParaRPr>
          </a:p>
        </p:txBody>
      </p:sp>
      <p:sp>
        <p:nvSpPr>
          <p:cNvPr id="2262" name="Google Shape;2262;p26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Merging Your Pull Request</a:t>
            </a:r>
            <a:endParaRPr sz="3200" b="0" i="0" u="none" strike="noStrike" cap="none">
              <a:solidFill>
                <a:schemeClr val="lt1"/>
              </a:solidFill>
              <a:latin typeface="Arial"/>
              <a:ea typeface="Arial"/>
              <a:cs typeface="Arial"/>
              <a:sym typeface="Arial"/>
            </a:endParaRPr>
          </a:p>
        </p:txBody>
      </p:sp>
      <p:sp>
        <p:nvSpPr>
          <p:cNvPr id="2263" name="Google Shape;2263;p267"/>
          <p:cNvSpPr txBox="1"/>
          <p:nvPr/>
        </p:nvSpPr>
        <p:spPr>
          <a:xfrm>
            <a:off x="773589" y="1282309"/>
            <a:ext cx="7596900" cy="2382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Depending on the merge options enabled for your repository, you can:</a:t>
            </a:r>
            <a:endParaRPr sz="1400" b="0" i="0" u="none" strike="noStrike" cap="none" dirty="0">
              <a:solidFill>
                <a:schemeClr val="bg1"/>
              </a:solidFill>
              <a:latin typeface="Arial"/>
              <a:ea typeface="Arial"/>
              <a:cs typeface="Arial"/>
              <a:sym typeface="Arial"/>
            </a:endParaRPr>
          </a:p>
          <a:p>
            <a:pPr marL="457200" marR="0" lvl="0" indent="-3683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Merge all of the commits into the base branch by clicking Merge pull request. </a:t>
            </a:r>
            <a:endParaRPr sz="1400" b="0" i="0" u="none" strike="noStrike" cap="none" dirty="0">
              <a:solidFill>
                <a:schemeClr val="bg1"/>
              </a:solidFill>
              <a:latin typeface="Arial"/>
              <a:ea typeface="Arial"/>
              <a:cs typeface="Arial"/>
              <a:sym typeface="Arial"/>
            </a:endParaRPr>
          </a:p>
          <a:p>
            <a:pPr marL="457200" marR="0" lvl="0" indent="-3683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If the Merge pull request option is not shown, then click the merge drop down menu and select Create a merge commit.</a:t>
            </a:r>
            <a:endParaRPr sz="1400" b="0" i="0" u="none" strike="noStrike" cap="none" dirty="0">
              <a:solidFill>
                <a:schemeClr val="bg1"/>
              </a:solidFill>
              <a:latin typeface="Arial"/>
              <a:ea typeface="Arial"/>
              <a:cs typeface="Arial"/>
              <a:sym typeface="Arial"/>
            </a:endParaRPr>
          </a:p>
        </p:txBody>
      </p:sp>
      <p:pic>
        <p:nvPicPr>
          <p:cNvPr id="2264" name="Google Shape;2264;p267"/>
          <p:cNvPicPr preferRelativeResize="0"/>
          <p:nvPr/>
        </p:nvPicPr>
        <p:blipFill rotWithShape="1">
          <a:blip r:embed="rId3">
            <a:alphaModFix/>
          </a:blip>
          <a:srcRect/>
          <a:stretch/>
        </p:blipFill>
        <p:spPr>
          <a:xfrm>
            <a:off x="2831677" y="3407953"/>
            <a:ext cx="5113496" cy="1185102"/>
          </a:xfrm>
          <a:prstGeom prst="rect">
            <a:avLst/>
          </a:prstGeom>
          <a:noFill/>
          <a:ln>
            <a:noFill/>
          </a:ln>
        </p:spPr>
      </p:pic>
    </p:spTree>
    <p:extLst>
      <p:ext uri="{BB962C8B-B14F-4D97-AF65-F5344CB8AC3E}">
        <p14:creationId xmlns:p14="http://schemas.microsoft.com/office/powerpoint/2010/main" val="1384251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26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222</a:t>
            </a:fld>
            <a:endParaRPr>
              <a:latin typeface="Calibri"/>
              <a:ea typeface="Calibri"/>
              <a:cs typeface="Calibri"/>
              <a:sym typeface="Calibri"/>
            </a:endParaRPr>
          </a:p>
        </p:txBody>
      </p:sp>
      <p:sp>
        <p:nvSpPr>
          <p:cNvPr id="2270" name="Google Shape;2270;p26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Merging Your Pull Request</a:t>
            </a:r>
            <a:endParaRPr sz="3200" b="0" i="0" u="none" strike="noStrike" cap="none">
              <a:solidFill>
                <a:schemeClr val="lt1"/>
              </a:solidFill>
              <a:latin typeface="Arial"/>
              <a:ea typeface="Arial"/>
              <a:cs typeface="Arial"/>
              <a:sym typeface="Arial"/>
            </a:endParaRPr>
          </a:p>
        </p:txBody>
      </p:sp>
      <p:sp>
        <p:nvSpPr>
          <p:cNvPr id="2271" name="Google Shape;2271;p268"/>
          <p:cNvSpPr txBox="1"/>
          <p:nvPr/>
        </p:nvSpPr>
        <p:spPr>
          <a:xfrm>
            <a:off x="700102" y="977463"/>
            <a:ext cx="7596822" cy="93551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Squash the commits into one commit by clicking the merge drop down menu, selecting Squash and merge and then clicking the Squash and merge button.</a:t>
            </a:r>
            <a:endParaRPr sz="1400" b="0" i="0" u="none" strike="noStrike" cap="none" dirty="0">
              <a:solidFill>
                <a:schemeClr val="bg1"/>
              </a:solidFill>
              <a:latin typeface="Arial"/>
              <a:ea typeface="Arial"/>
              <a:cs typeface="Arial"/>
              <a:sym typeface="Arial"/>
            </a:endParaRPr>
          </a:p>
        </p:txBody>
      </p:sp>
      <p:pic>
        <p:nvPicPr>
          <p:cNvPr id="2272" name="Google Shape;2272;p268"/>
          <p:cNvPicPr preferRelativeResize="0"/>
          <p:nvPr/>
        </p:nvPicPr>
        <p:blipFill rotWithShape="1">
          <a:blip r:embed="rId3">
            <a:alphaModFix/>
          </a:blip>
          <a:srcRect/>
          <a:stretch/>
        </p:blipFill>
        <p:spPr>
          <a:xfrm>
            <a:off x="1926454" y="1961743"/>
            <a:ext cx="5291091" cy="2678579"/>
          </a:xfrm>
          <a:prstGeom prst="rect">
            <a:avLst/>
          </a:prstGeom>
          <a:noFill/>
          <a:ln>
            <a:noFill/>
          </a:ln>
        </p:spPr>
      </p:pic>
    </p:spTree>
    <p:extLst>
      <p:ext uri="{BB962C8B-B14F-4D97-AF65-F5344CB8AC3E}">
        <p14:creationId xmlns:p14="http://schemas.microsoft.com/office/powerpoint/2010/main" val="33007791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26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223</a:t>
            </a:fld>
            <a:endParaRPr>
              <a:latin typeface="Calibri"/>
              <a:ea typeface="Calibri"/>
              <a:cs typeface="Calibri"/>
              <a:sym typeface="Calibri"/>
            </a:endParaRPr>
          </a:p>
        </p:txBody>
      </p:sp>
      <p:sp>
        <p:nvSpPr>
          <p:cNvPr id="2278" name="Google Shape;2278;p26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Merging Your Pull Request</a:t>
            </a:r>
            <a:endParaRPr sz="3200" b="0" i="0" u="none" strike="noStrike" cap="none">
              <a:solidFill>
                <a:schemeClr val="lt1"/>
              </a:solidFill>
              <a:latin typeface="Arial"/>
              <a:ea typeface="Arial"/>
              <a:cs typeface="Arial"/>
              <a:sym typeface="Arial"/>
            </a:endParaRPr>
          </a:p>
        </p:txBody>
      </p:sp>
      <p:sp>
        <p:nvSpPr>
          <p:cNvPr id="2279" name="Google Shape;2279;p269"/>
          <p:cNvSpPr txBox="1"/>
          <p:nvPr/>
        </p:nvSpPr>
        <p:spPr>
          <a:xfrm>
            <a:off x="773589" y="1066215"/>
            <a:ext cx="7802240" cy="93551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Rebase the commits individually onto the base branch by clicking the merge drop down menu, selecting Rebase and merge and then clicking the Rebase and merge button.</a:t>
            </a:r>
            <a:endParaRPr sz="1400" b="0" i="0" u="none" strike="noStrike" cap="none" dirty="0">
              <a:solidFill>
                <a:schemeClr val="bg1"/>
              </a:solidFill>
              <a:latin typeface="Arial"/>
              <a:ea typeface="Arial"/>
              <a:cs typeface="Arial"/>
              <a:sym typeface="Arial"/>
            </a:endParaRPr>
          </a:p>
        </p:txBody>
      </p:sp>
      <p:pic>
        <p:nvPicPr>
          <p:cNvPr id="2280" name="Google Shape;2280;p269"/>
          <p:cNvPicPr preferRelativeResize="0"/>
          <p:nvPr/>
        </p:nvPicPr>
        <p:blipFill rotWithShape="1">
          <a:blip r:embed="rId3">
            <a:alphaModFix/>
          </a:blip>
          <a:srcRect/>
          <a:stretch/>
        </p:blipFill>
        <p:spPr>
          <a:xfrm>
            <a:off x="2050742" y="2053137"/>
            <a:ext cx="5042516" cy="2564186"/>
          </a:xfrm>
          <a:prstGeom prst="rect">
            <a:avLst/>
          </a:prstGeom>
          <a:noFill/>
          <a:ln>
            <a:noFill/>
          </a:ln>
        </p:spPr>
      </p:pic>
    </p:spTree>
    <p:extLst>
      <p:ext uri="{BB962C8B-B14F-4D97-AF65-F5344CB8AC3E}">
        <p14:creationId xmlns:p14="http://schemas.microsoft.com/office/powerpoint/2010/main" val="225369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27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224</a:t>
            </a:fld>
            <a:endParaRPr>
              <a:latin typeface="Calibri"/>
              <a:ea typeface="Calibri"/>
              <a:cs typeface="Calibri"/>
              <a:sym typeface="Calibri"/>
            </a:endParaRPr>
          </a:p>
        </p:txBody>
      </p:sp>
      <p:sp>
        <p:nvSpPr>
          <p:cNvPr id="2286" name="Google Shape;2286;p27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Merging Your Pull Request</a:t>
            </a:r>
            <a:endParaRPr sz="3200" b="0" i="0" u="none" strike="noStrike" cap="none">
              <a:solidFill>
                <a:schemeClr val="lt1"/>
              </a:solidFill>
              <a:latin typeface="Arial"/>
              <a:ea typeface="Arial"/>
              <a:cs typeface="Arial"/>
              <a:sym typeface="Arial"/>
            </a:endParaRPr>
          </a:p>
        </p:txBody>
      </p:sp>
      <p:sp>
        <p:nvSpPr>
          <p:cNvPr id="2287" name="Google Shape;2287;p270"/>
          <p:cNvSpPr txBox="1"/>
          <p:nvPr/>
        </p:nvSpPr>
        <p:spPr>
          <a:xfrm>
            <a:off x="773589" y="1069245"/>
            <a:ext cx="7596900" cy="1366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If prompted, type a commit message, or accept the default message.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For information about the default commit messages for squash merges</a:t>
            </a:r>
            <a:endParaRPr sz="1400" b="0" i="0" u="none" strike="noStrike" cap="none" dirty="0">
              <a:solidFill>
                <a:schemeClr val="bg1"/>
              </a:solidFill>
              <a:latin typeface="Arial"/>
              <a:ea typeface="Arial"/>
              <a:cs typeface="Arial"/>
              <a:sym typeface="Arial"/>
            </a:endParaRPr>
          </a:p>
        </p:txBody>
      </p:sp>
      <p:pic>
        <p:nvPicPr>
          <p:cNvPr id="2288" name="Google Shape;2288;p270"/>
          <p:cNvPicPr preferRelativeResize="0"/>
          <p:nvPr/>
        </p:nvPicPr>
        <p:blipFill rotWithShape="1">
          <a:blip r:embed="rId3">
            <a:alphaModFix/>
          </a:blip>
          <a:srcRect/>
          <a:stretch/>
        </p:blipFill>
        <p:spPr>
          <a:xfrm>
            <a:off x="1246526" y="2435645"/>
            <a:ext cx="6650947" cy="2195368"/>
          </a:xfrm>
          <a:prstGeom prst="rect">
            <a:avLst/>
          </a:prstGeom>
          <a:noFill/>
          <a:ln>
            <a:noFill/>
          </a:ln>
        </p:spPr>
      </p:pic>
    </p:spTree>
    <p:extLst>
      <p:ext uri="{BB962C8B-B14F-4D97-AF65-F5344CB8AC3E}">
        <p14:creationId xmlns:p14="http://schemas.microsoft.com/office/powerpoint/2010/main" val="29356294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27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225</a:t>
            </a:fld>
            <a:endParaRPr>
              <a:latin typeface="Calibri"/>
              <a:ea typeface="Calibri"/>
              <a:cs typeface="Calibri"/>
              <a:sym typeface="Calibri"/>
            </a:endParaRPr>
          </a:p>
        </p:txBody>
      </p:sp>
      <p:sp>
        <p:nvSpPr>
          <p:cNvPr id="2294" name="Google Shape;2294;p27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Merging Your Pull Request</a:t>
            </a:r>
            <a:endParaRPr sz="3200" b="0" i="0" u="none" strike="noStrike" cap="none">
              <a:solidFill>
                <a:schemeClr val="lt1"/>
              </a:solidFill>
              <a:latin typeface="Arial"/>
              <a:ea typeface="Arial"/>
              <a:cs typeface="Arial"/>
              <a:sym typeface="Arial"/>
            </a:endParaRPr>
          </a:p>
        </p:txBody>
      </p:sp>
      <p:sp>
        <p:nvSpPr>
          <p:cNvPr id="2295" name="Google Shape;2295;p271"/>
          <p:cNvSpPr txBox="1"/>
          <p:nvPr/>
        </p:nvSpPr>
        <p:spPr>
          <a:xfrm>
            <a:off x="773589" y="1033734"/>
            <a:ext cx="7596900" cy="2475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If you have more than one email address associated with your account on GitHub.com, click the email address drop-down menu and select the email address to use as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author email address.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Only verified email addresses appear in this drop-down menu. </a:t>
            </a: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If you enabled email address privacy, then &lt;username&gt;@users.noreply.github.com is the default commit author email address.</a:t>
            </a:r>
            <a:endParaRPr sz="1400" b="0" i="0" u="none" strike="noStrike" cap="none" dirty="0">
              <a:solidFill>
                <a:schemeClr val="bg1"/>
              </a:solidFill>
              <a:latin typeface="Arial"/>
              <a:ea typeface="Arial"/>
              <a:cs typeface="Arial"/>
              <a:sym typeface="Arial"/>
            </a:endParaRPr>
          </a:p>
        </p:txBody>
      </p:sp>
      <p:pic>
        <p:nvPicPr>
          <p:cNvPr id="2296" name="Google Shape;2296;p271"/>
          <p:cNvPicPr preferRelativeResize="0"/>
          <p:nvPr/>
        </p:nvPicPr>
        <p:blipFill rotWithShape="1">
          <a:blip r:embed="rId3">
            <a:alphaModFix/>
          </a:blip>
          <a:srcRect/>
          <a:stretch/>
        </p:blipFill>
        <p:spPr>
          <a:xfrm>
            <a:off x="2543175" y="3508129"/>
            <a:ext cx="4057650" cy="1162050"/>
          </a:xfrm>
          <a:prstGeom prst="rect">
            <a:avLst/>
          </a:prstGeom>
          <a:noFill/>
          <a:ln>
            <a:noFill/>
          </a:ln>
        </p:spPr>
      </p:pic>
    </p:spTree>
    <p:extLst>
      <p:ext uri="{BB962C8B-B14F-4D97-AF65-F5344CB8AC3E}">
        <p14:creationId xmlns:p14="http://schemas.microsoft.com/office/powerpoint/2010/main" val="11688302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754-FB28-14E5-04B0-AE88219E9625}"/>
              </a:ext>
            </a:extLst>
          </p:cNvPr>
          <p:cNvSpPr>
            <a:spLocks noGrp="1"/>
          </p:cNvSpPr>
          <p:nvPr>
            <p:ph type="title"/>
          </p:nvPr>
        </p:nvSpPr>
        <p:spPr>
          <a:xfrm>
            <a:off x="223467" y="1577578"/>
            <a:ext cx="7886700" cy="994172"/>
          </a:xfrm>
        </p:spPr>
        <p:txBody>
          <a:bodyPr/>
          <a:lstStyle/>
          <a:p>
            <a:r>
              <a:rPr lang="en-US" dirty="0">
                <a:latin typeface="Times New Roman" panose="02020603050405020304" pitchFamily="18" charset="0"/>
                <a:cs typeface="Times New Roman" panose="02020603050405020304" pitchFamily="18" charset="0"/>
              </a:rPr>
              <a:t>Pull Request and Issues</a:t>
            </a:r>
          </a:p>
        </p:txBody>
      </p:sp>
      <p:sp>
        <p:nvSpPr>
          <p:cNvPr id="3" name="Slide Number Placeholder 2">
            <a:extLst>
              <a:ext uri="{FF2B5EF4-FFF2-40B4-BE49-F238E27FC236}">
                <a16:creationId xmlns:a16="http://schemas.microsoft.com/office/drawing/2014/main" id="{9F313E16-D2FF-486D-4C2E-57DCFC25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226</a:t>
            </a:fld>
            <a:endParaRPr lang="en-US"/>
          </a:p>
        </p:txBody>
      </p:sp>
    </p:spTree>
    <p:extLst>
      <p:ext uri="{BB962C8B-B14F-4D97-AF65-F5344CB8AC3E}">
        <p14:creationId xmlns:p14="http://schemas.microsoft.com/office/powerpoint/2010/main" val="22453234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227</a:t>
            </a:fld>
            <a:endParaRPr>
              <a:latin typeface="Calibri"/>
              <a:ea typeface="Calibri"/>
              <a:cs typeface="Calibri"/>
              <a:sym typeface="Calibri"/>
            </a:endParaRPr>
          </a:p>
        </p:txBody>
      </p:sp>
      <p:sp>
        <p:nvSpPr>
          <p:cNvPr id="348" name="Google Shape;348;p17"/>
          <p:cNvSpPr/>
          <p:nvPr/>
        </p:nvSpPr>
        <p:spPr>
          <a:xfrm>
            <a:off x="0" y="237792"/>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Create a pull request</a:t>
            </a:r>
            <a:endParaRPr sz="1400" b="0" i="0" u="none" strike="noStrike" cap="none">
              <a:solidFill>
                <a:srgbClr val="000000"/>
              </a:solidFill>
              <a:latin typeface="Arial"/>
              <a:ea typeface="Arial"/>
              <a:cs typeface="Arial"/>
              <a:sym typeface="Arial"/>
            </a:endParaRPr>
          </a:p>
        </p:txBody>
      </p:sp>
      <p:pic>
        <p:nvPicPr>
          <p:cNvPr id="349" name="Google Shape;349;p17"/>
          <p:cNvPicPr preferRelativeResize="0"/>
          <p:nvPr/>
        </p:nvPicPr>
        <p:blipFill rotWithShape="1">
          <a:blip r:embed="rId3">
            <a:alphaModFix/>
          </a:blip>
          <a:srcRect/>
          <a:stretch/>
        </p:blipFill>
        <p:spPr>
          <a:xfrm>
            <a:off x="1943679" y="934242"/>
            <a:ext cx="5256642" cy="3760850"/>
          </a:xfrm>
          <a:prstGeom prst="rect">
            <a:avLst/>
          </a:prstGeom>
          <a:noFill/>
          <a:ln>
            <a:noFill/>
          </a:ln>
        </p:spPr>
      </p:pic>
    </p:spTree>
    <p:extLst>
      <p:ext uri="{BB962C8B-B14F-4D97-AF65-F5344CB8AC3E}">
        <p14:creationId xmlns:p14="http://schemas.microsoft.com/office/powerpoint/2010/main" val="904957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228</a:t>
            </a:fld>
            <a:endParaRPr>
              <a:latin typeface="Calibri"/>
              <a:ea typeface="Calibri"/>
              <a:cs typeface="Calibri"/>
              <a:sym typeface="Calibri"/>
            </a:endParaRPr>
          </a:p>
        </p:txBody>
      </p:sp>
      <p:sp>
        <p:nvSpPr>
          <p:cNvPr id="355" name="Google Shape;355;p1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Create a pull request</a:t>
            </a:r>
            <a:endParaRPr sz="1400" b="0" i="0" u="none" strike="noStrike" cap="none">
              <a:solidFill>
                <a:srgbClr val="000000"/>
              </a:solidFill>
              <a:latin typeface="Arial"/>
              <a:ea typeface="Arial"/>
              <a:cs typeface="Arial"/>
              <a:sym typeface="Arial"/>
            </a:endParaRPr>
          </a:p>
        </p:txBody>
      </p:sp>
      <p:sp>
        <p:nvSpPr>
          <p:cNvPr id="356" name="Google Shape;356;p18"/>
          <p:cNvSpPr txBox="1"/>
          <p:nvPr/>
        </p:nvSpPr>
        <p:spPr>
          <a:xfrm>
            <a:off x="773589" y="1282309"/>
            <a:ext cx="7596822" cy="102784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In addition to filling out the body of the pull request, you can add comments to specific lines of the pull request to explicitly point something out to the reviewers.</a:t>
            </a:r>
            <a:endParaRPr sz="2200" b="0" i="0" u="none" strike="noStrike" cap="none" dirty="0">
              <a:solidFill>
                <a:schemeClr val="bg1"/>
              </a:solidFill>
              <a:latin typeface="Arial"/>
              <a:ea typeface="Arial"/>
              <a:cs typeface="Arial"/>
              <a:sym typeface="Arial"/>
            </a:endParaRPr>
          </a:p>
        </p:txBody>
      </p:sp>
      <p:pic>
        <p:nvPicPr>
          <p:cNvPr id="357" name="Google Shape;357;p18"/>
          <p:cNvPicPr preferRelativeResize="0"/>
          <p:nvPr/>
        </p:nvPicPr>
        <p:blipFill rotWithShape="1">
          <a:blip r:embed="rId3">
            <a:alphaModFix/>
          </a:blip>
          <a:srcRect/>
          <a:stretch/>
        </p:blipFill>
        <p:spPr>
          <a:xfrm>
            <a:off x="843379" y="2569426"/>
            <a:ext cx="7457242" cy="1866394"/>
          </a:xfrm>
          <a:prstGeom prst="rect">
            <a:avLst/>
          </a:prstGeom>
          <a:noFill/>
          <a:ln>
            <a:noFill/>
          </a:ln>
        </p:spPr>
      </p:pic>
    </p:spTree>
    <p:extLst>
      <p:ext uri="{BB962C8B-B14F-4D97-AF65-F5344CB8AC3E}">
        <p14:creationId xmlns:p14="http://schemas.microsoft.com/office/powerpoint/2010/main" val="21629190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229</a:t>
            </a:fld>
            <a:endParaRPr>
              <a:latin typeface="Calibri"/>
              <a:ea typeface="Calibri"/>
              <a:cs typeface="Calibri"/>
              <a:sym typeface="Calibri"/>
            </a:endParaRPr>
          </a:p>
        </p:txBody>
      </p:sp>
      <p:sp>
        <p:nvSpPr>
          <p:cNvPr id="363" name="Google Shape;363;p1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Address review comments</a:t>
            </a:r>
            <a:endParaRPr sz="1400" b="0" i="0" u="none" strike="noStrike" cap="none">
              <a:solidFill>
                <a:srgbClr val="000000"/>
              </a:solidFill>
              <a:latin typeface="Arial"/>
              <a:ea typeface="Arial"/>
              <a:cs typeface="Arial"/>
              <a:sym typeface="Arial"/>
            </a:endParaRPr>
          </a:p>
        </p:txBody>
      </p:sp>
      <p:sp>
        <p:nvSpPr>
          <p:cNvPr id="364" name="Google Shape;364;p19"/>
          <p:cNvSpPr txBox="1"/>
          <p:nvPr/>
        </p:nvSpPr>
        <p:spPr>
          <a:xfrm>
            <a:off x="773589" y="1282309"/>
            <a:ext cx="7596822" cy="272061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Reviewers should leave questions, comments, and suggestions. </a:t>
            </a:r>
            <a:endParaRPr sz="22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Reviewers can comment on the whole pull request or add comments to specific lines. </a:t>
            </a:r>
            <a:endParaRPr sz="22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You and reviewers can insert images or code suggestions to clarify comments. </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366638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754-FB28-14E5-04B0-AE88219E9625}"/>
              </a:ext>
            </a:extLst>
          </p:cNvPr>
          <p:cNvSpPr>
            <a:spLocks noGrp="1"/>
          </p:cNvSpPr>
          <p:nvPr>
            <p:ph type="title"/>
          </p:nvPr>
        </p:nvSpPr>
        <p:spPr>
          <a:xfrm>
            <a:off x="507947" y="1863974"/>
            <a:ext cx="7886700" cy="994172"/>
          </a:xfrm>
        </p:spPr>
        <p:txBody>
          <a:bodyPr/>
          <a:lstStyle/>
          <a:p>
            <a:r>
              <a:rPr lang="en-US" dirty="0">
                <a:latin typeface="Times New Roman" panose="02020603050405020304" pitchFamily="18" charset="0"/>
                <a:cs typeface="Times New Roman" panose="02020603050405020304" pitchFamily="18" charset="0"/>
              </a:rPr>
              <a:t>Working Locally</a:t>
            </a:r>
          </a:p>
        </p:txBody>
      </p:sp>
      <p:sp>
        <p:nvSpPr>
          <p:cNvPr id="3" name="Slide Number Placeholder 2">
            <a:extLst>
              <a:ext uri="{FF2B5EF4-FFF2-40B4-BE49-F238E27FC236}">
                <a16:creationId xmlns:a16="http://schemas.microsoft.com/office/drawing/2014/main" id="{9F313E16-D2FF-486D-4C2E-57DCFC25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0570160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230</a:t>
            </a:fld>
            <a:endParaRPr>
              <a:latin typeface="Calibri"/>
              <a:ea typeface="Calibri"/>
              <a:cs typeface="Calibri"/>
              <a:sym typeface="Calibri"/>
            </a:endParaRPr>
          </a:p>
        </p:txBody>
      </p:sp>
      <p:sp>
        <p:nvSpPr>
          <p:cNvPr id="370" name="Google Shape;370;p2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Merge your pull request</a:t>
            </a:r>
            <a:endParaRPr sz="1400" b="0" i="0" u="none" strike="noStrike" cap="none">
              <a:solidFill>
                <a:srgbClr val="000000"/>
              </a:solidFill>
              <a:latin typeface="Arial"/>
              <a:ea typeface="Arial"/>
              <a:cs typeface="Arial"/>
              <a:sym typeface="Arial"/>
            </a:endParaRPr>
          </a:p>
        </p:txBody>
      </p:sp>
      <p:sp>
        <p:nvSpPr>
          <p:cNvPr id="371" name="Google Shape;371;p20"/>
          <p:cNvSpPr txBox="1"/>
          <p:nvPr/>
        </p:nvSpPr>
        <p:spPr>
          <a:xfrm>
            <a:off x="773589" y="1282309"/>
            <a:ext cx="7596822"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Once your pull request is approved, merge your pull request.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This will automatically merge your branch so that your changes appear on the default branch.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GitHub retains the history of comments and commits in the pull request to help future contributors understand your changes.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GitHub will tell you if your pull request has conflicts that must be resolved before merging.</a:t>
            </a:r>
            <a:endParaRPr sz="22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4303086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0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231</a:t>
            </a:fld>
            <a:endParaRPr sz="900" b="1" i="0" u="none" strike="noStrike" cap="none">
              <a:solidFill>
                <a:srgbClr val="FFFFFF"/>
              </a:solidFill>
              <a:latin typeface="Calibri"/>
              <a:ea typeface="Calibri"/>
              <a:cs typeface="Calibri"/>
              <a:sym typeface="Calibri"/>
            </a:endParaRPr>
          </a:p>
        </p:txBody>
      </p:sp>
      <p:sp>
        <p:nvSpPr>
          <p:cNvPr id="1782" name="Google Shape;1782;p204"/>
          <p:cNvSpPr/>
          <p:nvPr/>
        </p:nvSpPr>
        <p:spPr>
          <a:xfrm>
            <a:off x="0" y="2275840"/>
            <a:ext cx="5445760" cy="125381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Activity: Creating a New File</a:t>
            </a:r>
            <a:endParaRPr sz="1400" b="0" i="0" u="none" strike="noStrike" cap="none">
              <a:solidFill>
                <a:srgbClr val="000000"/>
              </a:solidFill>
              <a:latin typeface="Arial"/>
              <a:ea typeface="Arial"/>
              <a:cs typeface="Arial"/>
              <a:sym typeface="Arial"/>
            </a:endParaRPr>
          </a:p>
        </p:txBody>
      </p:sp>
      <p:sp>
        <p:nvSpPr>
          <p:cNvPr id="1783" name="Google Shape;1783;p204"/>
          <p:cNvSpPr/>
          <p:nvPr/>
        </p:nvSpPr>
        <p:spPr>
          <a:xfrm>
            <a:off x="0" y="1307253"/>
            <a:ext cx="5445760" cy="58250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COMPLETE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5801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5" name="Google Shape;2675;p323"/>
          <p:cNvSpPr txBox="1"/>
          <p:nvPr/>
        </p:nvSpPr>
        <p:spPr>
          <a:xfrm>
            <a:off x="1" y="1719425"/>
            <a:ext cx="9143999" cy="93678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 Resolving Merge Conflicts</a:t>
            </a:r>
            <a:endParaRPr dirty="0"/>
          </a:p>
        </p:txBody>
      </p:sp>
    </p:spTree>
    <p:extLst>
      <p:ext uri="{BB962C8B-B14F-4D97-AF65-F5344CB8AC3E}">
        <p14:creationId xmlns:p14="http://schemas.microsoft.com/office/powerpoint/2010/main" val="33633625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3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233</a:t>
            </a:fld>
            <a:endParaRPr sz="900" b="1" i="0" u="none" strike="noStrike" cap="none">
              <a:solidFill>
                <a:srgbClr val="FFFFFF"/>
              </a:solidFill>
              <a:latin typeface="Calibri"/>
              <a:ea typeface="Calibri"/>
              <a:cs typeface="Calibri"/>
              <a:sym typeface="Calibri"/>
            </a:endParaRPr>
          </a:p>
        </p:txBody>
      </p:sp>
      <p:sp>
        <p:nvSpPr>
          <p:cNvPr id="2682" name="Google Shape;2682;p324"/>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Merge conflicts occur when competing changes are made to the same line of a file, or when one person edits a file and another person deletes the same file.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resolve a merge conflict caused by competing line changes, you must choose which changes to incorporate from the different branches in a new commit.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2683" name="Google Shape;2683;p3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Merge Conflicts</a:t>
            </a:r>
            <a:endParaRPr sz="3200" b="0" i="0" u="none" strike="noStrike" cap="none" dirty="0">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2203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2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234</a:t>
            </a:fld>
            <a:endParaRPr sz="900" b="1" i="0" u="none" strike="noStrike" cap="none">
              <a:solidFill>
                <a:srgbClr val="FFFFFF"/>
              </a:solidFill>
              <a:latin typeface="Calibri"/>
              <a:ea typeface="Calibri"/>
              <a:cs typeface="Calibri"/>
              <a:sym typeface="Calibri"/>
            </a:endParaRPr>
          </a:p>
        </p:txBody>
      </p:sp>
      <p:sp>
        <p:nvSpPr>
          <p:cNvPr id="2689" name="Google Shape;2689;p325"/>
          <p:cNvSpPr txBox="1"/>
          <p:nvPr/>
        </p:nvSpPr>
        <p:spPr>
          <a:xfrm>
            <a:off x="513944" y="1328475"/>
            <a:ext cx="8116111" cy="222817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Open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Bash.</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Navigate into the local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repository that has the merge conflict.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cd REPOSITORY-NAME</a:t>
            </a:r>
            <a:endParaRPr sz="1400" b="0" i="0" u="none" strike="noStrike" cap="none" dirty="0">
              <a:solidFill>
                <a:srgbClr val="000000"/>
              </a:solidFill>
              <a:latin typeface="Arial"/>
              <a:ea typeface="Arial"/>
              <a:cs typeface="Arial"/>
              <a:sym typeface="Arial"/>
            </a:endParaRPr>
          </a:p>
        </p:txBody>
      </p:sp>
      <p:sp>
        <p:nvSpPr>
          <p:cNvPr id="2690" name="Google Shape;2690;p32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Local Merge Conflicts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215251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32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235</a:t>
            </a:fld>
            <a:endParaRPr sz="900" b="1" i="0" u="none" strike="noStrike" cap="none">
              <a:solidFill>
                <a:srgbClr val="FFFFFF"/>
              </a:solidFill>
              <a:latin typeface="Calibri"/>
              <a:ea typeface="Calibri"/>
              <a:cs typeface="Calibri"/>
              <a:sym typeface="Calibri"/>
            </a:endParaRPr>
          </a:p>
        </p:txBody>
      </p:sp>
      <p:sp>
        <p:nvSpPr>
          <p:cNvPr id="2696" name="Google Shape;2696;p326"/>
          <p:cNvSpPr txBox="1"/>
          <p:nvPr/>
        </p:nvSpPr>
        <p:spPr>
          <a:xfrm>
            <a:off x="513944" y="1113032"/>
            <a:ext cx="8116111" cy="3397725"/>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git 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 On branch branch-b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 You have unmerged paths.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   (fix conflicts and run "git commit")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 Unmerged paths: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   (use "git add ..." to mark resolution)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 both modified:      styleguide.md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&gt; no changes added to commit (use "git add" and/or "git commit -a")</a:t>
            </a:r>
            <a:endParaRPr sz="1400" b="0" i="0" u="none" strike="noStrike" cap="none">
              <a:solidFill>
                <a:srgbClr val="000000"/>
              </a:solidFill>
              <a:latin typeface="Arial"/>
              <a:ea typeface="Arial"/>
              <a:cs typeface="Arial"/>
              <a:sym typeface="Arial"/>
            </a:endParaRPr>
          </a:p>
        </p:txBody>
      </p:sp>
      <p:sp>
        <p:nvSpPr>
          <p:cNvPr id="2697" name="Google Shape;2697;p32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Local Merge Conflicts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5133935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32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236</a:t>
            </a:fld>
            <a:endParaRPr sz="900" b="1" i="0" u="none" strike="noStrike" cap="none">
              <a:solidFill>
                <a:srgbClr val="FFFFFF"/>
              </a:solidFill>
              <a:latin typeface="Calibri"/>
              <a:ea typeface="Calibri"/>
              <a:cs typeface="Calibri"/>
              <a:sym typeface="Calibri"/>
            </a:endParaRPr>
          </a:p>
        </p:txBody>
      </p:sp>
      <p:sp>
        <p:nvSpPr>
          <p:cNvPr id="2703" name="Google Shape;2703;p327"/>
          <p:cNvSpPr txBox="1"/>
          <p:nvPr/>
        </p:nvSpPr>
        <p:spPr>
          <a:xfrm>
            <a:off x="513944" y="1328475"/>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example, one person wrote "open an issue" in the base or HEAD branch and another person wrote "ask your question in IRC" in the compare branch or branch-a.</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have questions, please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&lt;&lt;&lt;&lt;&lt;&lt;&lt; HEAD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open an issue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ask your question in IRC.</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&gt;&gt;&gt;&gt;&gt;&gt;&gt; branch-a</a:t>
            </a:r>
            <a:endParaRPr sz="1400" b="0" i="0" u="none" strike="noStrike" cap="none" dirty="0">
              <a:solidFill>
                <a:srgbClr val="000000"/>
              </a:solidFill>
              <a:latin typeface="Arial"/>
              <a:ea typeface="Arial"/>
              <a:cs typeface="Arial"/>
              <a:sym typeface="Arial"/>
            </a:endParaRPr>
          </a:p>
        </p:txBody>
      </p:sp>
      <p:sp>
        <p:nvSpPr>
          <p:cNvPr id="2704" name="Google Shape;2704;p32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Local Merge Conflicts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1265518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32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237</a:t>
            </a:fld>
            <a:endParaRPr sz="900" b="1" i="0" u="none" strike="noStrike" cap="none">
              <a:solidFill>
                <a:srgbClr val="FFFFFF"/>
              </a:solidFill>
              <a:latin typeface="Calibri"/>
              <a:ea typeface="Calibri"/>
              <a:cs typeface="Calibri"/>
              <a:sym typeface="Calibri"/>
            </a:endParaRPr>
          </a:p>
        </p:txBody>
      </p:sp>
      <p:sp>
        <p:nvSpPr>
          <p:cNvPr id="2710" name="Google Shape;2710;p328"/>
          <p:cNvSpPr txBox="1"/>
          <p:nvPr/>
        </p:nvSpPr>
        <p:spPr>
          <a:xfrm>
            <a:off x="513944" y="1594806"/>
            <a:ext cx="8116111" cy="222817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Add or stage your changes.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Commit your changes with a comment.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-m "Resolved merge conflict by incorporating both suggestions."</a:t>
            </a:r>
            <a:endParaRPr sz="1400" b="0" i="0" u="none" strike="noStrike" cap="none" dirty="0">
              <a:solidFill>
                <a:srgbClr val="000000"/>
              </a:solidFill>
              <a:latin typeface="Arial"/>
              <a:ea typeface="Arial"/>
              <a:cs typeface="Arial"/>
              <a:sym typeface="Arial"/>
            </a:endParaRPr>
          </a:p>
        </p:txBody>
      </p:sp>
      <p:sp>
        <p:nvSpPr>
          <p:cNvPr id="2711" name="Google Shape;2711;p32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Local Merge Conflicts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1101583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8" name="Google Shape;2718;p329"/>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12. Working with Multiple Conflicts</a:t>
            </a:r>
            <a:endParaRPr dirty="0"/>
          </a:p>
        </p:txBody>
      </p:sp>
    </p:spTree>
    <p:extLst>
      <p:ext uri="{BB962C8B-B14F-4D97-AF65-F5344CB8AC3E}">
        <p14:creationId xmlns:p14="http://schemas.microsoft.com/office/powerpoint/2010/main" val="31207679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3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239</a:t>
            </a:fld>
            <a:endParaRPr sz="900" b="1" i="0" u="none" strike="noStrike" cap="none">
              <a:solidFill>
                <a:srgbClr val="FFFFFF"/>
              </a:solidFill>
              <a:latin typeface="Calibri"/>
              <a:ea typeface="Calibri"/>
              <a:cs typeface="Calibri"/>
              <a:sym typeface="Calibri"/>
            </a:endParaRPr>
          </a:p>
        </p:txBody>
      </p:sp>
      <p:sp>
        <p:nvSpPr>
          <p:cNvPr id="2725" name="Google Shape;2725;p330"/>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resolve simple merge conflicts that involve competing line changes on GitHub, using the conflict editor.</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only resolve merge conflicts on GitHub that are caused by competing line changes, such as when people make different changes to the same line of the same file on different branches in your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repository.</a:t>
            </a:r>
            <a:endParaRPr sz="2400" b="0" i="0" u="none" strike="noStrike" cap="none" dirty="0">
              <a:solidFill>
                <a:schemeClr val="bg1"/>
              </a:solidFill>
              <a:latin typeface="Arial"/>
              <a:ea typeface="Arial"/>
              <a:cs typeface="Arial"/>
              <a:sym typeface="Arial"/>
            </a:endParaRPr>
          </a:p>
        </p:txBody>
      </p:sp>
      <p:sp>
        <p:nvSpPr>
          <p:cNvPr id="2726" name="Google Shape;2726;p33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Remote Merge Conflicts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0546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a:t>
            </a:fld>
            <a:endParaRPr sz="900" b="1" i="0" u="none" strike="noStrike" cap="none">
              <a:solidFill>
                <a:srgbClr val="FFFFFF"/>
              </a:solidFill>
              <a:latin typeface="Calibri"/>
              <a:ea typeface="Calibri"/>
              <a:cs typeface="Calibri"/>
              <a:sym typeface="Calibri"/>
            </a:endParaRPr>
          </a:p>
        </p:txBody>
      </p:sp>
      <p:sp>
        <p:nvSpPr>
          <p:cNvPr id="544" name="Google Shape;544;p44"/>
          <p:cNvSpPr txBox="1"/>
          <p:nvPr/>
        </p:nvSpPr>
        <p:spPr>
          <a:xfrm>
            <a:off x="301825" y="1183775"/>
            <a:ext cx="84981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lesson, we will dive deep into some of the fundamentals of Git.</a:t>
            </a:r>
            <a:endParaRPr lang="en-US"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lang="en-US"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It’s essential to understand well how Git thinks about files.</a:t>
            </a:r>
            <a:endParaRPr lang="en-US"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lang="en-US"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Its way of tracking the history of commits, and all the basic commands that we need to master, in order to become proficient.</a:t>
            </a:r>
            <a:endParaRPr lang="en-US" sz="1400" b="0" i="0" u="none" strike="noStrike" cap="none" dirty="0">
              <a:solidFill>
                <a:schemeClr val="bg1"/>
              </a:solidFill>
              <a:latin typeface="Arial"/>
              <a:ea typeface="Arial"/>
              <a:cs typeface="Arial"/>
              <a:sym typeface="Arial"/>
            </a:endParaRPr>
          </a:p>
        </p:txBody>
      </p:sp>
      <p:sp>
        <p:nvSpPr>
          <p:cNvPr id="545" name="Google Shape;545;p4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Fundamentals - Working Locally</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8510149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33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240</a:t>
            </a:fld>
            <a:endParaRPr sz="900" b="1" i="0" u="none" strike="noStrike" cap="none">
              <a:solidFill>
                <a:srgbClr val="FFFFFF"/>
              </a:solidFill>
              <a:latin typeface="Calibri"/>
              <a:ea typeface="Calibri"/>
              <a:cs typeface="Calibri"/>
              <a:sym typeface="Calibri"/>
            </a:endParaRPr>
          </a:p>
        </p:txBody>
      </p:sp>
      <p:sp>
        <p:nvSpPr>
          <p:cNvPr id="2732" name="Google Shape;2732;p331"/>
          <p:cNvSpPr txBox="1"/>
          <p:nvPr/>
        </p:nvSpPr>
        <p:spPr>
          <a:xfrm>
            <a:off x="629353" y="1301843"/>
            <a:ext cx="8116111"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Under your repository name, click      Pull requests.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2733" name="Google Shape;2733;p33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Remote Merge Conflicts</a:t>
            </a:r>
            <a:endParaRPr sz="1400" b="0" i="0" u="none" strike="noStrike" cap="none">
              <a:solidFill>
                <a:srgbClr val="000000"/>
              </a:solidFill>
              <a:latin typeface="Arial"/>
              <a:ea typeface="Arial"/>
              <a:cs typeface="Arial"/>
              <a:sym typeface="Arial"/>
            </a:endParaRPr>
          </a:p>
        </p:txBody>
      </p:sp>
      <p:pic>
        <p:nvPicPr>
          <p:cNvPr id="2734" name="Google Shape;2734;p331"/>
          <p:cNvPicPr preferRelativeResize="0"/>
          <p:nvPr/>
        </p:nvPicPr>
        <p:blipFill rotWithShape="1">
          <a:blip r:embed="rId3">
            <a:alphaModFix/>
          </a:blip>
          <a:srcRect/>
          <a:stretch/>
        </p:blipFill>
        <p:spPr>
          <a:xfrm>
            <a:off x="5672646" y="1296266"/>
            <a:ext cx="266700" cy="381000"/>
          </a:xfrm>
          <a:prstGeom prst="rect">
            <a:avLst/>
          </a:prstGeom>
          <a:noFill/>
          <a:ln>
            <a:noFill/>
          </a:ln>
        </p:spPr>
      </p:pic>
      <p:pic>
        <p:nvPicPr>
          <p:cNvPr id="3" name="Picture 2">
            <a:extLst>
              <a:ext uri="{FF2B5EF4-FFF2-40B4-BE49-F238E27FC236}">
                <a16:creationId xmlns:a16="http://schemas.microsoft.com/office/drawing/2014/main" id="{733E624B-B524-9B9A-70B4-DB7C9B11E482}"/>
              </a:ext>
            </a:extLst>
          </p:cNvPr>
          <p:cNvPicPr>
            <a:picLocks noChangeAspect="1"/>
          </p:cNvPicPr>
          <p:nvPr/>
        </p:nvPicPr>
        <p:blipFill>
          <a:blip r:embed="rId4"/>
          <a:stretch>
            <a:fillRect/>
          </a:stretch>
        </p:blipFill>
        <p:spPr>
          <a:xfrm>
            <a:off x="383784" y="1805372"/>
            <a:ext cx="8361680" cy="3107263"/>
          </a:xfrm>
          <a:prstGeom prst="rect">
            <a:avLst/>
          </a:prstGeom>
        </p:spPr>
      </p:pic>
    </p:spTree>
    <p:extLst>
      <p:ext uri="{BB962C8B-B14F-4D97-AF65-F5344CB8AC3E}">
        <p14:creationId xmlns:p14="http://schemas.microsoft.com/office/powerpoint/2010/main" val="120377414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sp>
        <p:nvSpPr>
          <p:cNvPr id="2740" name="Google Shape;2740;p33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241</a:t>
            </a:fld>
            <a:endParaRPr sz="900" b="1" i="0" u="none" strike="noStrike" cap="none">
              <a:solidFill>
                <a:srgbClr val="FFFFFF"/>
              </a:solidFill>
              <a:latin typeface="Calibri"/>
              <a:ea typeface="Calibri"/>
              <a:cs typeface="Calibri"/>
              <a:sym typeface="Calibri"/>
            </a:endParaRPr>
          </a:p>
        </p:txBody>
      </p:sp>
      <p:sp>
        <p:nvSpPr>
          <p:cNvPr id="2741" name="Google Shape;2741;p332"/>
          <p:cNvSpPr txBox="1"/>
          <p:nvPr/>
        </p:nvSpPr>
        <p:spPr>
          <a:xfrm>
            <a:off x="513944" y="1230821"/>
            <a:ext cx="8116111"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Near the bottom of your pull request, click Resolve conflicts.</a:t>
            </a:r>
            <a:endParaRPr sz="2400" b="0" i="0" u="none" strike="noStrike" cap="none" dirty="0">
              <a:solidFill>
                <a:schemeClr val="bg1"/>
              </a:solidFill>
              <a:latin typeface="Arial"/>
              <a:ea typeface="Arial"/>
              <a:cs typeface="Arial"/>
              <a:sym typeface="Arial"/>
            </a:endParaRPr>
          </a:p>
        </p:txBody>
      </p:sp>
      <p:sp>
        <p:nvSpPr>
          <p:cNvPr id="2742" name="Google Shape;2742;p33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Exploring</a:t>
            </a:r>
            <a:endParaRPr sz="3200" b="0" i="0" u="none" strike="noStrike" cap="none">
              <a:solidFill>
                <a:srgbClr val="FFFFFF"/>
              </a:solidFill>
              <a:latin typeface="Palatino Linotype"/>
              <a:ea typeface="Palatino Linotype"/>
              <a:cs typeface="Palatino Linotype"/>
              <a:sym typeface="Palatino Linotype"/>
            </a:endParaRPr>
          </a:p>
        </p:txBody>
      </p:sp>
      <p:pic>
        <p:nvPicPr>
          <p:cNvPr id="2743" name="Google Shape;2743;p332"/>
          <p:cNvPicPr preferRelativeResize="0"/>
          <p:nvPr/>
        </p:nvPicPr>
        <p:blipFill rotWithShape="1">
          <a:blip r:embed="rId3">
            <a:alphaModFix/>
          </a:blip>
          <a:srcRect/>
          <a:stretch/>
        </p:blipFill>
        <p:spPr>
          <a:xfrm>
            <a:off x="428433" y="1981668"/>
            <a:ext cx="8287134" cy="2608134"/>
          </a:xfrm>
          <a:prstGeom prst="rect">
            <a:avLst/>
          </a:prstGeom>
          <a:noFill/>
          <a:ln>
            <a:noFill/>
          </a:ln>
        </p:spPr>
      </p:pic>
    </p:spTree>
    <p:extLst>
      <p:ext uri="{BB962C8B-B14F-4D97-AF65-F5344CB8AC3E}">
        <p14:creationId xmlns:p14="http://schemas.microsoft.com/office/powerpoint/2010/main" val="23467770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p33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242</a:t>
            </a:fld>
            <a:endParaRPr sz="900" b="1" i="0" u="none" strike="noStrike" cap="none">
              <a:solidFill>
                <a:srgbClr val="FFFFFF"/>
              </a:solidFill>
              <a:latin typeface="Calibri"/>
              <a:ea typeface="Calibri"/>
              <a:cs typeface="Calibri"/>
              <a:sym typeface="Calibri"/>
            </a:endParaRPr>
          </a:p>
        </p:txBody>
      </p:sp>
      <p:sp>
        <p:nvSpPr>
          <p:cNvPr id="2749" name="Google Shape;2749;p33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Exploring</a:t>
            </a:r>
            <a:endParaRPr sz="3200" b="0" i="0" u="none" strike="noStrike" cap="none">
              <a:solidFill>
                <a:srgbClr val="FFFFFF"/>
              </a:solidFill>
              <a:latin typeface="Palatino Linotype"/>
              <a:ea typeface="Palatino Linotype"/>
              <a:cs typeface="Palatino Linotype"/>
              <a:sym typeface="Palatino Linotype"/>
            </a:endParaRPr>
          </a:p>
        </p:txBody>
      </p:sp>
      <p:pic>
        <p:nvPicPr>
          <p:cNvPr id="2750" name="Google Shape;2750;p333"/>
          <p:cNvPicPr preferRelativeResize="0"/>
          <p:nvPr/>
        </p:nvPicPr>
        <p:blipFill rotWithShape="1">
          <a:blip r:embed="rId3">
            <a:alphaModFix/>
          </a:blip>
          <a:srcRect/>
          <a:stretch/>
        </p:blipFill>
        <p:spPr>
          <a:xfrm>
            <a:off x="470517" y="1064778"/>
            <a:ext cx="8202966" cy="3494232"/>
          </a:xfrm>
          <a:prstGeom prst="rect">
            <a:avLst/>
          </a:prstGeom>
          <a:noFill/>
          <a:ln>
            <a:noFill/>
          </a:ln>
        </p:spPr>
      </p:pic>
    </p:spTree>
    <p:extLst>
      <p:ext uri="{BB962C8B-B14F-4D97-AF65-F5344CB8AC3E}">
        <p14:creationId xmlns:p14="http://schemas.microsoft.com/office/powerpoint/2010/main" val="40887865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33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243</a:t>
            </a:fld>
            <a:endParaRPr sz="900" b="1" i="0" u="none" strike="noStrike" cap="none">
              <a:solidFill>
                <a:srgbClr val="FFFFFF"/>
              </a:solidFill>
              <a:latin typeface="Calibri"/>
              <a:ea typeface="Calibri"/>
              <a:cs typeface="Calibri"/>
              <a:sym typeface="Calibri"/>
            </a:endParaRPr>
          </a:p>
        </p:txBody>
      </p:sp>
      <p:sp>
        <p:nvSpPr>
          <p:cNvPr id="2756" name="Google Shape;2756;p334"/>
          <p:cNvSpPr txBox="1"/>
          <p:nvPr/>
        </p:nvSpPr>
        <p:spPr>
          <a:xfrm>
            <a:off x="513944" y="1594806"/>
            <a:ext cx="8116111"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Once you've resolved all the conflicts in the file, click Mark as resolved.</a:t>
            </a:r>
            <a:endParaRPr sz="2400" b="0" i="0" u="none" strike="noStrike" cap="none" dirty="0">
              <a:solidFill>
                <a:schemeClr val="bg1"/>
              </a:solidFill>
              <a:latin typeface="Arial"/>
              <a:ea typeface="Arial"/>
              <a:cs typeface="Arial"/>
              <a:sym typeface="Arial"/>
            </a:endParaRPr>
          </a:p>
        </p:txBody>
      </p:sp>
      <p:sp>
        <p:nvSpPr>
          <p:cNvPr id="2757" name="Google Shape;2757;p33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Exploring</a:t>
            </a:r>
            <a:endParaRPr sz="3200" b="0" i="0" u="none" strike="noStrike" cap="none">
              <a:solidFill>
                <a:srgbClr val="FFFFFF"/>
              </a:solidFill>
              <a:latin typeface="Palatino Linotype"/>
              <a:ea typeface="Palatino Linotype"/>
              <a:cs typeface="Palatino Linotype"/>
              <a:sym typeface="Palatino Linotype"/>
            </a:endParaRPr>
          </a:p>
        </p:txBody>
      </p:sp>
      <p:pic>
        <p:nvPicPr>
          <p:cNvPr id="2758" name="Google Shape;2758;p334"/>
          <p:cNvPicPr preferRelativeResize="0"/>
          <p:nvPr/>
        </p:nvPicPr>
        <p:blipFill rotWithShape="1">
          <a:blip r:embed="rId3">
            <a:alphaModFix/>
          </a:blip>
          <a:srcRect/>
          <a:stretch/>
        </p:blipFill>
        <p:spPr>
          <a:xfrm>
            <a:off x="408373" y="2604486"/>
            <a:ext cx="8327254" cy="1157136"/>
          </a:xfrm>
          <a:prstGeom prst="rect">
            <a:avLst/>
          </a:prstGeom>
          <a:noFill/>
          <a:ln>
            <a:noFill/>
          </a:ln>
        </p:spPr>
      </p:pic>
    </p:spTree>
    <p:extLst>
      <p:ext uri="{BB962C8B-B14F-4D97-AF65-F5344CB8AC3E}">
        <p14:creationId xmlns:p14="http://schemas.microsoft.com/office/powerpoint/2010/main" val="37520566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33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244</a:t>
            </a:fld>
            <a:endParaRPr sz="900" b="1" i="0" u="none" strike="noStrike" cap="none">
              <a:solidFill>
                <a:srgbClr val="FFFFFF"/>
              </a:solidFill>
              <a:latin typeface="Calibri"/>
              <a:ea typeface="Calibri"/>
              <a:cs typeface="Calibri"/>
              <a:sym typeface="Calibri"/>
            </a:endParaRPr>
          </a:p>
        </p:txBody>
      </p:sp>
      <p:sp>
        <p:nvSpPr>
          <p:cNvPr id="2764" name="Google Shape;2764;p335"/>
          <p:cNvSpPr txBox="1"/>
          <p:nvPr/>
        </p:nvSpPr>
        <p:spPr>
          <a:xfrm>
            <a:off x="513944" y="1218155"/>
            <a:ext cx="8116111"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have more than one file with a conflict, select the next file you want to edit on the left side of the page under "conflicting files" and repeat steps four through seven until you've resolved all of your pull request's merge conflicts.</a:t>
            </a:r>
            <a:endParaRPr sz="2400" b="0" i="0" u="none" strike="noStrike" cap="none" dirty="0">
              <a:solidFill>
                <a:schemeClr val="bg1"/>
              </a:solidFill>
              <a:latin typeface="Arial"/>
              <a:ea typeface="Arial"/>
              <a:cs typeface="Arial"/>
              <a:sym typeface="Arial"/>
            </a:endParaRPr>
          </a:p>
        </p:txBody>
      </p:sp>
      <p:sp>
        <p:nvSpPr>
          <p:cNvPr id="2765" name="Google Shape;2765;p33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Exploring</a:t>
            </a:r>
            <a:endParaRPr sz="3200" b="0" i="0" u="none" strike="noStrike" cap="none">
              <a:solidFill>
                <a:srgbClr val="FFFFFF"/>
              </a:solidFill>
              <a:latin typeface="Palatino Linotype"/>
              <a:ea typeface="Palatino Linotype"/>
              <a:cs typeface="Palatino Linotype"/>
              <a:sym typeface="Palatino Linotype"/>
            </a:endParaRPr>
          </a:p>
        </p:txBody>
      </p:sp>
      <p:pic>
        <p:nvPicPr>
          <p:cNvPr id="2766" name="Google Shape;2766;p335"/>
          <p:cNvPicPr preferRelativeResize="0"/>
          <p:nvPr/>
        </p:nvPicPr>
        <p:blipFill rotWithShape="1">
          <a:blip r:embed="rId3">
            <a:alphaModFix/>
          </a:blip>
          <a:srcRect/>
          <a:stretch/>
        </p:blipFill>
        <p:spPr>
          <a:xfrm>
            <a:off x="2924175" y="3157382"/>
            <a:ext cx="3295650" cy="1457325"/>
          </a:xfrm>
          <a:prstGeom prst="rect">
            <a:avLst/>
          </a:prstGeom>
          <a:noFill/>
          <a:ln>
            <a:noFill/>
          </a:ln>
        </p:spPr>
      </p:pic>
    </p:spTree>
    <p:extLst>
      <p:ext uri="{BB962C8B-B14F-4D97-AF65-F5344CB8AC3E}">
        <p14:creationId xmlns:p14="http://schemas.microsoft.com/office/powerpoint/2010/main" val="15949265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1" name="Google Shape;2771;p33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245</a:t>
            </a:fld>
            <a:endParaRPr sz="900" b="1" i="0" u="none" strike="noStrike" cap="none">
              <a:solidFill>
                <a:srgbClr val="FFFFFF"/>
              </a:solidFill>
              <a:latin typeface="Calibri"/>
              <a:ea typeface="Calibri"/>
              <a:cs typeface="Calibri"/>
              <a:sym typeface="Calibri"/>
            </a:endParaRPr>
          </a:p>
        </p:txBody>
      </p:sp>
      <p:sp>
        <p:nvSpPr>
          <p:cNvPr id="2772" name="Google Shape;2772;p336"/>
          <p:cNvSpPr txBox="1"/>
          <p:nvPr/>
        </p:nvSpPr>
        <p:spPr>
          <a:xfrm>
            <a:off x="513944" y="1322384"/>
            <a:ext cx="8116111" cy="14895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Once you've resolved all your merge conflicts, click Commit merge.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merges the entire base branch into your head branch.</a:t>
            </a:r>
            <a:endParaRPr sz="2400" b="0" i="0" u="none" strike="noStrike" cap="none" dirty="0">
              <a:solidFill>
                <a:schemeClr val="bg1"/>
              </a:solidFill>
              <a:latin typeface="Arial"/>
              <a:ea typeface="Arial"/>
              <a:cs typeface="Arial"/>
              <a:sym typeface="Arial"/>
            </a:endParaRPr>
          </a:p>
        </p:txBody>
      </p:sp>
      <p:sp>
        <p:nvSpPr>
          <p:cNvPr id="2773" name="Google Shape;2773;p33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Exploring</a:t>
            </a:r>
            <a:endParaRPr sz="3200" b="0" i="0" u="none" strike="noStrike" cap="none">
              <a:solidFill>
                <a:srgbClr val="FFFFFF"/>
              </a:solidFill>
              <a:latin typeface="Palatino Linotype"/>
              <a:ea typeface="Palatino Linotype"/>
              <a:cs typeface="Palatino Linotype"/>
              <a:sym typeface="Palatino Linotype"/>
            </a:endParaRPr>
          </a:p>
        </p:txBody>
      </p:sp>
      <p:pic>
        <p:nvPicPr>
          <p:cNvPr id="2774" name="Google Shape;2774;p336"/>
          <p:cNvPicPr preferRelativeResize="0"/>
          <p:nvPr/>
        </p:nvPicPr>
        <p:blipFill rotWithShape="1">
          <a:blip r:embed="rId3">
            <a:alphaModFix/>
          </a:blip>
          <a:srcRect/>
          <a:stretch/>
        </p:blipFill>
        <p:spPr>
          <a:xfrm>
            <a:off x="513944" y="3034238"/>
            <a:ext cx="8116112" cy="1258934"/>
          </a:xfrm>
          <a:prstGeom prst="rect">
            <a:avLst/>
          </a:prstGeom>
          <a:noFill/>
          <a:ln>
            <a:noFill/>
          </a:ln>
        </p:spPr>
      </p:pic>
    </p:spTree>
    <p:extLst>
      <p:ext uri="{BB962C8B-B14F-4D97-AF65-F5344CB8AC3E}">
        <p14:creationId xmlns:p14="http://schemas.microsoft.com/office/powerpoint/2010/main" val="37606198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sp>
        <p:nvSpPr>
          <p:cNvPr id="2779" name="Google Shape;2779;p33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246</a:t>
            </a:fld>
            <a:endParaRPr sz="900" b="1" i="0" u="none" strike="noStrike" cap="none">
              <a:solidFill>
                <a:srgbClr val="FFFFFF"/>
              </a:solidFill>
              <a:latin typeface="Calibri"/>
              <a:ea typeface="Calibri"/>
              <a:cs typeface="Calibri"/>
              <a:sym typeface="Calibri"/>
            </a:endParaRPr>
          </a:p>
        </p:txBody>
      </p:sp>
      <p:sp>
        <p:nvSpPr>
          <p:cNvPr id="2780" name="Google Shape;2780;p33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Exploring</a:t>
            </a:r>
            <a:endParaRPr sz="3200" b="0" i="0" u="none" strike="noStrike" cap="none">
              <a:solidFill>
                <a:srgbClr val="FFFFFF"/>
              </a:solidFill>
              <a:latin typeface="Palatino Linotype"/>
              <a:ea typeface="Palatino Linotype"/>
              <a:cs typeface="Palatino Linotype"/>
              <a:sym typeface="Palatino Linotype"/>
            </a:endParaRPr>
          </a:p>
        </p:txBody>
      </p:sp>
      <p:pic>
        <p:nvPicPr>
          <p:cNvPr id="2781" name="Google Shape;2781;p337"/>
          <p:cNvPicPr preferRelativeResize="0"/>
          <p:nvPr/>
        </p:nvPicPr>
        <p:blipFill rotWithShape="1">
          <a:blip r:embed="rId3">
            <a:alphaModFix/>
          </a:blip>
          <a:srcRect/>
          <a:stretch/>
        </p:blipFill>
        <p:spPr>
          <a:xfrm>
            <a:off x="1802168" y="1336655"/>
            <a:ext cx="5539664" cy="3198158"/>
          </a:xfrm>
          <a:prstGeom prst="rect">
            <a:avLst/>
          </a:prstGeom>
          <a:noFill/>
          <a:ln>
            <a:noFill/>
          </a:ln>
        </p:spPr>
      </p:pic>
    </p:spTree>
    <p:extLst>
      <p:ext uri="{BB962C8B-B14F-4D97-AF65-F5344CB8AC3E}">
        <p14:creationId xmlns:p14="http://schemas.microsoft.com/office/powerpoint/2010/main" val="34958803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2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247</a:t>
            </a:fld>
            <a:endParaRPr sz="900" b="1" i="0" u="none" strike="noStrike" cap="none">
              <a:solidFill>
                <a:srgbClr val="FFFFFF"/>
              </a:solidFill>
              <a:latin typeface="Calibri"/>
              <a:ea typeface="Calibri"/>
              <a:cs typeface="Calibri"/>
              <a:sym typeface="Calibri"/>
            </a:endParaRPr>
          </a:p>
        </p:txBody>
      </p:sp>
      <p:sp>
        <p:nvSpPr>
          <p:cNvPr id="1158" name="Google Shape;1158;p125"/>
          <p:cNvSpPr txBox="1"/>
          <p:nvPr/>
        </p:nvSpPr>
        <p:spPr>
          <a:xfrm>
            <a:off x="700063" y="1220761"/>
            <a:ext cx="7596900" cy="318226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focus on this right now; move to the master branch, if not already there, then type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sym typeface="Arial"/>
              </a:rPr>
              <a:t> status command; it allows us to see the actual status of the staging area:</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status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On branch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nothing to commit, working tree clean</a:t>
            </a:r>
            <a:endParaRPr sz="2400" b="0" i="0" u="none" strike="noStrike" cap="none" dirty="0">
              <a:solidFill>
                <a:srgbClr val="ED7D31"/>
              </a:solidFill>
              <a:latin typeface="Arial"/>
              <a:ea typeface="Arial"/>
              <a:cs typeface="Arial"/>
              <a:sym typeface="Arial"/>
            </a:endParaRPr>
          </a:p>
        </p:txBody>
      </p:sp>
      <p:sp>
        <p:nvSpPr>
          <p:cNvPr id="1159" name="Google Shape;1159;p12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2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248</a:t>
            </a:fld>
            <a:endParaRPr sz="900" b="1" i="0" u="none" strike="noStrike" cap="none">
              <a:solidFill>
                <a:srgbClr val="FFFFFF"/>
              </a:solidFill>
              <a:latin typeface="Calibri"/>
              <a:ea typeface="Calibri"/>
              <a:cs typeface="Calibri"/>
              <a:sym typeface="Calibri"/>
            </a:endParaRPr>
          </a:p>
        </p:txBody>
      </p:sp>
      <p:sp>
        <p:nvSpPr>
          <p:cNvPr id="1165" name="Google Shape;1165;p126"/>
          <p:cNvSpPr txBox="1"/>
          <p:nvPr/>
        </p:nvSpPr>
        <p:spPr>
          <a:xfrm>
            <a:off x="513944" y="989590"/>
            <a:ext cx="8116111" cy="370550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says there's nothing to commit, our working tree is clean.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But what's a working tree? Is it the same as the working directory we talked about? Well, yes and no, and it's confusing, I know.</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had (and still have) some troubles with names; in fact, as we said a couple of lines before, even for the staging area we have two names (the other one is index). </a:t>
            </a:r>
            <a:endParaRPr sz="1400" b="0" i="0" u="none" strike="noStrike" cap="none" dirty="0">
              <a:solidFill>
                <a:schemeClr val="bg1"/>
              </a:solidFill>
              <a:latin typeface="Arial"/>
              <a:ea typeface="Arial"/>
              <a:cs typeface="Arial"/>
              <a:sym typeface="Arial"/>
            </a:endParaRPr>
          </a:p>
        </p:txBody>
      </p:sp>
      <p:sp>
        <p:nvSpPr>
          <p:cNvPr id="1166" name="Google Shape;1166;p12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2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249</a:t>
            </a:fld>
            <a:endParaRPr sz="900" b="1" i="0" u="none" strike="noStrike" cap="none">
              <a:solidFill>
                <a:srgbClr val="FFFFFF"/>
              </a:solidFill>
              <a:latin typeface="Calibri"/>
              <a:ea typeface="Calibri"/>
              <a:cs typeface="Calibri"/>
              <a:sym typeface="Calibri"/>
            </a:endParaRPr>
          </a:p>
        </p:txBody>
      </p:sp>
      <p:sp>
        <p:nvSpPr>
          <p:cNvPr id="1172" name="Google Shape;1172;p127"/>
          <p:cNvSpPr txBox="1"/>
          <p:nvPr/>
        </p:nvSpPr>
        <p:spPr>
          <a:xfrm>
            <a:off x="689221" y="1065790"/>
            <a:ext cx="8014500" cy="13668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Add a peach to the shoppingList.txt file:</a:t>
            </a: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[2] ~/grocery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echo "peach" &gt;&gt; shoppingList.txt</a:t>
            </a:r>
            <a:endParaRPr sz="2200" b="0" i="0" u="none" strike="noStrike" cap="none" dirty="0">
              <a:solidFill>
                <a:srgbClr val="ED7D3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Then make use of this new learnt command again,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status:</a:t>
            </a:r>
            <a:endParaRPr sz="1200" b="0" i="0" u="none" strike="noStrike" cap="none" dirty="0">
              <a:solidFill>
                <a:schemeClr val="bg1"/>
              </a:solidFill>
              <a:latin typeface="Arial"/>
              <a:ea typeface="Arial"/>
              <a:cs typeface="Arial"/>
              <a:sym typeface="Arial"/>
            </a:endParaRPr>
          </a:p>
        </p:txBody>
      </p:sp>
      <p:sp>
        <p:nvSpPr>
          <p:cNvPr id="1173" name="Google Shape;1173;p12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174" name="Google Shape;1174;p127"/>
          <p:cNvPicPr preferRelativeResize="0"/>
          <p:nvPr/>
        </p:nvPicPr>
        <p:blipFill rotWithShape="1">
          <a:blip r:embed="rId3">
            <a:alphaModFix/>
          </a:blip>
          <a:srcRect/>
          <a:stretch/>
        </p:blipFill>
        <p:spPr>
          <a:xfrm>
            <a:off x="1446600" y="2476975"/>
            <a:ext cx="6250800" cy="2197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a:t>
            </a:fld>
            <a:endParaRPr sz="900" b="1" i="0" u="none" strike="noStrike" cap="none">
              <a:solidFill>
                <a:srgbClr val="FFFFFF"/>
              </a:solidFill>
              <a:latin typeface="Calibri"/>
              <a:ea typeface="Calibri"/>
              <a:cs typeface="Calibri"/>
              <a:sym typeface="Calibri"/>
            </a:endParaRPr>
          </a:p>
        </p:txBody>
      </p:sp>
      <p:sp>
        <p:nvSpPr>
          <p:cNvPr id="558" name="Google Shape;558;p46"/>
          <p:cNvSpPr txBox="1"/>
          <p:nvPr/>
        </p:nvSpPr>
        <p:spPr>
          <a:xfrm>
            <a:off x="106805" y="1008908"/>
            <a:ext cx="9037200" cy="176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Let's create a new repository to refresh our memory and then start learning a little bit more about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a:t>
            </a: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In this example, we use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to track our shopping list before going to the grocery; so, create a new grocery folder, and then initialize a new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repository: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559" name="Google Shape;559;p4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560" name="Google Shape;560;p46"/>
          <p:cNvPicPr preferRelativeResize="0"/>
          <p:nvPr/>
        </p:nvPicPr>
        <p:blipFill rotWithShape="1">
          <a:blip r:embed="rId3">
            <a:alphaModFix/>
          </a:blip>
          <a:srcRect/>
          <a:stretch/>
        </p:blipFill>
        <p:spPr>
          <a:xfrm>
            <a:off x="455803" y="2663073"/>
            <a:ext cx="4320914" cy="1752752"/>
          </a:xfrm>
          <a:prstGeom prst="rect">
            <a:avLst/>
          </a:prstGeom>
          <a:noFill/>
          <a:ln>
            <a:noFill/>
          </a:ln>
        </p:spPr>
      </p:pic>
      <p:pic>
        <p:nvPicPr>
          <p:cNvPr id="561" name="Google Shape;561;p46"/>
          <p:cNvPicPr preferRelativeResize="0"/>
          <p:nvPr/>
        </p:nvPicPr>
        <p:blipFill rotWithShape="1">
          <a:blip r:embed="rId4">
            <a:alphaModFix/>
          </a:blip>
          <a:srcRect/>
          <a:stretch/>
        </p:blipFill>
        <p:spPr>
          <a:xfrm>
            <a:off x="4776717" y="4262418"/>
            <a:ext cx="2156647" cy="167655"/>
          </a:xfrm>
          <a:prstGeom prst="rect">
            <a:avLst/>
          </a:prstGeom>
          <a:noFill/>
          <a:ln>
            <a:noFill/>
          </a:ln>
        </p:spPr>
      </p:pic>
    </p:spTree>
    <p:extLst>
      <p:ext uri="{BB962C8B-B14F-4D97-AF65-F5344CB8AC3E}">
        <p14:creationId xmlns:p14="http://schemas.microsoft.com/office/powerpoint/2010/main" val="27478062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2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250</a:t>
            </a:fld>
            <a:endParaRPr sz="900" b="1" i="0" u="none" strike="noStrike" cap="none">
              <a:solidFill>
                <a:srgbClr val="FFFFFF"/>
              </a:solidFill>
              <a:latin typeface="Calibri"/>
              <a:ea typeface="Calibri"/>
              <a:cs typeface="Calibri"/>
              <a:sym typeface="Calibri"/>
            </a:endParaRPr>
          </a:p>
        </p:txBody>
      </p:sp>
      <p:sp>
        <p:nvSpPr>
          <p:cNvPr id="1180" name="Google Shape;1180;p128"/>
          <p:cNvSpPr txBox="1"/>
          <p:nvPr/>
        </p:nvSpPr>
        <p:spPr>
          <a:xfrm>
            <a:off x="700102" y="1393007"/>
            <a:ext cx="75969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 to add it; we will see the second option later.</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 try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command, with nothing more: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Nothing specified, nothing added.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Maybe you wanted to say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a:t>
            </a:r>
            <a:endParaRPr sz="2400" b="0" i="0" u="none" strike="noStrike" cap="none" dirty="0">
              <a:solidFill>
                <a:srgbClr val="ED7D31"/>
              </a:solidFill>
              <a:latin typeface="Arial"/>
              <a:ea typeface="Arial"/>
              <a:cs typeface="Arial"/>
              <a:sym typeface="Arial"/>
            </a:endParaRPr>
          </a:p>
        </p:txBody>
      </p:sp>
      <p:sp>
        <p:nvSpPr>
          <p:cNvPr id="1181" name="Google Shape;1181;p12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182" name="Google Shape;1182;p128"/>
          <p:cNvPicPr preferRelativeResize="0"/>
          <p:nvPr/>
        </p:nvPicPr>
        <p:blipFill>
          <a:blip r:embed="rId3">
            <a:alphaModFix/>
          </a:blip>
          <a:stretch>
            <a:fillRect/>
          </a:stretch>
        </p:blipFill>
        <p:spPr>
          <a:xfrm>
            <a:off x="7093725" y="3345975"/>
            <a:ext cx="1803802" cy="10146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2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251</a:t>
            </a:fld>
            <a:endParaRPr sz="900" b="1" i="0" u="none" strike="noStrike" cap="none">
              <a:solidFill>
                <a:srgbClr val="FFFFFF"/>
              </a:solidFill>
              <a:latin typeface="Calibri"/>
              <a:ea typeface="Calibri"/>
              <a:cs typeface="Calibri"/>
              <a:sym typeface="Calibri"/>
            </a:endParaRPr>
          </a:p>
        </p:txBody>
      </p:sp>
      <p:sp>
        <p:nvSpPr>
          <p:cNvPr id="1188" name="Google Shape;1188;p129"/>
          <p:cNvSpPr txBox="1"/>
          <p:nvPr/>
        </p:nvSpPr>
        <p:spPr>
          <a:xfrm>
            <a:off x="610200" y="1064962"/>
            <a:ext cx="7596822" cy="38151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version 1.x:</a:t>
            </a:r>
            <a:endParaRPr sz="1400" b="0" i="0" u="none" strike="noStrike" cap="none" dirty="0">
              <a:solidFill>
                <a:schemeClr val="bg1"/>
              </a:solidFill>
              <a:latin typeface="Arial"/>
              <a:ea typeface="Arial"/>
              <a:cs typeface="Arial"/>
              <a:sym typeface="Arial"/>
            </a:endParaRPr>
          </a:p>
        </p:txBody>
      </p:sp>
      <p:sp>
        <p:nvSpPr>
          <p:cNvPr id="1189" name="Google Shape;1189;p12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graphicFrame>
        <p:nvGraphicFramePr>
          <p:cNvPr id="1190" name="Google Shape;1190;p129"/>
          <p:cNvGraphicFramePr/>
          <p:nvPr/>
        </p:nvGraphicFramePr>
        <p:xfrm>
          <a:off x="762000" y="1540536"/>
          <a:ext cx="7620000" cy="3060520"/>
        </p:xfrm>
        <a:graphic>
          <a:graphicData uri="http://schemas.openxmlformats.org/drawingml/2006/table">
            <a:tbl>
              <a:tblPr>
                <a:gradFill>
                  <a:gsLst>
                    <a:gs pos="0">
                      <a:srgbClr val="F7BCA2"/>
                    </a:gs>
                    <a:gs pos="50000">
                      <a:srgbClr val="F4B093"/>
                    </a:gs>
                    <a:gs pos="100000">
                      <a:srgbClr val="F7A47F"/>
                    </a:gs>
                  </a:gsLst>
                  <a:lin ang="5400000" scaled="0"/>
                </a:gradFill>
                <a:tableStyleId>{1F24811F-4EE7-4368-AFF6-87CA026ADCED}</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389550">
                <a:tc>
                  <a:txBody>
                    <a:bodyPr/>
                    <a:lstStyle/>
                    <a:p>
                      <a:pPr marL="0" marR="0" lvl="0" indent="0" algn="l" rtl="0">
                        <a:lnSpc>
                          <a:spcPct val="100000"/>
                        </a:lnSpc>
                        <a:spcBef>
                          <a:spcPts val="0"/>
                        </a:spcBef>
                        <a:spcAft>
                          <a:spcPts val="0"/>
                        </a:spcAft>
                        <a:buClr>
                          <a:srgbClr val="000000"/>
                        </a:buClr>
                        <a:buSzPts val="1600"/>
                        <a:buFont typeface="Arial"/>
                        <a:buNone/>
                      </a:pPr>
                      <a:endParaRPr sz="1600" b="0" u="none" strike="noStrike" cap="none" dirty="0">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New files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Modified files</a:t>
                      </a:r>
                      <a:endParaRPr sz="1600" b="0" u="none" strike="noStrike" cap="none" dirty="0">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Deleted files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endParaRPr sz="1600" b="0" u="none" strike="noStrike" cap="none">
                        <a:latin typeface="Lato"/>
                        <a:ea typeface="Lato"/>
                        <a:cs typeface="Lato"/>
                        <a:sym typeface="Lato"/>
                      </a:endParaRPr>
                    </a:p>
                  </a:txBody>
                  <a:tcPr marL="47625" marR="47625" marT="47625" marB="47625" anchor="ctr"/>
                </a:tc>
                <a:extLst>
                  <a:ext uri="{0D108BD9-81ED-4DB2-BD59-A6C34878D82A}">
                    <a16:rowId xmlns:a16="http://schemas.microsoft.com/office/drawing/2014/main" val="10000"/>
                  </a:ext>
                </a:extLst>
              </a:tr>
              <a:tr h="9221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git add -A</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Stage all (new, modified, deleted) files</a:t>
                      </a:r>
                      <a:endParaRPr sz="1600" b="0" u="none" strike="noStrike" cap="none">
                        <a:latin typeface="Lato"/>
                        <a:ea typeface="Lato"/>
                        <a:cs typeface="Lato"/>
                        <a:sym typeface="Lato"/>
                      </a:endParaRPr>
                    </a:p>
                  </a:txBody>
                  <a:tcPr marL="47625" marR="47625" marT="47625" marB="47625" anchor="ctr"/>
                </a:tc>
                <a:extLst>
                  <a:ext uri="{0D108BD9-81ED-4DB2-BD59-A6C34878D82A}">
                    <a16:rowId xmlns:a16="http://schemas.microsoft.com/office/drawing/2014/main" val="10001"/>
                  </a:ext>
                </a:extLst>
              </a:tr>
              <a:tr h="6558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git add .</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no</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Stage new and modified files only</a:t>
                      </a:r>
                      <a:endParaRPr sz="1600" b="0" u="none" strike="noStrike" cap="none">
                        <a:latin typeface="Lato"/>
                        <a:ea typeface="Lato"/>
                        <a:cs typeface="Lato"/>
                        <a:sym typeface="Lato"/>
                      </a:endParaRPr>
                    </a:p>
                  </a:txBody>
                  <a:tcPr marL="47625" marR="47625" marT="47625" marB="47625" anchor="ctr"/>
                </a:tc>
                <a:extLst>
                  <a:ext uri="{0D108BD9-81ED-4DB2-BD59-A6C34878D82A}">
                    <a16:rowId xmlns:a16="http://schemas.microsoft.com/office/drawing/2014/main" val="10002"/>
                  </a:ext>
                </a:extLst>
              </a:tr>
              <a:tr h="9221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git add -u</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no</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yes</a:t>
                      </a:r>
                      <a:endParaRPr sz="1600" b="0" u="none" strike="noStrike" cap="none">
                        <a:latin typeface="Lato"/>
                        <a:ea typeface="Lato"/>
                        <a:cs typeface="Lato"/>
                        <a:sym typeface="Lato"/>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Stage modified and deleted files only</a:t>
                      </a:r>
                      <a:endParaRPr sz="1600" b="0" u="none" strike="noStrike" cap="none">
                        <a:latin typeface="Lato"/>
                        <a:ea typeface="Lato"/>
                        <a:cs typeface="Lato"/>
                        <a:sym typeface="Lato"/>
                      </a:endParaRPr>
                    </a:p>
                  </a:txBody>
                  <a:tcPr marL="47625" marR="47625" marT="47625" marB="476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3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252</a:t>
            </a:fld>
            <a:endParaRPr sz="900" b="1" i="0" u="none" strike="noStrike" cap="none">
              <a:solidFill>
                <a:srgbClr val="FFFFFF"/>
              </a:solidFill>
              <a:latin typeface="Calibri"/>
              <a:ea typeface="Calibri"/>
              <a:cs typeface="Calibri"/>
              <a:sym typeface="Calibri"/>
            </a:endParaRPr>
          </a:p>
        </p:txBody>
      </p:sp>
      <p:sp>
        <p:nvSpPr>
          <p:cNvPr id="1204" name="Google Shape;1204;p131"/>
          <p:cNvSpPr txBox="1"/>
          <p:nvPr/>
        </p:nvSpPr>
        <p:spPr>
          <a:xfrm>
            <a:off x="587622" y="2067139"/>
            <a:ext cx="7596900" cy="18594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Another basic usage is to specify the file we want to add; let's give it a try: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[5]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shoppingList.txt</a:t>
            </a:r>
            <a:endParaRPr sz="2400" b="0" i="0" u="none" strike="noStrike" cap="none" dirty="0">
              <a:solidFill>
                <a:srgbClr val="ED7D31"/>
              </a:solidFill>
              <a:latin typeface="Arial"/>
              <a:ea typeface="Arial"/>
              <a:cs typeface="Arial"/>
              <a:sym typeface="Arial"/>
            </a:endParaRPr>
          </a:p>
        </p:txBody>
      </p:sp>
      <p:sp>
        <p:nvSpPr>
          <p:cNvPr id="1205" name="Google Shape;1205;p13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3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253</a:t>
            </a:fld>
            <a:endParaRPr sz="900" b="1" i="0" u="none" strike="noStrike" cap="none">
              <a:solidFill>
                <a:srgbClr val="FFFFFF"/>
              </a:solidFill>
              <a:latin typeface="Calibri"/>
              <a:ea typeface="Calibri"/>
              <a:cs typeface="Calibri"/>
              <a:sym typeface="Calibri"/>
            </a:endParaRPr>
          </a:p>
        </p:txBody>
      </p:sp>
      <p:sp>
        <p:nvSpPr>
          <p:cNvPr id="1211" name="Google Shape;1211;p132"/>
          <p:cNvSpPr txBox="1"/>
          <p:nvPr/>
        </p:nvSpPr>
        <p:spPr>
          <a:xfrm>
            <a:off x="773589" y="950987"/>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Okay, time to look back at our repository; go with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status now:</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[6]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status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On branch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Changes to be committed: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(use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reset HEAD &lt;file&gt;..." to </a:t>
            </a:r>
            <a:r>
              <a:rPr lang="en-US" sz="2400" b="0" i="0" u="none" strike="noStrike" cap="none" dirty="0" err="1">
                <a:solidFill>
                  <a:srgbClr val="ED7D31"/>
                </a:solidFill>
                <a:latin typeface="Arial"/>
                <a:ea typeface="Arial"/>
                <a:cs typeface="Arial"/>
                <a:sym typeface="Arial"/>
              </a:rPr>
              <a:t>unstage</a:t>
            </a:r>
            <a:r>
              <a:rPr lang="en-US" sz="2400" b="0" i="0" u="none" strike="noStrike" cap="none" dirty="0">
                <a:solidFill>
                  <a:srgbClr val="ED7D31"/>
                </a:solidFill>
                <a:latin typeface="Arial"/>
                <a:ea typeface="Arial"/>
                <a:cs typeface="Arial"/>
                <a:sym typeface="Arial"/>
              </a:rPr>
              <a: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modified:   shoppingList.txt</a:t>
            </a:r>
            <a:endParaRPr sz="2400" b="0" i="0" u="none" strike="noStrike" cap="none" dirty="0">
              <a:solidFill>
                <a:srgbClr val="ED7D31"/>
              </a:solidFill>
              <a:latin typeface="Arial"/>
              <a:ea typeface="Arial"/>
              <a:cs typeface="Arial"/>
              <a:sym typeface="Arial"/>
            </a:endParaRPr>
          </a:p>
        </p:txBody>
      </p:sp>
      <p:sp>
        <p:nvSpPr>
          <p:cNvPr id="1212" name="Google Shape;1212;p13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3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254</a:t>
            </a:fld>
            <a:endParaRPr sz="900" b="1" i="0" u="none" strike="noStrike" cap="none">
              <a:solidFill>
                <a:srgbClr val="FFFFFF"/>
              </a:solidFill>
              <a:latin typeface="Calibri"/>
              <a:ea typeface="Calibri"/>
              <a:cs typeface="Calibri"/>
              <a:sym typeface="Calibri"/>
            </a:endParaRPr>
          </a:p>
        </p:txBody>
      </p:sp>
      <p:sp>
        <p:nvSpPr>
          <p:cNvPr id="1218" name="Google Shape;1218;p133"/>
          <p:cNvSpPr txBox="1"/>
          <p:nvPr/>
        </p:nvSpPr>
        <p:spPr>
          <a:xfrm>
            <a:off x="683278" y="1023675"/>
            <a:ext cx="77775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 now, leave things how they are, and do a commit: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[7]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-m "Add a peach"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[master 603b9d1] Add a peach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1 file changed, 1 insertion(+)</a:t>
            </a: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Check the status: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[8]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status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On branch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nothing to commit, working tree clean</a:t>
            </a:r>
            <a:endParaRPr sz="2400" b="0" i="0" u="none" strike="noStrike" cap="none" dirty="0">
              <a:solidFill>
                <a:srgbClr val="ED7D31"/>
              </a:solidFill>
              <a:latin typeface="Arial"/>
              <a:ea typeface="Arial"/>
              <a:cs typeface="Arial"/>
              <a:sym typeface="Arial"/>
            </a:endParaRPr>
          </a:p>
        </p:txBody>
      </p:sp>
      <p:sp>
        <p:nvSpPr>
          <p:cNvPr id="1219" name="Google Shape;1219;p13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3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255</a:t>
            </a:fld>
            <a:endParaRPr sz="900" b="1" i="0" u="none" strike="noStrike" cap="none">
              <a:solidFill>
                <a:srgbClr val="FFFFFF"/>
              </a:solidFill>
              <a:latin typeface="Calibri"/>
              <a:ea typeface="Calibri"/>
              <a:cs typeface="Calibri"/>
              <a:sym typeface="Calibri"/>
            </a:endParaRPr>
          </a:p>
        </p:txBody>
      </p:sp>
      <p:sp>
        <p:nvSpPr>
          <p:cNvPr id="1225" name="Google Shape;1225;p134"/>
          <p:cNvSpPr txBox="1"/>
          <p:nvPr/>
        </p:nvSpPr>
        <p:spPr>
          <a:xfrm>
            <a:off x="319999" y="1687300"/>
            <a:ext cx="3280500" cy="2167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So, follow me and make things more interesting; add an onion to the shopping list and then add it to the staging area, and then add a garlic and see what happens:</a:t>
            </a:r>
            <a:endParaRPr sz="1400" b="0" i="0" u="none" strike="noStrike" cap="none" dirty="0">
              <a:solidFill>
                <a:schemeClr val="bg1"/>
              </a:solidFill>
              <a:latin typeface="Arial"/>
              <a:ea typeface="Arial"/>
              <a:cs typeface="Arial"/>
              <a:sym typeface="Arial"/>
            </a:endParaRPr>
          </a:p>
        </p:txBody>
      </p:sp>
      <p:sp>
        <p:nvSpPr>
          <p:cNvPr id="1226" name="Google Shape;1226;p13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27" name="Google Shape;1227;p134"/>
          <p:cNvPicPr preferRelativeResize="0"/>
          <p:nvPr/>
        </p:nvPicPr>
        <p:blipFill rotWithShape="1">
          <a:blip r:embed="rId3">
            <a:alphaModFix/>
          </a:blip>
          <a:srcRect/>
          <a:stretch/>
        </p:blipFill>
        <p:spPr>
          <a:xfrm>
            <a:off x="4127782" y="1081097"/>
            <a:ext cx="4738687" cy="3461594"/>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3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256</a:t>
            </a:fld>
            <a:endParaRPr sz="900" b="1" i="0" u="none" strike="noStrike" cap="none">
              <a:solidFill>
                <a:srgbClr val="FFFFFF"/>
              </a:solidFill>
              <a:latin typeface="Calibri"/>
              <a:ea typeface="Calibri"/>
              <a:cs typeface="Calibri"/>
              <a:sym typeface="Calibri"/>
            </a:endParaRPr>
          </a:p>
        </p:txBody>
      </p:sp>
      <p:sp>
        <p:nvSpPr>
          <p:cNvPr id="1233" name="Google Shape;1233;p135"/>
          <p:cNvSpPr txBox="1"/>
          <p:nvPr/>
        </p:nvSpPr>
        <p:spPr>
          <a:xfrm>
            <a:off x="610199" y="1015898"/>
            <a:ext cx="78903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want to see the difference between the working tree version and the staging area one, try to input only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 command without any option or argument:</a:t>
            </a:r>
            <a:endParaRPr sz="2400" b="0" i="0" u="none" strike="noStrike" cap="none" dirty="0">
              <a:solidFill>
                <a:schemeClr val="bg1"/>
              </a:solidFill>
              <a:latin typeface="Arial"/>
              <a:ea typeface="Arial"/>
              <a:cs typeface="Arial"/>
              <a:sym typeface="Arial"/>
            </a:endParaRPr>
          </a:p>
        </p:txBody>
      </p:sp>
      <p:sp>
        <p:nvSpPr>
          <p:cNvPr id="1234" name="Google Shape;1234;p13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35" name="Google Shape;1235;p135"/>
          <p:cNvPicPr preferRelativeResize="0"/>
          <p:nvPr/>
        </p:nvPicPr>
        <p:blipFill rotWithShape="1">
          <a:blip r:embed="rId3">
            <a:alphaModFix/>
          </a:blip>
          <a:srcRect/>
          <a:stretch/>
        </p:blipFill>
        <p:spPr>
          <a:xfrm>
            <a:off x="2524105" y="2280173"/>
            <a:ext cx="4062483" cy="2414921"/>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3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257</a:t>
            </a:fld>
            <a:endParaRPr sz="900" b="1" i="0" u="none" strike="noStrike" cap="none">
              <a:solidFill>
                <a:srgbClr val="FFFFFF"/>
              </a:solidFill>
              <a:latin typeface="Calibri"/>
              <a:ea typeface="Calibri"/>
              <a:cs typeface="Calibri"/>
              <a:sym typeface="Calibri"/>
            </a:endParaRPr>
          </a:p>
        </p:txBody>
      </p:sp>
      <p:sp>
        <p:nvSpPr>
          <p:cNvPr id="1241" name="Google Shape;1241;p136"/>
          <p:cNvSpPr txBox="1"/>
          <p:nvPr/>
        </p:nvSpPr>
        <p:spPr>
          <a:xfrm>
            <a:off x="542057" y="1055941"/>
            <a:ext cx="7912800" cy="750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have to use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 --cached HEAD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242" name="Google Shape;1242;p13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43" name="Google Shape;1243;p136"/>
          <p:cNvPicPr preferRelativeResize="0"/>
          <p:nvPr/>
        </p:nvPicPr>
        <p:blipFill rotWithShape="1">
          <a:blip r:embed="rId3">
            <a:alphaModFix/>
          </a:blip>
          <a:srcRect/>
          <a:stretch/>
        </p:blipFill>
        <p:spPr>
          <a:xfrm>
            <a:off x="1607064" y="1616351"/>
            <a:ext cx="5929875" cy="300210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3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258</a:t>
            </a:fld>
            <a:endParaRPr sz="900" b="1" i="0" u="none" strike="noStrike" cap="none">
              <a:solidFill>
                <a:srgbClr val="FFFFFF"/>
              </a:solidFill>
              <a:latin typeface="Calibri"/>
              <a:ea typeface="Calibri"/>
              <a:cs typeface="Calibri"/>
              <a:sym typeface="Calibri"/>
            </a:endParaRPr>
          </a:p>
        </p:txBody>
      </p:sp>
      <p:sp>
        <p:nvSpPr>
          <p:cNvPr id="1249" name="Google Shape;1249;p137"/>
          <p:cNvSpPr txBox="1"/>
          <p:nvPr/>
        </p:nvSpPr>
        <p:spPr>
          <a:xfrm>
            <a:off x="762600" y="1015898"/>
            <a:ext cx="75969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last experiment that we can do is compare the HEAD version with the working tree one; let's do it with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 HEAD:</a:t>
            </a:r>
            <a:endParaRPr sz="2400" b="0" i="0" u="none" strike="noStrike" cap="none" dirty="0">
              <a:solidFill>
                <a:schemeClr val="bg1"/>
              </a:solidFill>
              <a:latin typeface="Arial"/>
              <a:ea typeface="Arial"/>
              <a:cs typeface="Arial"/>
              <a:sym typeface="Arial"/>
            </a:endParaRPr>
          </a:p>
        </p:txBody>
      </p:sp>
      <p:sp>
        <p:nvSpPr>
          <p:cNvPr id="1250" name="Google Shape;1250;p13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51" name="Google Shape;1251;p137"/>
          <p:cNvPicPr preferRelativeResize="0"/>
          <p:nvPr/>
        </p:nvPicPr>
        <p:blipFill rotWithShape="1">
          <a:blip r:embed="rId3">
            <a:alphaModFix/>
          </a:blip>
          <a:srcRect/>
          <a:stretch/>
        </p:blipFill>
        <p:spPr>
          <a:xfrm>
            <a:off x="2157800" y="2238800"/>
            <a:ext cx="4825725" cy="242607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3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259</a:t>
            </a:fld>
            <a:endParaRPr sz="900" b="1" i="0" u="none" strike="noStrike" cap="none">
              <a:solidFill>
                <a:srgbClr val="FFFFFF"/>
              </a:solidFill>
              <a:latin typeface="Calibri"/>
              <a:ea typeface="Calibri"/>
              <a:cs typeface="Calibri"/>
              <a:sym typeface="Calibri"/>
            </a:endParaRPr>
          </a:p>
        </p:txBody>
      </p:sp>
      <p:sp>
        <p:nvSpPr>
          <p:cNvPr id="1257" name="Google Shape;1257;p138"/>
          <p:cNvSpPr txBox="1"/>
          <p:nvPr/>
        </p:nvSpPr>
        <p:spPr>
          <a:xfrm>
            <a:off x="792339" y="2334545"/>
            <a:ext cx="3984378"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following figure draws three areas of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p:txBody>
      </p:sp>
      <p:sp>
        <p:nvSpPr>
          <p:cNvPr id="1258" name="Google Shape;1258;p13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59" name="Google Shape;1259;p138"/>
          <p:cNvPicPr preferRelativeResize="0"/>
          <p:nvPr/>
        </p:nvPicPr>
        <p:blipFill rotWithShape="1">
          <a:blip r:embed="rId3">
            <a:alphaModFix/>
          </a:blip>
          <a:srcRect r="47740"/>
          <a:stretch/>
        </p:blipFill>
        <p:spPr>
          <a:xfrm>
            <a:off x="5463822" y="928697"/>
            <a:ext cx="2720622" cy="35625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a:t>
            </a:fld>
            <a:endParaRPr sz="900" b="1" i="0" u="none" strike="noStrike" cap="none">
              <a:solidFill>
                <a:srgbClr val="FFFFFF"/>
              </a:solidFill>
              <a:latin typeface="Calibri"/>
              <a:ea typeface="Calibri"/>
              <a:cs typeface="Calibri"/>
              <a:sym typeface="Calibri"/>
            </a:endParaRPr>
          </a:p>
        </p:txBody>
      </p:sp>
      <p:sp>
        <p:nvSpPr>
          <p:cNvPr id="567" name="Google Shape;567;p47"/>
          <p:cNvSpPr txBox="1"/>
          <p:nvPr/>
        </p:nvSpPr>
        <p:spPr>
          <a:xfrm>
            <a:off x="524206" y="1266597"/>
            <a:ext cx="8305800" cy="33977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As we have already seen before, the result of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a:t>
            </a:r>
            <a:r>
              <a:rPr lang="en-US" sz="2000" b="0" i="0" u="none" strike="noStrike" cap="none" dirty="0" err="1">
                <a:solidFill>
                  <a:schemeClr val="bg1"/>
                </a:solidFill>
                <a:latin typeface="Arial"/>
                <a:ea typeface="Arial"/>
                <a:cs typeface="Arial"/>
                <a:sym typeface="Arial"/>
              </a:rPr>
              <a:t>init</a:t>
            </a:r>
            <a:r>
              <a:rPr lang="en-US" sz="2000" b="0" i="0" u="none" strike="noStrike" cap="none" dirty="0">
                <a:solidFill>
                  <a:schemeClr val="bg1"/>
                </a:solidFill>
                <a:latin typeface="Arial"/>
                <a:ea typeface="Arial"/>
                <a:cs typeface="Arial"/>
                <a:sym typeface="Arial"/>
              </a:rPr>
              <a:t> command is the creation of a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folder, where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sym typeface="Arial"/>
              </a:rPr>
              <a:t> stores all the files it needs to manage our repository:</a:t>
            </a:r>
            <a:endParaRPr dirty="0">
              <a:solidFill>
                <a:schemeClr val="bg1"/>
              </a:solidFil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[4]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ll</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total 8</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err="1">
                <a:solidFill>
                  <a:srgbClr val="ED7D31"/>
                </a:solidFill>
                <a:latin typeface="Arial"/>
                <a:ea typeface="Arial"/>
                <a:cs typeface="Arial"/>
                <a:sym typeface="Arial"/>
              </a:rPr>
              <a:t>drwxr</a:t>
            </a:r>
            <a:r>
              <a:rPr lang="en-US" sz="2000" b="0" i="0" u="none" strike="noStrike" cap="none" dirty="0">
                <a:solidFill>
                  <a:srgbClr val="ED7D31"/>
                </a:solidFill>
                <a:latin typeface="Arial"/>
                <a:ea typeface="Arial"/>
                <a:cs typeface="Arial"/>
                <a:sym typeface="Arial"/>
              </a:rPr>
              <a:t>-</a:t>
            </a:r>
            <a:r>
              <a:rPr lang="en-US" sz="2000" b="0" i="0" u="none" strike="noStrike" cap="none" dirty="0" err="1">
                <a:solidFill>
                  <a:srgbClr val="ED7D31"/>
                </a:solidFill>
                <a:latin typeface="Arial"/>
                <a:ea typeface="Arial"/>
                <a:cs typeface="Arial"/>
                <a:sym typeface="Arial"/>
              </a:rPr>
              <a:t>xr</a:t>
            </a:r>
            <a:r>
              <a:rPr lang="en-US" sz="2000" b="0" i="0" u="none" strike="noStrike" cap="none" dirty="0">
                <a:solidFill>
                  <a:srgbClr val="ED7D31"/>
                </a:solidFill>
                <a:latin typeface="Arial"/>
                <a:ea typeface="Arial"/>
                <a:cs typeface="Arial"/>
                <a:sym typeface="Arial"/>
              </a:rPr>
              <a:t>-x 1 san 1049089 0 Aug 17 11:11 ./</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err="1">
                <a:solidFill>
                  <a:srgbClr val="ED7D31"/>
                </a:solidFill>
                <a:latin typeface="Arial"/>
                <a:ea typeface="Arial"/>
                <a:cs typeface="Arial"/>
                <a:sym typeface="Arial"/>
              </a:rPr>
              <a:t>drwxr</a:t>
            </a:r>
            <a:r>
              <a:rPr lang="en-US" sz="2000" b="0" i="0" u="none" strike="noStrike" cap="none" dirty="0">
                <a:solidFill>
                  <a:srgbClr val="ED7D31"/>
                </a:solidFill>
                <a:latin typeface="Arial"/>
                <a:ea typeface="Arial"/>
                <a:cs typeface="Arial"/>
                <a:sym typeface="Arial"/>
              </a:rPr>
              <a:t>-</a:t>
            </a:r>
            <a:r>
              <a:rPr lang="en-US" sz="2000" b="0" i="0" u="none" strike="noStrike" cap="none" dirty="0" err="1">
                <a:solidFill>
                  <a:srgbClr val="ED7D31"/>
                </a:solidFill>
                <a:latin typeface="Arial"/>
                <a:ea typeface="Arial"/>
                <a:cs typeface="Arial"/>
                <a:sym typeface="Arial"/>
              </a:rPr>
              <a:t>xr</a:t>
            </a:r>
            <a:r>
              <a:rPr lang="en-US" sz="2000" b="0" i="0" u="none" strike="noStrike" cap="none" dirty="0">
                <a:solidFill>
                  <a:srgbClr val="ED7D31"/>
                </a:solidFill>
                <a:latin typeface="Arial"/>
                <a:ea typeface="Arial"/>
                <a:cs typeface="Arial"/>
                <a:sym typeface="Arial"/>
              </a:rPr>
              <a:t>-x 1 san 1049089 0 Aug 17 11:11 ../</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err="1">
                <a:solidFill>
                  <a:srgbClr val="ED7D31"/>
                </a:solidFill>
                <a:latin typeface="Arial"/>
                <a:ea typeface="Arial"/>
                <a:cs typeface="Arial"/>
                <a:sym typeface="Arial"/>
              </a:rPr>
              <a:t>drwxr</a:t>
            </a:r>
            <a:r>
              <a:rPr lang="en-US" sz="2000" b="0" i="0" u="none" strike="noStrike" cap="none" dirty="0">
                <a:solidFill>
                  <a:srgbClr val="ED7D31"/>
                </a:solidFill>
                <a:latin typeface="Arial"/>
                <a:ea typeface="Arial"/>
                <a:cs typeface="Arial"/>
                <a:sym typeface="Arial"/>
              </a:rPr>
              <a:t>-</a:t>
            </a:r>
            <a:r>
              <a:rPr lang="en-US" sz="2000" b="0" i="0" u="none" strike="noStrike" cap="none" dirty="0" err="1">
                <a:solidFill>
                  <a:srgbClr val="ED7D31"/>
                </a:solidFill>
                <a:latin typeface="Arial"/>
                <a:ea typeface="Arial"/>
                <a:cs typeface="Arial"/>
                <a:sym typeface="Arial"/>
              </a:rPr>
              <a:t>xr</a:t>
            </a:r>
            <a:r>
              <a:rPr lang="en-US" sz="2000" b="0" i="0" u="none" strike="noStrike" cap="none" dirty="0">
                <a:solidFill>
                  <a:srgbClr val="ED7D31"/>
                </a:solidFill>
                <a:latin typeface="Arial"/>
                <a:ea typeface="Arial"/>
                <a:cs typeface="Arial"/>
                <a:sym typeface="Arial"/>
              </a:rPr>
              <a:t>-x 1 san 1049089 0 Aug 17 11:11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ED7D31"/>
              </a:solidFill>
              <a:latin typeface="Arial"/>
              <a:ea typeface="Arial"/>
              <a:cs typeface="Arial"/>
              <a:sym typeface="Arial"/>
            </a:endParaRPr>
          </a:p>
        </p:txBody>
      </p:sp>
      <p:sp>
        <p:nvSpPr>
          <p:cNvPr id="568" name="Google Shape;568;p4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569" name="Google Shape;569;p47"/>
          <p:cNvPicPr preferRelativeResize="0"/>
          <p:nvPr/>
        </p:nvPicPr>
        <p:blipFill rotWithShape="1">
          <a:blip r:embed="rId3">
            <a:alphaModFix/>
          </a:blip>
          <a:srcRect/>
          <a:stretch/>
        </p:blipFill>
        <p:spPr>
          <a:xfrm>
            <a:off x="7232850" y="3079250"/>
            <a:ext cx="1237525" cy="1237525"/>
          </a:xfrm>
          <a:prstGeom prst="rect">
            <a:avLst/>
          </a:prstGeom>
          <a:noFill/>
          <a:ln>
            <a:noFill/>
          </a:ln>
        </p:spPr>
      </p:pic>
    </p:spTree>
    <p:extLst>
      <p:ext uri="{BB962C8B-B14F-4D97-AF65-F5344CB8AC3E}">
        <p14:creationId xmlns:p14="http://schemas.microsoft.com/office/powerpoint/2010/main" val="34858179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3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260</a:t>
            </a:fld>
            <a:endParaRPr sz="900" b="1" i="0" u="none" strike="noStrike" cap="none">
              <a:solidFill>
                <a:srgbClr val="FFFFFF"/>
              </a:solidFill>
              <a:latin typeface="Calibri"/>
              <a:ea typeface="Calibri"/>
              <a:cs typeface="Calibri"/>
              <a:sym typeface="Calibri"/>
            </a:endParaRPr>
          </a:p>
        </p:txBody>
      </p:sp>
      <p:sp>
        <p:nvSpPr>
          <p:cNvPr id="1265" name="Google Shape;1265;p139"/>
          <p:cNvSpPr txBox="1"/>
          <p:nvPr/>
        </p:nvSpPr>
        <p:spPr>
          <a:xfrm>
            <a:off x="610200" y="939698"/>
            <a:ext cx="75969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Check the repository current status: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266" name="Google Shape;1266;p13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67" name="Google Shape;1267;p139"/>
          <p:cNvPicPr preferRelativeResize="0"/>
          <p:nvPr/>
        </p:nvPicPr>
        <p:blipFill rotWithShape="1">
          <a:blip r:embed="rId3">
            <a:alphaModFix/>
          </a:blip>
          <a:srcRect/>
          <a:stretch/>
        </p:blipFill>
        <p:spPr>
          <a:xfrm>
            <a:off x="975125" y="1456150"/>
            <a:ext cx="7193725" cy="32248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4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261</a:t>
            </a:fld>
            <a:endParaRPr sz="900" b="1" i="0" u="none" strike="noStrike" cap="none">
              <a:solidFill>
                <a:srgbClr val="FFFFFF"/>
              </a:solidFill>
              <a:latin typeface="Calibri"/>
              <a:ea typeface="Calibri"/>
              <a:cs typeface="Calibri"/>
              <a:sym typeface="Calibri"/>
            </a:endParaRPr>
          </a:p>
        </p:txBody>
      </p:sp>
      <p:sp>
        <p:nvSpPr>
          <p:cNvPr id="1273" name="Google Shape;1273;p140"/>
          <p:cNvSpPr txBox="1"/>
          <p:nvPr/>
        </p:nvSpPr>
        <p:spPr>
          <a:xfrm>
            <a:off x="516657" y="1316063"/>
            <a:ext cx="8116200" cy="3060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This is the actual situation, remember? We have an onion in the staging area and a garlic more in the working tree.</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Now go with a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reset HEAD:</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[17] ~/grocery (master)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reset HEAD shoppingList.txt</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err="1">
                <a:solidFill>
                  <a:srgbClr val="ED7D31"/>
                </a:solidFill>
                <a:latin typeface="Arial"/>
                <a:ea typeface="Arial"/>
                <a:cs typeface="Arial"/>
                <a:sym typeface="Arial"/>
              </a:rPr>
              <a:t>Unstaged</a:t>
            </a:r>
            <a:r>
              <a:rPr lang="en-US" sz="2200" b="0" i="0" u="none" strike="noStrike" cap="none" dirty="0">
                <a:solidFill>
                  <a:srgbClr val="ED7D31"/>
                </a:solidFill>
                <a:latin typeface="Arial"/>
                <a:ea typeface="Arial"/>
                <a:cs typeface="Arial"/>
                <a:sym typeface="Arial"/>
              </a:rPr>
              <a:t> changes after reset:</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rgbClr val="ED7D31"/>
                </a:solidFill>
                <a:latin typeface="Arial"/>
                <a:ea typeface="Arial"/>
                <a:cs typeface="Arial"/>
                <a:sym typeface="Arial"/>
              </a:rPr>
              <a:t>M   shoppingList.txt</a:t>
            </a:r>
            <a:endParaRPr sz="2200" b="0" i="0" u="none" strike="noStrike" cap="none" dirty="0">
              <a:solidFill>
                <a:srgbClr val="ED7D31"/>
              </a:solidFill>
              <a:latin typeface="Arial"/>
              <a:ea typeface="Arial"/>
              <a:cs typeface="Arial"/>
              <a:sym typeface="Arial"/>
            </a:endParaRPr>
          </a:p>
        </p:txBody>
      </p:sp>
      <p:sp>
        <p:nvSpPr>
          <p:cNvPr id="1274" name="Google Shape;1274;p14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4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262</a:t>
            </a:fld>
            <a:endParaRPr sz="900" b="1" i="0" u="none" strike="noStrike" cap="none">
              <a:solidFill>
                <a:srgbClr val="FFFFFF"/>
              </a:solidFill>
              <a:latin typeface="Calibri"/>
              <a:ea typeface="Calibri"/>
              <a:cs typeface="Calibri"/>
              <a:sym typeface="Calibri"/>
            </a:endParaRPr>
          </a:p>
        </p:txBody>
      </p:sp>
      <p:sp>
        <p:nvSpPr>
          <p:cNvPr id="1280" name="Google Shape;1280;p141"/>
          <p:cNvSpPr txBox="1"/>
          <p:nvPr/>
        </p:nvSpPr>
        <p:spPr>
          <a:xfrm>
            <a:off x="610200" y="1446790"/>
            <a:ext cx="75969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Well, time to verify what happened: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281" name="Google Shape;1281;p14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82" name="Google Shape;1282;p141"/>
          <p:cNvPicPr preferRelativeResize="0"/>
          <p:nvPr/>
        </p:nvPicPr>
        <p:blipFill rotWithShape="1">
          <a:blip r:embed="rId3">
            <a:alphaModFix/>
          </a:blip>
          <a:srcRect/>
          <a:stretch/>
        </p:blipFill>
        <p:spPr>
          <a:xfrm>
            <a:off x="152400" y="2278340"/>
            <a:ext cx="8839198" cy="1825683"/>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4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263</a:t>
            </a:fld>
            <a:endParaRPr sz="900" b="1" i="0" u="none" strike="noStrike" cap="none">
              <a:solidFill>
                <a:srgbClr val="FFFFFF"/>
              </a:solidFill>
              <a:latin typeface="Calibri"/>
              <a:ea typeface="Calibri"/>
              <a:cs typeface="Calibri"/>
              <a:sym typeface="Calibri"/>
            </a:endParaRPr>
          </a:p>
        </p:txBody>
      </p:sp>
      <p:sp>
        <p:nvSpPr>
          <p:cNvPr id="1288" name="Google Shape;1288;p14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89" name="Google Shape;1289;p142"/>
          <p:cNvPicPr preferRelativeResize="0"/>
          <p:nvPr/>
        </p:nvPicPr>
        <p:blipFill rotWithShape="1">
          <a:blip r:embed="rId3">
            <a:alphaModFix/>
          </a:blip>
          <a:srcRect/>
          <a:stretch/>
        </p:blipFill>
        <p:spPr>
          <a:xfrm>
            <a:off x="444341" y="1201423"/>
            <a:ext cx="6222790" cy="3113125"/>
          </a:xfrm>
          <a:prstGeom prst="rect">
            <a:avLst/>
          </a:prstGeom>
          <a:noFill/>
          <a:ln>
            <a:noFill/>
          </a:ln>
        </p:spPr>
      </p:pic>
      <p:sp>
        <p:nvSpPr>
          <p:cNvPr id="1290" name="Google Shape;1290;p142"/>
          <p:cNvSpPr txBox="1"/>
          <p:nvPr/>
        </p:nvSpPr>
        <p:spPr>
          <a:xfrm>
            <a:off x="6738691" y="2247542"/>
            <a:ext cx="2476331" cy="148949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verify this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4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264</a:t>
            </a:fld>
            <a:endParaRPr sz="900" b="1" i="0" u="none" strike="noStrike" cap="none">
              <a:solidFill>
                <a:srgbClr val="FFFFFF"/>
              </a:solidFill>
              <a:latin typeface="Calibri"/>
              <a:ea typeface="Calibri"/>
              <a:cs typeface="Calibri"/>
              <a:sym typeface="Calibri"/>
            </a:endParaRPr>
          </a:p>
        </p:txBody>
      </p:sp>
      <p:sp>
        <p:nvSpPr>
          <p:cNvPr id="1296" name="Google Shape;1296;p143"/>
          <p:cNvSpPr txBox="1"/>
          <p:nvPr/>
        </p:nvSpPr>
        <p:spPr>
          <a:xfrm>
            <a:off x="327371" y="1934249"/>
            <a:ext cx="3273178" cy="14895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following figure shows a quick summary of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 different behaviors:</a:t>
            </a:r>
            <a:endParaRPr sz="1400" b="0" i="0" u="none" strike="noStrike" cap="none" dirty="0">
              <a:solidFill>
                <a:schemeClr val="bg1"/>
              </a:solidFill>
              <a:latin typeface="Arial"/>
              <a:ea typeface="Arial"/>
              <a:cs typeface="Arial"/>
              <a:sym typeface="Arial"/>
            </a:endParaRPr>
          </a:p>
        </p:txBody>
      </p:sp>
      <p:sp>
        <p:nvSpPr>
          <p:cNvPr id="1297" name="Google Shape;1297;p14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298" name="Google Shape;1298;p143"/>
          <p:cNvPicPr preferRelativeResize="0"/>
          <p:nvPr/>
        </p:nvPicPr>
        <p:blipFill rotWithShape="1">
          <a:blip r:embed="rId3">
            <a:alphaModFix/>
          </a:blip>
          <a:srcRect/>
          <a:stretch/>
        </p:blipFill>
        <p:spPr>
          <a:xfrm>
            <a:off x="3600549" y="1075258"/>
            <a:ext cx="3705685" cy="3473273"/>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4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265</a:t>
            </a:fld>
            <a:endParaRPr sz="900" b="1" i="0" u="none" strike="noStrike" cap="none">
              <a:solidFill>
                <a:srgbClr val="FFFFFF"/>
              </a:solidFill>
              <a:latin typeface="Calibri"/>
              <a:ea typeface="Calibri"/>
              <a:cs typeface="Calibri"/>
              <a:sym typeface="Calibri"/>
            </a:endParaRPr>
          </a:p>
        </p:txBody>
      </p:sp>
      <p:sp>
        <p:nvSpPr>
          <p:cNvPr id="1304" name="Google Shape;1304;p144"/>
          <p:cNvSpPr txBox="1"/>
          <p:nvPr/>
        </p:nvSpPr>
        <p:spPr>
          <a:xfrm>
            <a:off x="610200" y="989600"/>
            <a:ext cx="8080200" cy="4075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command for that is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checkout -- &lt;file&gt;, as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gently reminds in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status output message. </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Give it a try: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[20]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checkout -- shoppingList.txt</a:t>
            </a: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i="0" u="none" strike="noStrike" cap="none" dirty="0">
                <a:solidFill>
                  <a:schemeClr val="bg1"/>
                </a:solidFill>
                <a:latin typeface="Arial"/>
                <a:ea typeface="Arial"/>
                <a:cs typeface="Arial"/>
                <a:sym typeface="Arial"/>
              </a:rPr>
              <a:t>Check the status:</a:t>
            </a:r>
            <a:endParaRPr sz="140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[21]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status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On branch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nothing to commit, working tree clean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305" name="Google Shape;1305;p14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g1a0d667cf38_1_0"/>
          <p:cNvSpPr txBox="1">
            <a:spLocks noGrp="1"/>
          </p:cNvSpPr>
          <p:nvPr>
            <p:ph type="sldNum" idx="12"/>
          </p:nvPr>
        </p:nvSpPr>
        <p:spPr>
          <a:xfrm>
            <a:off x="4220309" y="4695092"/>
            <a:ext cx="556500" cy="309300"/>
          </a:xfrm>
          <a:prstGeom prst="rect">
            <a:avLst/>
          </a:prstGeom>
          <a:noFill/>
          <a:ln>
            <a:noFill/>
          </a:ln>
        </p:spPr>
        <p:txBody>
          <a:bodyPr spcFirstLastPara="1" wrap="square" lIns="91425" tIns="45700" rIns="91425" bIns="45700" anchor="ctr" anchorCtr="0">
            <a:noAutofit/>
          </a:bodyPr>
          <a:lstStyle/>
          <a:p>
            <a:pPr marL="11206"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266</a:t>
            </a:fld>
            <a:endParaRPr sz="900" b="1" i="0" u="none" strike="noStrike" cap="none">
              <a:solidFill>
                <a:srgbClr val="FFFFFF"/>
              </a:solidFill>
              <a:latin typeface="Calibri"/>
              <a:ea typeface="Calibri"/>
              <a:cs typeface="Calibri"/>
              <a:sym typeface="Calibri"/>
            </a:endParaRPr>
          </a:p>
        </p:txBody>
      </p:sp>
      <p:sp>
        <p:nvSpPr>
          <p:cNvPr id="1311" name="Google Shape;1311;g1a0d667cf38_1_0"/>
          <p:cNvSpPr txBox="1"/>
          <p:nvPr/>
        </p:nvSpPr>
        <p:spPr>
          <a:xfrm>
            <a:off x="610200" y="989590"/>
            <a:ext cx="7596900" cy="35523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Check the content of the file:</a:t>
            </a:r>
            <a:endParaRPr sz="2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[22]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cat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banana</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peach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312" name="Google Shape;1312;g1a0d667cf38_1_0"/>
          <p:cNvSpPr/>
          <p:nvPr/>
        </p:nvSpPr>
        <p:spPr>
          <a:xfrm>
            <a:off x="0" y="230865"/>
            <a:ext cx="10385700" cy="697800"/>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13" name="Google Shape;1313;g1a0d667cf38_1_0"/>
          <p:cNvPicPr preferRelativeResize="0"/>
          <p:nvPr/>
        </p:nvPicPr>
        <p:blipFill>
          <a:blip r:embed="rId3">
            <a:alphaModFix/>
          </a:blip>
          <a:stretch>
            <a:fillRect/>
          </a:stretch>
        </p:blipFill>
        <p:spPr>
          <a:xfrm>
            <a:off x="5304225" y="3059913"/>
            <a:ext cx="3314700" cy="13811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4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267</a:t>
            </a:fld>
            <a:endParaRPr sz="900" b="1" i="0" u="none" strike="noStrike" cap="none">
              <a:solidFill>
                <a:srgbClr val="FFFFFF"/>
              </a:solidFill>
              <a:latin typeface="Calibri"/>
              <a:ea typeface="Calibri"/>
              <a:cs typeface="Calibri"/>
              <a:sym typeface="Calibri"/>
            </a:endParaRPr>
          </a:p>
        </p:txBody>
      </p:sp>
      <p:sp>
        <p:nvSpPr>
          <p:cNvPr id="1319" name="Google Shape;1319;p145"/>
          <p:cNvSpPr txBox="1"/>
          <p:nvPr/>
        </p:nvSpPr>
        <p:spPr>
          <a:xfrm>
            <a:off x="610200" y="1005025"/>
            <a:ext cx="7596822"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following figure summarizes the commands to move changes between those three areas:</a:t>
            </a:r>
            <a:endParaRPr sz="1400" b="0" i="0" u="none" strike="noStrike" cap="none" dirty="0">
              <a:solidFill>
                <a:schemeClr val="bg1"/>
              </a:solidFill>
              <a:latin typeface="Arial"/>
              <a:ea typeface="Arial"/>
              <a:cs typeface="Arial"/>
              <a:sym typeface="Arial"/>
            </a:endParaRPr>
          </a:p>
        </p:txBody>
      </p:sp>
      <p:sp>
        <p:nvSpPr>
          <p:cNvPr id="1320" name="Google Shape;1320;p14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2" name="Picture 1"/>
          <p:cNvPicPr>
            <a:picLocks noChangeAspect="1"/>
          </p:cNvPicPr>
          <p:nvPr/>
        </p:nvPicPr>
        <p:blipFill>
          <a:blip r:embed="rId3"/>
          <a:stretch>
            <a:fillRect/>
          </a:stretch>
        </p:blipFill>
        <p:spPr>
          <a:xfrm>
            <a:off x="1427730" y="1908400"/>
            <a:ext cx="5139324" cy="2459309"/>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4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268</a:t>
            </a:fld>
            <a:endParaRPr sz="900" b="1" i="0" u="none" strike="noStrike" cap="none">
              <a:solidFill>
                <a:srgbClr val="FFFFFF"/>
              </a:solidFill>
              <a:latin typeface="Calibri"/>
              <a:ea typeface="Calibri"/>
              <a:cs typeface="Calibri"/>
              <a:sym typeface="Calibri"/>
            </a:endParaRPr>
          </a:p>
        </p:txBody>
      </p:sp>
      <p:sp>
        <p:nvSpPr>
          <p:cNvPr id="1327" name="Google Shape;1327;p146"/>
          <p:cNvSpPr txBox="1"/>
          <p:nvPr/>
        </p:nvSpPr>
        <p:spPr>
          <a:xfrm>
            <a:off x="364325" y="958825"/>
            <a:ext cx="8415300" cy="188960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bg1"/>
                </a:solidFill>
                <a:latin typeface="Arial"/>
                <a:ea typeface="Arial"/>
                <a:cs typeface="Arial"/>
                <a:sym typeface="Arial"/>
              </a:rPr>
              <a:t>File status lifecycle</a:t>
            </a:r>
            <a:endParaRPr sz="22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000" b="0" i="0" u="none" strike="noStrike" cap="none" dirty="0">
                <a:solidFill>
                  <a:schemeClr val="bg1"/>
                </a:solidFill>
                <a:latin typeface="Arial"/>
                <a:ea typeface="Arial"/>
                <a:cs typeface="Arial"/>
                <a:sym typeface="Arial"/>
              </a:rPr>
              <a:t>In a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repository, files pass through some different states. </a:t>
            </a:r>
            <a:endParaRPr sz="1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000" b="0" i="0" u="none" strike="noStrike" cap="none" dirty="0">
                <a:solidFill>
                  <a:schemeClr val="bg1"/>
                </a:solidFill>
                <a:latin typeface="Arial"/>
                <a:ea typeface="Arial"/>
                <a:cs typeface="Arial"/>
                <a:sym typeface="Arial"/>
              </a:rPr>
              <a:t>When you first create a file in the working tree,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sym typeface="Arial"/>
              </a:rPr>
              <a:t> notices it and tells you there's a new untracked file.</a:t>
            </a:r>
            <a:endParaRPr dirty="0">
              <a:solidFill>
                <a:schemeClr val="bg1"/>
              </a:solidFill>
            </a:endParaRPr>
          </a:p>
          <a:p>
            <a:pPr marL="342900" marR="0" lvl="0" indent="-342900" algn="l" rtl="0">
              <a:lnSpc>
                <a:spcPct val="100000"/>
              </a:lnSpc>
              <a:spcBef>
                <a:spcPts val="0"/>
              </a:spcBef>
              <a:spcAft>
                <a:spcPts val="0"/>
              </a:spcAft>
              <a:buClr>
                <a:srgbClr val="000000"/>
              </a:buClr>
              <a:buSzPts val="2200"/>
              <a:buFont typeface="Arial"/>
              <a:buChar char="•"/>
            </a:pPr>
            <a:r>
              <a:rPr lang="en-US" sz="2000" b="0" i="0" u="none" strike="noStrike" cap="none" dirty="0">
                <a:solidFill>
                  <a:schemeClr val="bg1"/>
                </a:solidFill>
                <a:latin typeface="Arial"/>
                <a:ea typeface="Arial"/>
                <a:cs typeface="Arial"/>
                <a:sym typeface="Arial"/>
              </a:rPr>
              <a:t>Let's try to create a new file.txt in our grocery repository and see the output of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status:</a:t>
            </a:r>
            <a:endParaRPr sz="2000" b="0" i="0" u="none" strike="noStrike" cap="none" dirty="0">
              <a:solidFill>
                <a:schemeClr val="bg1"/>
              </a:solidFill>
              <a:latin typeface="Arial"/>
              <a:ea typeface="Arial"/>
              <a:cs typeface="Arial"/>
              <a:sym typeface="Arial"/>
            </a:endParaRPr>
          </a:p>
        </p:txBody>
      </p:sp>
      <p:sp>
        <p:nvSpPr>
          <p:cNvPr id="1328" name="Google Shape;1328;p14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29" name="Google Shape;1329;p146"/>
          <p:cNvPicPr preferRelativeResize="0"/>
          <p:nvPr/>
        </p:nvPicPr>
        <p:blipFill rotWithShape="1">
          <a:blip r:embed="rId3">
            <a:alphaModFix/>
          </a:blip>
          <a:srcRect/>
          <a:stretch/>
        </p:blipFill>
        <p:spPr>
          <a:xfrm>
            <a:off x="1642645" y="2848430"/>
            <a:ext cx="5548268" cy="184666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269</a:t>
            </a:fld>
            <a:endParaRPr sz="900" b="1" i="0" u="none" strike="noStrike" cap="none">
              <a:solidFill>
                <a:srgbClr val="FFFFFF"/>
              </a:solidFill>
              <a:latin typeface="Calibri"/>
              <a:ea typeface="Calibri"/>
              <a:cs typeface="Calibri"/>
              <a:sym typeface="Calibri"/>
            </a:endParaRPr>
          </a:p>
        </p:txBody>
      </p:sp>
      <p:sp>
        <p:nvSpPr>
          <p:cNvPr id="1335" name="Google Shape;1335;p147"/>
          <p:cNvSpPr txBox="1"/>
          <p:nvPr/>
        </p:nvSpPr>
        <p:spPr>
          <a:xfrm>
            <a:off x="1208511" y="957511"/>
            <a:ext cx="7596822" cy="38151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following figure summarizes these states:</a:t>
            </a:r>
            <a:endParaRPr sz="2400" b="0" i="0" u="none" strike="noStrike" cap="none" dirty="0">
              <a:solidFill>
                <a:schemeClr val="bg1"/>
              </a:solidFill>
              <a:latin typeface="Arial"/>
              <a:ea typeface="Arial"/>
              <a:cs typeface="Arial"/>
              <a:sym typeface="Arial"/>
            </a:endParaRPr>
          </a:p>
        </p:txBody>
      </p:sp>
      <p:sp>
        <p:nvSpPr>
          <p:cNvPr id="1336" name="Google Shape;1336;p14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37" name="Google Shape;1337;p147"/>
          <p:cNvPicPr preferRelativeResize="0"/>
          <p:nvPr/>
        </p:nvPicPr>
        <p:blipFill rotWithShape="1">
          <a:blip r:embed="rId3">
            <a:alphaModFix/>
          </a:blip>
          <a:srcRect/>
          <a:stretch/>
        </p:blipFill>
        <p:spPr>
          <a:xfrm>
            <a:off x="1862444" y="1367840"/>
            <a:ext cx="5419112" cy="33272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a:t>
            </a:fld>
            <a:endParaRPr sz="900" b="1" i="0" u="none" strike="noStrike" cap="none">
              <a:solidFill>
                <a:srgbClr val="FFFFFF"/>
              </a:solidFill>
              <a:latin typeface="Calibri"/>
              <a:ea typeface="Calibri"/>
              <a:cs typeface="Calibri"/>
              <a:sym typeface="Calibri"/>
            </a:endParaRPr>
          </a:p>
        </p:txBody>
      </p:sp>
      <p:sp>
        <p:nvSpPr>
          <p:cNvPr id="575" name="Google Shape;575;p48"/>
          <p:cNvSpPr txBox="1"/>
          <p:nvPr/>
        </p:nvSpPr>
        <p:spPr>
          <a:xfrm>
            <a:off x="587322" y="988909"/>
            <a:ext cx="79695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on and create a new README.md file to remember the purpose of this repository: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[5]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echo "My shopping list repository" &gt; README.md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add a banana to the shopping list: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[6]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echo "banana" &gt; shoppingList.txt</a:t>
            </a:r>
            <a:endParaRPr sz="2400" b="0" i="0" u="none" strike="noStrike" cap="none" dirty="0">
              <a:solidFill>
                <a:srgbClr val="ED7D31"/>
              </a:solidFill>
              <a:latin typeface="Arial"/>
              <a:ea typeface="Arial"/>
              <a:cs typeface="Arial"/>
              <a:sym typeface="Arial"/>
            </a:endParaRPr>
          </a:p>
        </p:txBody>
      </p:sp>
      <p:sp>
        <p:nvSpPr>
          <p:cNvPr id="576" name="Google Shape;576;p4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577" name="Google Shape;577;p48"/>
          <p:cNvPicPr preferRelativeResize="0"/>
          <p:nvPr/>
        </p:nvPicPr>
        <p:blipFill rotWithShape="1">
          <a:blip r:embed="rId3">
            <a:alphaModFix/>
          </a:blip>
          <a:srcRect/>
          <a:stretch/>
        </p:blipFill>
        <p:spPr>
          <a:xfrm>
            <a:off x="7382850" y="3218550"/>
            <a:ext cx="1237525" cy="1237525"/>
          </a:xfrm>
          <a:prstGeom prst="rect">
            <a:avLst/>
          </a:prstGeom>
          <a:noFill/>
          <a:ln>
            <a:noFill/>
          </a:ln>
        </p:spPr>
      </p:pic>
    </p:spTree>
    <p:extLst>
      <p:ext uri="{BB962C8B-B14F-4D97-AF65-F5344CB8AC3E}">
        <p14:creationId xmlns:p14="http://schemas.microsoft.com/office/powerpoint/2010/main" val="154419762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14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270</a:t>
            </a:fld>
            <a:endParaRPr sz="900" b="1" i="0" u="none" strike="noStrike" cap="none">
              <a:solidFill>
                <a:srgbClr val="FFFFFF"/>
              </a:solidFill>
              <a:latin typeface="Calibri"/>
              <a:ea typeface="Calibri"/>
              <a:cs typeface="Calibri"/>
              <a:sym typeface="Calibri"/>
            </a:endParaRPr>
          </a:p>
        </p:txBody>
      </p:sp>
      <p:sp>
        <p:nvSpPr>
          <p:cNvPr id="1343" name="Google Shape;1343;p148"/>
          <p:cNvSpPr txBox="1"/>
          <p:nvPr/>
        </p:nvSpPr>
        <p:spPr>
          <a:xfrm>
            <a:off x="581678" y="1143809"/>
            <a:ext cx="7980600" cy="3706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All you need to know about checkout and reset</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First of all, we need to do some housekeeping.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back to the grocery repository and clean up the working tree; double-check that you are in the master branch, and then do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--hard master:</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[24]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reset --hard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HEAD is now at 603b9d1 Add a peach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344" name="Google Shape;1344;p14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4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271</a:t>
            </a:fld>
            <a:endParaRPr sz="900" b="1" i="0" u="none" strike="noStrike" cap="none">
              <a:solidFill>
                <a:srgbClr val="FFFFFF"/>
              </a:solidFill>
              <a:latin typeface="Calibri"/>
              <a:ea typeface="Calibri"/>
              <a:cs typeface="Calibri"/>
              <a:sym typeface="Calibri"/>
            </a:endParaRPr>
          </a:p>
        </p:txBody>
      </p:sp>
      <p:sp>
        <p:nvSpPr>
          <p:cNvPr id="1350" name="Google Shape;1350;p149"/>
          <p:cNvSpPr txBox="1"/>
          <p:nvPr/>
        </p:nvSpPr>
        <p:spPr>
          <a:xfrm>
            <a:off x="464425" y="1157025"/>
            <a:ext cx="82152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delete the bug branch we created some time ago; the command to delete a branch is again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branch command, this time followed by a -d option and then the branch name: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[25]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branch -d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error: The branch 'bug' is not fully merged.</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If you are sure you want to delete it, run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branch -D bug'.</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351" name="Google Shape;1351;p14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5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272</a:t>
            </a:fld>
            <a:endParaRPr sz="900" b="1" i="0" u="none" strike="noStrike" cap="none">
              <a:solidFill>
                <a:srgbClr val="FFFFFF"/>
              </a:solidFill>
              <a:latin typeface="Calibri"/>
              <a:ea typeface="Calibri"/>
              <a:cs typeface="Calibri"/>
              <a:sym typeface="Calibri"/>
            </a:endParaRPr>
          </a:p>
        </p:txBody>
      </p:sp>
      <p:sp>
        <p:nvSpPr>
          <p:cNvPr id="1357" name="Google Shape;1357;p150"/>
          <p:cNvSpPr txBox="1"/>
          <p:nvPr/>
        </p:nvSpPr>
        <p:spPr>
          <a:xfrm>
            <a:off x="542166" y="959143"/>
            <a:ext cx="8059800" cy="2382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No problem, we don't need that commit; so, use the capital -D option to force the deletion: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[26]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branch -D bug</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Deleted branch bug (was 07b1858).</a:t>
            </a:r>
            <a:endParaRPr sz="20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Okay, now we are done, and the repository is in good shape, as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log command shows: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1358" name="Google Shape;1358;p15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59" name="Google Shape;1359;p150"/>
          <p:cNvPicPr preferRelativeResize="0"/>
          <p:nvPr/>
        </p:nvPicPr>
        <p:blipFill rotWithShape="1">
          <a:blip r:embed="rId3">
            <a:alphaModFix/>
          </a:blip>
          <a:srcRect/>
          <a:stretch/>
        </p:blipFill>
        <p:spPr>
          <a:xfrm>
            <a:off x="2850350" y="3120050"/>
            <a:ext cx="3296325" cy="157505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5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273</a:t>
            </a:fld>
            <a:endParaRPr sz="900" b="1" i="0" u="none" strike="noStrike" cap="none">
              <a:solidFill>
                <a:srgbClr val="FFFFFF"/>
              </a:solidFill>
              <a:latin typeface="Calibri"/>
              <a:ea typeface="Calibri"/>
              <a:cs typeface="Calibri"/>
              <a:sym typeface="Calibri"/>
            </a:endParaRPr>
          </a:p>
        </p:txBody>
      </p:sp>
      <p:sp>
        <p:nvSpPr>
          <p:cNvPr id="1365" name="Google Shape;1365;p151"/>
          <p:cNvSpPr txBox="1"/>
          <p:nvPr/>
        </p:nvSpPr>
        <p:spPr>
          <a:xfrm>
            <a:off x="610200" y="958813"/>
            <a:ext cx="7596900" cy="17670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1900"/>
              <a:buFont typeface="Arial"/>
              <a:buChar char="•"/>
            </a:pPr>
            <a:r>
              <a:rPr lang="en-US" sz="1900" b="0" i="0" u="none" strike="noStrike" cap="none" dirty="0" err="1">
                <a:solidFill>
                  <a:schemeClr val="bg1"/>
                </a:solidFill>
                <a:latin typeface="Arial"/>
                <a:ea typeface="Arial"/>
                <a:cs typeface="Arial"/>
                <a:sym typeface="Arial"/>
              </a:rPr>
              <a:t>Git</a:t>
            </a:r>
            <a:r>
              <a:rPr lang="en-US" sz="1900" b="0" i="0" u="none" strike="noStrike" cap="none" dirty="0">
                <a:solidFill>
                  <a:schemeClr val="bg1"/>
                </a:solidFill>
                <a:latin typeface="Arial"/>
                <a:ea typeface="Arial"/>
                <a:cs typeface="Arial"/>
                <a:sym typeface="Arial"/>
              </a:rPr>
              <a:t> checkout overwrites all the tree areas</a:t>
            </a:r>
            <a:endParaRPr sz="1100" b="0" i="0" u="none" strike="noStrike" cap="none" dirty="0">
              <a:solidFill>
                <a:schemeClr val="bg1"/>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Now switch to the melons branch using the </a:t>
            </a:r>
            <a:r>
              <a:rPr lang="en-US" sz="1900" b="0" i="0" u="none" strike="noStrike" cap="none" dirty="0" err="1">
                <a:solidFill>
                  <a:schemeClr val="bg1"/>
                </a:solidFill>
                <a:latin typeface="Arial"/>
                <a:ea typeface="Arial"/>
                <a:cs typeface="Arial"/>
                <a:sym typeface="Arial"/>
              </a:rPr>
              <a:t>git</a:t>
            </a:r>
            <a:r>
              <a:rPr lang="en-US" sz="1900" b="0" i="0" u="none" strike="noStrike" cap="none" dirty="0">
                <a:solidFill>
                  <a:schemeClr val="bg1"/>
                </a:solidFill>
                <a:latin typeface="Arial"/>
                <a:ea typeface="Arial"/>
                <a:cs typeface="Arial"/>
                <a:sym typeface="Arial"/>
              </a:rPr>
              <a:t> checkout command:</a:t>
            </a:r>
            <a:endParaRPr sz="1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[28] ~/grocery (master)</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 </a:t>
            </a:r>
            <a:r>
              <a:rPr lang="en-US" sz="1900" b="0" i="0" u="none" strike="noStrike" cap="none" dirty="0" err="1">
                <a:solidFill>
                  <a:srgbClr val="ED7D31"/>
                </a:solidFill>
                <a:latin typeface="Arial"/>
                <a:ea typeface="Arial"/>
                <a:cs typeface="Arial"/>
                <a:sym typeface="Arial"/>
              </a:rPr>
              <a:t>git</a:t>
            </a:r>
            <a:r>
              <a:rPr lang="en-US" sz="1900" b="0" i="0" u="none" strike="noStrike" cap="none" dirty="0">
                <a:solidFill>
                  <a:srgbClr val="ED7D31"/>
                </a:solidFill>
                <a:latin typeface="Arial"/>
                <a:ea typeface="Arial"/>
                <a:cs typeface="Arial"/>
                <a:sym typeface="Arial"/>
              </a:rPr>
              <a:t> checkout melons</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Switched to branch 'melons'</a:t>
            </a:r>
            <a:endParaRPr sz="1900" b="0" i="0" u="none" strike="noStrike" cap="none" dirty="0">
              <a:solidFill>
                <a:srgbClr val="ED7D31"/>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1900"/>
              <a:buFont typeface="Arial"/>
              <a:buChar char="•"/>
            </a:pPr>
            <a:r>
              <a:rPr lang="en-US" sz="1900" b="0" i="0" u="none" strike="noStrike" cap="none" dirty="0">
                <a:solidFill>
                  <a:srgbClr val="000000"/>
                </a:solidFill>
                <a:latin typeface="Arial"/>
                <a:ea typeface="Arial"/>
                <a:cs typeface="Arial"/>
                <a:sym typeface="Arial"/>
              </a:rPr>
              <a:t>Check the log:</a:t>
            </a:r>
            <a:endParaRPr sz="1100" b="0" i="0" u="none" strike="noStrike" cap="none" dirty="0">
              <a:solidFill>
                <a:srgbClr val="000000"/>
              </a:solidFill>
              <a:latin typeface="Arial"/>
              <a:ea typeface="Arial"/>
              <a:cs typeface="Arial"/>
              <a:sym typeface="Arial"/>
            </a:endParaRPr>
          </a:p>
        </p:txBody>
      </p:sp>
      <p:sp>
        <p:nvSpPr>
          <p:cNvPr id="1366" name="Google Shape;1366;p15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1400" b="0" i="0" u="none" strike="noStrike" cap="none">
              <a:solidFill>
                <a:srgbClr val="000000"/>
              </a:solidFill>
              <a:latin typeface="Arial"/>
              <a:ea typeface="Arial"/>
              <a:cs typeface="Arial"/>
              <a:sym typeface="Arial"/>
            </a:endParaRPr>
          </a:p>
        </p:txBody>
      </p:sp>
      <p:pic>
        <p:nvPicPr>
          <p:cNvPr id="1367" name="Google Shape;1367;p151"/>
          <p:cNvPicPr preferRelativeResize="0"/>
          <p:nvPr/>
        </p:nvPicPr>
        <p:blipFill rotWithShape="1">
          <a:blip r:embed="rId3">
            <a:alphaModFix/>
          </a:blip>
          <a:srcRect/>
          <a:stretch/>
        </p:blipFill>
        <p:spPr>
          <a:xfrm>
            <a:off x="1907375" y="2764550"/>
            <a:ext cx="5329250" cy="19305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5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274</a:t>
            </a:fld>
            <a:endParaRPr sz="900" b="1" i="0" u="none" strike="noStrike" cap="none">
              <a:solidFill>
                <a:srgbClr val="FFFFFF"/>
              </a:solidFill>
              <a:latin typeface="Calibri"/>
              <a:ea typeface="Calibri"/>
              <a:cs typeface="Calibri"/>
              <a:sym typeface="Calibri"/>
            </a:endParaRPr>
          </a:p>
        </p:txBody>
      </p:sp>
      <p:sp>
        <p:nvSpPr>
          <p:cNvPr id="1373" name="Google Shape;1373;p152"/>
          <p:cNvSpPr txBox="1"/>
          <p:nvPr/>
        </p:nvSpPr>
        <p:spPr>
          <a:xfrm>
            <a:off x="700512" y="947475"/>
            <a:ext cx="7912800" cy="1489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can try it; add a potato to the shopping list file: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[30] ~/grocery (melons)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echo "potato" &gt;&gt; shoppingList.txt</a:t>
            </a: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checkout master:</a:t>
            </a:r>
            <a:endParaRPr sz="2400" b="0" i="0" u="none" strike="noStrike" cap="none" dirty="0">
              <a:solidFill>
                <a:schemeClr val="bg1"/>
              </a:solidFill>
              <a:latin typeface="Arial"/>
              <a:ea typeface="Arial"/>
              <a:cs typeface="Arial"/>
              <a:sym typeface="Arial"/>
            </a:endParaRPr>
          </a:p>
        </p:txBody>
      </p:sp>
      <p:sp>
        <p:nvSpPr>
          <p:cNvPr id="1374" name="Google Shape;1374;p15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75" name="Google Shape;1375;p152"/>
          <p:cNvPicPr preferRelativeResize="0"/>
          <p:nvPr/>
        </p:nvPicPr>
        <p:blipFill rotWithShape="1">
          <a:blip r:embed="rId3">
            <a:alphaModFix/>
          </a:blip>
          <a:srcRect/>
          <a:stretch/>
        </p:blipFill>
        <p:spPr>
          <a:xfrm>
            <a:off x="604838" y="2825400"/>
            <a:ext cx="7934325" cy="1724025"/>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5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275</a:t>
            </a:fld>
            <a:endParaRPr sz="900" b="1" i="0" u="none" strike="noStrike" cap="none">
              <a:solidFill>
                <a:srgbClr val="FFFFFF"/>
              </a:solidFill>
              <a:latin typeface="Calibri"/>
              <a:ea typeface="Calibri"/>
              <a:cs typeface="Calibri"/>
              <a:sym typeface="Calibri"/>
            </a:endParaRPr>
          </a:p>
        </p:txBody>
      </p:sp>
      <p:sp>
        <p:nvSpPr>
          <p:cNvPr id="1381" name="Google Shape;1381;p153"/>
          <p:cNvSpPr txBox="1"/>
          <p:nvPr/>
        </p:nvSpPr>
        <p:spPr>
          <a:xfrm>
            <a:off x="679150" y="928697"/>
            <a:ext cx="8195100" cy="8433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1800"/>
              <a:buFont typeface="Arial"/>
              <a:buChar char="•"/>
            </a:pPr>
            <a:r>
              <a:rPr lang="en-US" sz="1800" b="0" i="0" u="none" strike="noStrike" cap="none" dirty="0">
                <a:solidFill>
                  <a:schemeClr val="bg1"/>
                </a:solidFill>
                <a:latin typeface="Arial"/>
                <a:ea typeface="Arial"/>
                <a:cs typeface="Arial"/>
                <a:sym typeface="Arial"/>
              </a:rPr>
              <a:t>To avoid messing up our repo again, go into a detached HEAD state, so at the end it will be easier to throw all the things away. </a:t>
            </a:r>
            <a:endParaRPr sz="1200" b="0" i="0" u="none" strike="noStrike" cap="none" dirty="0">
              <a:solidFill>
                <a:schemeClr val="bg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1800"/>
              <a:buFont typeface="Arial"/>
              <a:buChar char="•"/>
            </a:pPr>
            <a:r>
              <a:rPr lang="en-US" sz="1800" b="0" i="0" u="none" strike="noStrike" cap="none" dirty="0">
                <a:solidFill>
                  <a:schemeClr val="bg1"/>
                </a:solidFill>
                <a:latin typeface="Arial"/>
                <a:ea typeface="Arial"/>
                <a:cs typeface="Arial"/>
                <a:sym typeface="Arial"/>
              </a:rPr>
              <a:t>To do this, checkout directly the penultimate commit on the master branch:</a:t>
            </a:r>
            <a:endParaRPr sz="1200" b="0" i="0" u="none" strike="noStrike" cap="none" dirty="0">
              <a:solidFill>
                <a:schemeClr val="bg1"/>
              </a:solidFill>
              <a:latin typeface="Arial"/>
              <a:ea typeface="Arial"/>
              <a:cs typeface="Arial"/>
              <a:sym typeface="Arial"/>
            </a:endParaRPr>
          </a:p>
        </p:txBody>
      </p:sp>
      <p:sp>
        <p:nvSpPr>
          <p:cNvPr id="1382" name="Google Shape;1382;p15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83" name="Google Shape;1383;p153"/>
          <p:cNvPicPr preferRelativeResize="0"/>
          <p:nvPr/>
        </p:nvPicPr>
        <p:blipFill rotWithShape="1">
          <a:blip r:embed="rId3">
            <a:alphaModFix/>
          </a:blip>
          <a:srcRect/>
          <a:stretch/>
        </p:blipFill>
        <p:spPr>
          <a:xfrm>
            <a:off x="1437863" y="1793535"/>
            <a:ext cx="6268275" cy="288002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5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276</a:t>
            </a:fld>
            <a:endParaRPr sz="900" b="1" i="0" u="none" strike="noStrike" cap="none">
              <a:solidFill>
                <a:srgbClr val="FFFFFF"/>
              </a:solidFill>
              <a:latin typeface="Calibri"/>
              <a:ea typeface="Calibri"/>
              <a:cs typeface="Calibri"/>
              <a:sym typeface="Calibri"/>
            </a:endParaRPr>
          </a:p>
        </p:txBody>
      </p:sp>
      <p:sp>
        <p:nvSpPr>
          <p:cNvPr id="1389" name="Google Shape;1389;p154"/>
          <p:cNvSpPr txBox="1"/>
          <p:nvPr/>
        </p:nvSpPr>
        <p:spPr>
          <a:xfrm>
            <a:off x="700102" y="989590"/>
            <a:ext cx="7596900" cy="5355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Now just replicate the onion and garlic situation we used before: append an onion to the file and add it to the staging area, and then add a garlic:</a:t>
            </a:r>
            <a:endParaRPr sz="1100" b="0" i="0" u="none" strike="noStrike" cap="none" dirty="0">
              <a:solidFill>
                <a:schemeClr val="bg1"/>
              </a:solidFill>
              <a:latin typeface="Arial"/>
              <a:ea typeface="Arial"/>
              <a:cs typeface="Arial"/>
              <a:sym typeface="Arial"/>
            </a:endParaRPr>
          </a:p>
        </p:txBody>
      </p:sp>
      <p:sp>
        <p:nvSpPr>
          <p:cNvPr id="1390" name="Google Shape;1390;p15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1400" b="0" i="0" u="none" strike="noStrike" cap="none">
              <a:solidFill>
                <a:srgbClr val="000000"/>
              </a:solidFill>
              <a:latin typeface="Arial"/>
              <a:ea typeface="Arial"/>
              <a:cs typeface="Arial"/>
              <a:sym typeface="Arial"/>
            </a:endParaRPr>
          </a:p>
        </p:txBody>
      </p:sp>
      <p:pic>
        <p:nvPicPr>
          <p:cNvPr id="1391" name="Google Shape;1391;p154"/>
          <p:cNvPicPr preferRelativeResize="0"/>
          <p:nvPr/>
        </p:nvPicPr>
        <p:blipFill rotWithShape="1">
          <a:blip r:embed="rId3">
            <a:alphaModFix/>
          </a:blip>
          <a:srcRect/>
          <a:stretch/>
        </p:blipFill>
        <p:spPr>
          <a:xfrm>
            <a:off x="2362144" y="1525101"/>
            <a:ext cx="4419711" cy="31700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5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277</a:t>
            </a:fld>
            <a:endParaRPr sz="900" b="1" i="0" u="none" strike="noStrike" cap="none">
              <a:solidFill>
                <a:srgbClr val="FFFFFF"/>
              </a:solidFill>
              <a:latin typeface="Calibri"/>
              <a:ea typeface="Calibri"/>
              <a:cs typeface="Calibri"/>
              <a:sym typeface="Calibri"/>
            </a:endParaRPr>
          </a:p>
        </p:txBody>
      </p:sp>
      <p:sp>
        <p:nvSpPr>
          <p:cNvPr id="1397" name="Google Shape;1397;p155"/>
          <p:cNvSpPr txBox="1"/>
          <p:nvPr/>
        </p:nvSpPr>
        <p:spPr>
          <a:xfrm>
            <a:off x="700102" y="1143809"/>
            <a:ext cx="75969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use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diff command to be sure we are in the situation we desire; check the differences with the staging area:</a:t>
            </a:r>
            <a:endParaRPr sz="2400" b="0" i="0" u="none" strike="noStrike" cap="none" dirty="0">
              <a:solidFill>
                <a:schemeClr val="bg1"/>
              </a:solidFill>
              <a:latin typeface="Arial"/>
              <a:ea typeface="Arial"/>
              <a:cs typeface="Arial"/>
              <a:sym typeface="Arial"/>
            </a:endParaRPr>
          </a:p>
        </p:txBody>
      </p:sp>
      <p:sp>
        <p:nvSpPr>
          <p:cNvPr id="1398" name="Google Shape;1398;p15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399" name="Google Shape;1399;p155"/>
          <p:cNvPicPr preferRelativeResize="0"/>
          <p:nvPr/>
        </p:nvPicPr>
        <p:blipFill rotWithShape="1">
          <a:blip r:embed="rId3">
            <a:alphaModFix/>
          </a:blip>
          <a:srcRect/>
          <a:stretch/>
        </p:blipFill>
        <p:spPr>
          <a:xfrm>
            <a:off x="2338525" y="2479409"/>
            <a:ext cx="4540003" cy="2125983"/>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5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278</a:t>
            </a:fld>
            <a:endParaRPr sz="900" b="1" i="0" u="none" strike="noStrike" cap="none">
              <a:solidFill>
                <a:srgbClr val="FFFFFF"/>
              </a:solidFill>
              <a:latin typeface="Calibri"/>
              <a:ea typeface="Calibri"/>
              <a:cs typeface="Calibri"/>
              <a:sym typeface="Calibri"/>
            </a:endParaRPr>
          </a:p>
        </p:txBody>
      </p:sp>
      <p:sp>
        <p:nvSpPr>
          <p:cNvPr id="1405" name="Google Shape;1405;p156"/>
          <p:cNvSpPr txBox="1"/>
          <p:nvPr/>
        </p:nvSpPr>
        <p:spPr>
          <a:xfrm>
            <a:off x="773589" y="947475"/>
            <a:ext cx="75969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Check the differences between the working tree and HEAD commit: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406" name="Google Shape;1406;p15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407" name="Google Shape;1407;p156"/>
          <p:cNvPicPr preferRelativeResize="0"/>
          <p:nvPr/>
        </p:nvPicPr>
        <p:blipFill rotWithShape="1">
          <a:blip r:embed="rId3">
            <a:alphaModFix/>
          </a:blip>
          <a:srcRect/>
          <a:stretch/>
        </p:blipFill>
        <p:spPr>
          <a:xfrm>
            <a:off x="1846673" y="1710797"/>
            <a:ext cx="5450650" cy="290810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5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279</a:t>
            </a:fld>
            <a:endParaRPr sz="900" b="1" i="0" u="none" strike="noStrike" cap="none">
              <a:solidFill>
                <a:srgbClr val="FFFFFF"/>
              </a:solidFill>
              <a:latin typeface="Calibri"/>
              <a:ea typeface="Calibri"/>
              <a:cs typeface="Calibri"/>
              <a:sym typeface="Calibri"/>
            </a:endParaRPr>
          </a:p>
        </p:txBody>
      </p:sp>
      <p:sp>
        <p:nvSpPr>
          <p:cNvPr id="1413" name="Google Shape;1413;p157"/>
          <p:cNvSpPr txBox="1"/>
          <p:nvPr/>
        </p:nvSpPr>
        <p:spPr>
          <a:xfrm>
            <a:off x="700102" y="989590"/>
            <a:ext cx="7596900" cy="15513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Now try to do a soft reset to the master branch, with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reset --soft master command:</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[40] ~/grocery ((0e8b5cf...))</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reset --soft master</a:t>
            </a:r>
            <a:endParaRPr sz="2000" b="0" i="0" u="none" strike="noStrike" cap="none" dirty="0">
              <a:solidFill>
                <a:srgbClr val="000000"/>
              </a:solidFill>
              <a:latin typeface="Arial"/>
              <a:ea typeface="Arial"/>
              <a:cs typeface="Arial"/>
              <a:sym typeface="Arial"/>
            </a:endParaRPr>
          </a:p>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Diff to the staging area:</a:t>
            </a:r>
            <a:endParaRPr sz="2000" b="0" i="0" u="none" strike="noStrike" cap="none" dirty="0">
              <a:solidFill>
                <a:schemeClr val="bg1"/>
              </a:solidFill>
              <a:latin typeface="Arial"/>
              <a:ea typeface="Arial"/>
              <a:cs typeface="Arial"/>
              <a:sym typeface="Arial"/>
            </a:endParaRPr>
          </a:p>
        </p:txBody>
      </p:sp>
      <p:sp>
        <p:nvSpPr>
          <p:cNvPr id="1414" name="Google Shape;1414;p15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415" name="Google Shape;1415;p157"/>
          <p:cNvPicPr preferRelativeResize="0"/>
          <p:nvPr/>
        </p:nvPicPr>
        <p:blipFill rotWithShape="1">
          <a:blip r:embed="rId3">
            <a:alphaModFix/>
          </a:blip>
          <a:srcRect/>
          <a:stretch/>
        </p:blipFill>
        <p:spPr>
          <a:xfrm>
            <a:off x="4018925" y="2084177"/>
            <a:ext cx="4769100" cy="2610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a:t>
            </a:fld>
            <a:endParaRPr sz="900" b="1" i="0" u="none" strike="noStrike" cap="none">
              <a:solidFill>
                <a:srgbClr val="FFFFFF"/>
              </a:solidFill>
              <a:latin typeface="Calibri"/>
              <a:ea typeface="Calibri"/>
              <a:cs typeface="Calibri"/>
              <a:sym typeface="Calibri"/>
            </a:endParaRPr>
          </a:p>
        </p:txBody>
      </p:sp>
      <p:sp>
        <p:nvSpPr>
          <p:cNvPr id="583" name="Google Shape;583;p49"/>
          <p:cNvSpPr txBox="1"/>
          <p:nvPr/>
        </p:nvSpPr>
        <p:spPr>
          <a:xfrm>
            <a:off x="742418" y="1220391"/>
            <a:ext cx="7732200" cy="333615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At this point, as you already know, before doing a commit, we have to add files to the staging area; add both the files using the shortcut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sym typeface="Arial"/>
              </a:rPr>
              <a:t> add :</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[7]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With this trick (the dot after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command), you can add all the new or modified files in one shot</a:t>
            </a:r>
            <a:r>
              <a:rPr lang="en-US" sz="2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584" name="Google Shape;584;p4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95765486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5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280</a:t>
            </a:fld>
            <a:endParaRPr sz="900" b="1" i="0" u="none" strike="noStrike" cap="none">
              <a:solidFill>
                <a:srgbClr val="FFFFFF"/>
              </a:solidFill>
              <a:latin typeface="Calibri"/>
              <a:ea typeface="Calibri"/>
              <a:cs typeface="Calibri"/>
              <a:sym typeface="Calibri"/>
            </a:endParaRPr>
          </a:p>
        </p:txBody>
      </p:sp>
      <p:sp>
        <p:nvSpPr>
          <p:cNvPr id="1421" name="Google Shape;1421;p158"/>
          <p:cNvSpPr txBox="1"/>
          <p:nvPr/>
        </p:nvSpPr>
        <p:spPr>
          <a:xfrm>
            <a:off x="620925" y="1180198"/>
            <a:ext cx="75969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same is if you compare the HEAD commit with a working tree: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422" name="Google Shape;1422;p15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pic>
        <p:nvPicPr>
          <p:cNvPr id="1423" name="Google Shape;1423;p158"/>
          <p:cNvPicPr preferRelativeResize="0"/>
          <p:nvPr/>
        </p:nvPicPr>
        <p:blipFill rotWithShape="1">
          <a:blip r:embed="rId3">
            <a:alphaModFix/>
          </a:blip>
          <a:srcRect/>
          <a:stretch/>
        </p:blipFill>
        <p:spPr>
          <a:xfrm>
            <a:off x="3461076" y="1681575"/>
            <a:ext cx="4833096" cy="28635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5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281</a:t>
            </a:fld>
            <a:endParaRPr sz="900" b="1" i="0" u="none" strike="noStrike" cap="none">
              <a:solidFill>
                <a:srgbClr val="FFFFFF"/>
              </a:solidFill>
              <a:latin typeface="Calibri"/>
              <a:ea typeface="Calibri"/>
              <a:cs typeface="Calibri"/>
              <a:sym typeface="Calibri"/>
            </a:endParaRPr>
          </a:p>
        </p:txBody>
      </p:sp>
      <p:sp>
        <p:nvSpPr>
          <p:cNvPr id="1429" name="Google Shape;1429;p159"/>
          <p:cNvSpPr txBox="1"/>
          <p:nvPr/>
        </p:nvSpPr>
        <p:spPr>
          <a:xfrm>
            <a:off x="468739" y="1109165"/>
            <a:ext cx="8206500" cy="36141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Another option is the mixed reset; you can do it using the --mixed option (or simply using no options, as this is the default):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[43] ~/grocery ((603b9d1...))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reset --mixed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Unstaged</a:t>
            </a:r>
            <a:r>
              <a:rPr lang="en-US" sz="2000" b="0" i="0" u="none" strike="noStrike" cap="none" dirty="0">
                <a:solidFill>
                  <a:srgbClr val="ED7D31"/>
                </a:solidFill>
                <a:latin typeface="Arial"/>
                <a:ea typeface="Arial"/>
                <a:cs typeface="Arial"/>
                <a:sym typeface="Arial"/>
              </a:rPr>
              <a:t> changes after reset: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M   shoppingList.txt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Okay, there's something different here: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tells us about </a:t>
            </a:r>
            <a:r>
              <a:rPr lang="en-US" sz="2000" b="0" i="0" u="none" strike="noStrike" cap="none" dirty="0" err="1">
                <a:solidFill>
                  <a:schemeClr val="bg1"/>
                </a:solidFill>
                <a:latin typeface="Arial"/>
                <a:ea typeface="Arial"/>
                <a:cs typeface="Arial"/>
                <a:sym typeface="Arial"/>
              </a:rPr>
              <a:t>unstaged</a:t>
            </a:r>
            <a:r>
              <a:rPr lang="en-US" sz="2000" b="0" i="0" u="none" strike="noStrike" cap="none" dirty="0">
                <a:solidFill>
                  <a:schemeClr val="bg1"/>
                </a:solidFill>
                <a:latin typeface="Arial"/>
                <a:ea typeface="Arial"/>
                <a:cs typeface="Arial"/>
                <a:sym typeface="Arial"/>
              </a:rPr>
              <a:t> changes.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In fact, the --mixed option makes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overwrite even the staging area, not only the HEAD commit. </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1430" name="Google Shape;1430;p15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1a0d667cf38_1_6"/>
          <p:cNvSpPr txBox="1">
            <a:spLocks noGrp="1"/>
          </p:cNvSpPr>
          <p:nvPr>
            <p:ph type="sldNum" idx="12"/>
          </p:nvPr>
        </p:nvSpPr>
        <p:spPr>
          <a:xfrm>
            <a:off x="4220309" y="4695092"/>
            <a:ext cx="556500" cy="309300"/>
          </a:xfrm>
          <a:prstGeom prst="rect">
            <a:avLst/>
          </a:prstGeom>
          <a:noFill/>
          <a:ln>
            <a:noFill/>
          </a:ln>
        </p:spPr>
        <p:txBody>
          <a:bodyPr spcFirstLastPara="1" wrap="square" lIns="91425" tIns="45700" rIns="91425" bIns="45700" anchor="ctr" anchorCtr="0">
            <a:noAutofit/>
          </a:bodyPr>
          <a:lstStyle/>
          <a:p>
            <a:pPr marL="11206"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282</a:t>
            </a:fld>
            <a:endParaRPr sz="900" b="1" i="0" u="none" strike="noStrike" cap="none">
              <a:solidFill>
                <a:srgbClr val="FFFFFF"/>
              </a:solidFill>
              <a:latin typeface="Calibri"/>
              <a:ea typeface="Calibri"/>
              <a:cs typeface="Calibri"/>
              <a:sym typeface="Calibri"/>
            </a:endParaRPr>
          </a:p>
        </p:txBody>
      </p:sp>
      <p:sp>
        <p:nvSpPr>
          <p:cNvPr id="1436" name="Google Shape;1436;g1a0d667cf38_1_6"/>
          <p:cNvSpPr txBox="1"/>
          <p:nvPr/>
        </p:nvSpPr>
        <p:spPr>
          <a:xfrm>
            <a:off x="468789" y="989590"/>
            <a:ext cx="8206500" cy="2074800"/>
          </a:xfrm>
          <a:prstGeom prst="rect">
            <a:avLst/>
          </a:prstGeom>
          <a:noFill/>
          <a:ln>
            <a:noFill/>
          </a:ln>
        </p:spPr>
        <p:txBody>
          <a:bodyPr spcFirstLastPara="1" wrap="square" lIns="0" tIns="12050" rIns="0" bIns="0"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If you check differences between the HEAD commit and staging area with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diff, you will see that there are no differences:</a:t>
            </a:r>
            <a:endParaRPr sz="20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[44] ~/grocery ((603b9d1...))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diff --cached HEAD</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ED7D31"/>
              </a:solidFill>
              <a:latin typeface="Arial"/>
              <a:ea typeface="Arial"/>
              <a:cs typeface="Arial"/>
              <a:sym typeface="Arial"/>
            </a:endParaRPr>
          </a:p>
        </p:txBody>
      </p:sp>
      <p:sp>
        <p:nvSpPr>
          <p:cNvPr id="1437" name="Google Shape;1437;g1a0d667cf38_1_6"/>
          <p:cNvSpPr/>
          <p:nvPr/>
        </p:nvSpPr>
        <p:spPr>
          <a:xfrm>
            <a:off x="0" y="230865"/>
            <a:ext cx="10385700" cy="697800"/>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6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283</a:t>
            </a:fld>
            <a:endParaRPr sz="900" b="1" i="0" u="none" strike="noStrike" cap="none">
              <a:solidFill>
                <a:srgbClr val="FFFFFF"/>
              </a:solidFill>
              <a:latin typeface="Calibri"/>
              <a:ea typeface="Calibri"/>
              <a:cs typeface="Calibri"/>
              <a:sym typeface="Calibri"/>
            </a:endParaRPr>
          </a:p>
        </p:txBody>
      </p:sp>
      <p:sp>
        <p:nvSpPr>
          <p:cNvPr id="1443" name="Google Shape;1443;p160"/>
          <p:cNvSpPr txBox="1"/>
          <p:nvPr/>
        </p:nvSpPr>
        <p:spPr>
          <a:xfrm>
            <a:off x="700102" y="1023675"/>
            <a:ext cx="75969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Instead, differences arise between the HEAD commit and working tree: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444" name="Google Shape;1444;p16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Staging area, working tree, and HEAD commit</a:t>
            </a:r>
            <a:endParaRPr sz="3200" b="0" i="0" u="none" strike="noStrike" cap="none" dirty="0">
              <a:solidFill>
                <a:srgbClr val="FFFFFF"/>
              </a:solidFill>
              <a:latin typeface="Palatino Linotype"/>
              <a:ea typeface="Palatino Linotype"/>
              <a:cs typeface="Palatino Linotype"/>
              <a:sym typeface="Palatino Linotype"/>
            </a:endParaRPr>
          </a:p>
        </p:txBody>
      </p:sp>
      <p:pic>
        <p:nvPicPr>
          <p:cNvPr id="1445" name="Google Shape;1445;p160"/>
          <p:cNvPicPr preferRelativeResize="0"/>
          <p:nvPr/>
        </p:nvPicPr>
        <p:blipFill rotWithShape="1">
          <a:blip r:embed="rId3">
            <a:alphaModFix/>
          </a:blip>
          <a:srcRect/>
          <a:stretch/>
        </p:blipFill>
        <p:spPr>
          <a:xfrm>
            <a:off x="1974050" y="1825075"/>
            <a:ext cx="5076825" cy="27933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6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284</a:t>
            </a:fld>
            <a:endParaRPr sz="900" b="1" i="0" u="none" strike="noStrike" cap="none">
              <a:solidFill>
                <a:srgbClr val="FFFFFF"/>
              </a:solidFill>
              <a:latin typeface="Calibri"/>
              <a:ea typeface="Calibri"/>
              <a:cs typeface="Calibri"/>
              <a:sym typeface="Calibri"/>
            </a:endParaRPr>
          </a:p>
        </p:txBody>
      </p:sp>
      <p:sp>
        <p:nvSpPr>
          <p:cNvPr id="1451" name="Google Shape;1451;p161"/>
          <p:cNvSpPr txBox="1"/>
          <p:nvPr/>
        </p:nvSpPr>
        <p:spPr>
          <a:xfrm>
            <a:off x="773589" y="976387"/>
            <a:ext cx="7596900" cy="37062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At this point, you can presume what is the purpose of the --hard option: it overwrites all the three areas:</a:t>
            </a:r>
            <a:endParaRPr sz="10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[46] ~/grocery ((603b9d1...))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reset --hard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HEAD is now at 603b9d1 Add a peach</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[47] ~/grocery ((603b9d1...))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diff --cached HEAD</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[48] ~/grocery ((603b9d1...))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diff HEAD</a:t>
            </a:r>
            <a:endParaRPr sz="2000" b="0" i="0" u="none" strike="noStrike" cap="none" dirty="0">
              <a:solidFill>
                <a:srgbClr val="ED7D31"/>
              </a:solidFill>
              <a:latin typeface="Arial"/>
              <a:ea typeface="Arial"/>
              <a:cs typeface="Arial"/>
              <a:sym typeface="Arial"/>
            </a:endParaRPr>
          </a:p>
        </p:txBody>
      </p:sp>
      <p:sp>
        <p:nvSpPr>
          <p:cNvPr id="1452" name="Google Shape;1452;p16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6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285</a:t>
            </a:fld>
            <a:endParaRPr sz="900" b="1" i="0" u="none" strike="noStrike" cap="none">
              <a:solidFill>
                <a:srgbClr val="FFFFFF"/>
              </a:solidFill>
              <a:latin typeface="Calibri"/>
              <a:ea typeface="Calibri"/>
              <a:cs typeface="Calibri"/>
              <a:sym typeface="Calibri"/>
            </a:endParaRPr>
          </a:p>
        </p:txBody>
      </p:sp>
      <p:sp>
        <p:nvSpPr>
          <p:cNvPr id="1458" name="Google Shape;1458;p162"/>
          <p:cNvSpPr txBox="1"/>
          <p:nvPr/>
        </p:nvSpPr>
        <p:spPr>
          <a:xfrm>
            <a:off x="570389" y="1143809"/>
            <a:ext cx="80031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we know a little more about both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checkout and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command; but before leaving, go back in a non-detached HEAD state, checking out the master branch:</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[49] ~/grocery ((603b9d1...))</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checkout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Switched to branch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459" name="Google Shape;1459;p16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area, working tree, and HEAD commit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754-FB28-14E5-04B0-AE88219E9625}"/>
              </a:ext>
            </a:extLst>
          </p:cNvPr>
          <p:cNvSpPr>
            <a:spLocks noGrp="1"/>
          </p:cNvSpPr>
          <p:nvPr>
            <p:ph type="title"/>
          </p:nvPr>
        </p:nvSpPr>
        <p:spPr>
          <a:xfrm>
            <a:off x="507947" y="1863974"/>
            <a:ext cx="7886700" cy="994172"/>
          </a:xfrm>
        </p:spPr>
        <p:txBody>
          <a:bodyPr/>
          <a:lstStyle/>
          <a:p>
            <a:r>
              <a:rPr lang="en-US" dirty="0">
                <a:latin typeface="Times New Roman" panose="02020603050405020304" pitchFamily="18" charset="0"/>
                <a:cs typeface="Times New Roman" panose="02020603050405020304" pitchFamily="18" charset="0"/>
              </a:rPr>
              <a:t>Advanced Troubleshooting</a:t>
            </a:r>
          </a:p>
        </p:txBody>
      </p:sp>
      <p:sp>
        <p:nvSpPr>
          <p:cNvPr id="3" name="Slide Number Placeholder 2">
            <a:extLst>
              <a:ext uri="{FF2B5EF4-FFF2-40B4-BE49-F238E27FC236}">
                <a16:creationId xmlns:a16="http://schemas.microsoft.com/office/drawing/2014/main" id="{9F313E16-D2FF-486D-4C2E-57DCFC25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286</a:t>
            </a:fld>
            <a:endParaRPr lang="en-US"/>
          </a:p>
        </p:txBody>
      </p:sp>
    </p:spTree>
    <p:extLst>
      <p:ext uri="{BB962C8B-B14F-4D97-AF65-F5344CB8AC3E}">
        <p14:creationId xmlns:p14="http://schemas.microsoft.com/office/powerpoint/2010/main" val="17412286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3253"/>
        <p:cNvGrpSpPr/>
        <p:nvPr/>
      </p:nvGrpSpPr>
      <p:grpSpPr>
        <a:xfrm>
          <a:off x="0" y="0"/>
          <a:ext cx="0" cy="0"/>
          <a:chOff x="0" y="0"/>
          <a:chExt cx="0" cy="0"/>
        </a:xfrm>
      </p:grpSpPr>
      <p:sp>
        <p:nvSpPr>
          <p:cNvPr id="3256" name="Google Shape;3256;p402"/>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Creating a New Local Repository</a:t>
            </a:r>
            <a:endParaRPr dirty="0"/>
          </a:p>
        </p:txBody>
      </p:sp>
    </p:spTree>
    <p:extLst>
      <p:ext uri="{BB962C8B-B14F-4D97-AF65-F5344CB8AC3E}">
        <p14:creationId xmlns:p14="http://schemas.microsoft.com/office/powerpoint/2010/main" val="9628603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sp>
        <p:nvSpPr>
          <p:cNvPr id="3262" name="Google Shape;3262;p40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288</a:t>
            </a:fld>
            <a:endParaRPr sz="900" b="1" i="0" u="none" strike="noStrike" cap="none">
              <a:solidFill>
                <a:srgbClr val="FFFFFF"/>
              </a:solidFill>
              <a:latin typeface="Calibri"/>
              <a:ea typeface="Calibri"/>
              <a:cs typeface="Calibri"/>
              <a:sym typeface="Calibri"/>
            </a:endParaRPr>
          </a:p>
        </p:txBody>
      </p:sp>
      <p:sp>
        <p:nvSpPr>
          <p:cNvPr id="3263" name="Google Shape;3263;p403"/>
          <p:cNvSpPr txBox="1"/>
          <p:nvPr/>
        </p:nvSpPr>
        <p:spPr>
          <a:xfrm>
            <a:off x="513944" y="1406547"/>
            <a:ext cx="8116111" cy="296683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Start a new </a:t>
            </a:r>
            <a:r>
              <a:rPr lang="en-US" sz="2400" b="1" i="0" u="none" strike="noStrike" cap="none" dirty="0" err="1">
                <a:solidFill>
                  <a:schemeClr val="bg1"/>
                </a:solidFill>
                <a:latin typeface="Arial"/>
                <a:ea typeface="Arial"/>
                <a:cs typeface="Arial"/>
                <a:sym typeface="Arial"/>
              </a:rPr>
              <a:t>git</a:t>
            </a:r>
            <a:r>
              <a:rPr lang="en-US" sz="2400" b="1" i="0" u="none" strike="noStrike" cap="none" dirty="0">
                <a:solidFill>
                  <a:schemeClr val="bg1"/>
                </a:solidFill>
                <a:latin typeface="Arial"/>
                <a:ea typeface="Arial"/>
                <a:cs typeface="Arial"/>
                <a:sym typeface="Arial"/>
              </a:rPr>
              <a:t> repository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Your first instinct, when you start to do something new, should be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init.</a:t>
            </a:r>
            <a:r>
              <a:rPr lang="en-US" sz="2400" b="0" i="0" u="none" strike="noStrike" cap="none" dirty="0">
                <a:solidFill>
                  <a:schemeClr val="bg1"/>
                </a:solidFill>
                <a:latin typeface="Arial"/>
                <a:ea typeface="Arial"/>
                <a:cs typeface="Arial"/>
                <a:sym typeface="Arial"/>
              </a:rPr>
              <a:t>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You’re starting to write a new paper, you’re writing a bit of code to do a computer simulation, you’re messing around with some new data … anything: think git </a:t>
            </a:r>
            <a:r>
              <a:rPr lang="en-US" sz="2400" b="0" i="0" u="none" strike="noStrike" cap="none" dirty="0" err="1">
                <a:solidFill>
                  <a:schemeClr val="bg1"/>
                </a:solidFill>
                <a:latin typeface="Arial"/>
                <a:ea typeface="Arial"/>
                <a:cs typeface="Arial"/>
                <a:sym typeface="Arial"/>
              </a:rPr>
              <a:t>init.</a:t>
            </a:r>
            <a:endParaRPr sz="2400" b="0" i="0" u="none" strike="noStrike" cap="none" dirty="0">
              <a:solidFill>
                <a:schemeClr val="bg1"/>
              </a:solidFill>
              <a:latin typeface="Arial"/>
              <a:ea typeface="Arial"/>
              <a:cs typeface="Arial"/>
              <a:sym typeface="Arial"/>
            </a:endParaRPr>
          </a:p>
        </p:txBody>
      </p:sp>
      <p:sp>
        <p:nvSpPr>
          <p:cNvPr id="3264" name="Google Shape;3264;p40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Initializing a new local repository</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2283735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3268"/>
        <p:cNvGrpSpPr/>
        <p:nvPr/>
      </p:nvGrpSpPr>
      <p:grpSpPr>
        <a:xfrm>
          <a:off x="0" y="0"/>
          <a:ext cx="0" cy="0"/>
          <a:chOff x="0" y="0"/>
          <a:chExt cx="0" cy="0"/>
        </a:xfrm>
      </p:grpSpPr>
      <p:sp>
        <p:nvSpPr>
          <p:cNvPr id="3269" name="Google Shape;3269;p40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289</a:t>
            </a:fld>
            <a:endParaRPr sz="900" b="1" i="0" u="none" strike="noStrike" cap="none">
              <a:solidFill>
                <a:srgbClr val="FFFFFF"/>
              </a:solidFill>
              <a:latin typeface="Calibri"/>
              <a:ea typeface="Calibri"/>
              <a:cs typeface="Calibri"/>
              <a:sym typeface="Calibri"/>
            </a:endParaRPr>
          </a:p>
        </p:txBody>
      </p:sp>
      <p:sp>
        <p:nvSpPr>
          <p:cNvPr id="3270" name="Google Shape;3270;p404"/>
          <p:cNvSpPr txBox="1"/>
          <p:nvPr/>
        </p:nvSpPr>
        <p:spPr>
          <a:xfrm>
            <a:off x="513944" y="1236218"/>
            <a:ext cx="8116111" cy="333617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Say you’ve just got some data from a collaborator and are about to start exploring 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Create a directory to contain the project.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into the new directory.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init.</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Write some code.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to add the files (see the typical use page).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commit.</a:t>
            </a:r>
            <a:endParaRPr sz="1400" b="0" i="0" u="none" strike="noStrike" cap="none" dirty="0">
              <a:solidFill>
                <a:schemeClr val="bg1"/>
              </a:solidFill>
              <a:latin typeface="Arial"/>
              <a:ea typeface="Arial"/>
              <a:cs typeface="Arial"/>
              <a:sym typeface="Arial"/>
            </a:endParaRPr>
          </a:p>
        </p:txBody>
      </p:sp>
      <p:sp>
        <p:nvSpPr>
          <p:cNvPr id="3271" name="Google Shape;3271;p40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Initializing a new local repository</a:t>
            </a:r>
            <a:endParaRPr sz="3200" b="0" i="0" u="none" strike="noStrike" cap="none">
              <a:solidFill>
                <a:srgbClr val="FFFFFF"/>
              </a:solidFill>
              <a:latin typeface="Palatino Linotype"/>
              <a:ea typeface="Palatino Linotype"/>
              <a:cs typeface="Palatino Linotype"/>
              <a:sym typeface="Palatino Linotype"/>
            </a:endParaRPr>
          </a:p>
        </p:txBody>
      </p:sp>
      <p:pic>
        <p:nvPicPr>
          <p:cNvPr id="3272" name="Google Shape;3272;p404"/>
          <p:cNvPicPr preferRelativeResize="0"/>
          <p:nvPr/>
        </p:nvPicPr>
        <p:blipFill>
          <a:blip r:embed="rId3">
            <a:alphaModFix/>
          </a:blip>
          <a:stretch>
            <a:fillRect/>
          </a:stretch>
        </p:blipFill>
        <p:spPr>
          <a:xfrm>
            <a:off x="7433069" y="2319003"/>
            <a:ext cx="1196975" cy="1170610"/>
          </a:xfrm>
          <a:prstGeom prst="rect">
            <a:avLst/>
          </a:prstGeom>
          <a:noFill/>
          <a:ln>
            <a:noFill/>
          </a:ln>
        </p:spPr>
      </p:pic>
    </p:spTree>
    <p:extLst>
      <p:ext uri="{BB962C8B-B14F-4D97-AF65-F5344CB8AC3E}">
        <p14:creationId xmlns:p14="http://schemas.microsoft.com/office/powerpoint/2010/main" val="391498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a:t>
            </a:fld>
            <a:endParaRPr sz="900" b="1" i="0" u="none" strike="noStrike" cap="none">
              <a:solidFill>
                <a:srgbClr val="FFFFFF"/>
              </a:solidFill>
              <a:latin typeface="Calibri"/>
              <a:ea typeface="Calibri"/>
              <a:cs typeface="Calibri"/>
              <a:sym typeface="Calibri"/>
            </a:endParaRPr>
          </a:p>
        </p:txBody>
      </p:sp>
      <p:sp>
        <p:nvSpPr>
          <p:cNvPr id="590" name="Google Shape;590;p50"/>
          <p:cNvSpPr txBox="1"/>
          <p:nvPr/>
        </p:nvSpPr>
        <p:spPr>
          <a:xfrm>
            <a:off x="100499" y="1016135"/>
            <a:ext cx="8943000" cy="62772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So, let's change these settings and amend our commit:</a:t>
            </a:r>
            <a:endParaRPr sz="2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000" b="0" i="0" u="none" strike="noStrike" cap="none" dirty="0">
              <a:solidFill>
                <a:srgbClr val="000000"/>
              </a:solidFill>
              <a:latin typeface="Arial"/>
              <a:ea typeface="Arial"/>
              <a:cs typeface="Arial"/>
              <a:sym typeface="Arial"/>
            </a:endParaRPr>
          </a:p>
        </p:txBody>
      </p:sp>
      <p:sp>
        <p:nvSpPr>
          <p:cNvPr id="591" name="Google Shape;591;p5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592" name="Google Shape;592;p50"/>
          <p:cNvPicPr preferRelativeResize="0"/>
          <p:nvPr/>
        </p:nvPicPr>
        <p:blipFill rotWithShape="1">
          <a:blip r:embed="rId3">
            <a:alphaModFix/>
          </a:blip>
          <a:srcRect/>
          <a:stretch/>
        </p:blipFill>
        <p:spPr>
          <a:xfrm>
            <a:off x="1561886" y="1485226"/>
            <a:ext cx="6020227" cy="3039275"/>
          </a:xfrm>
          <a:prstGeom prst="rect">
            <a:avLst/>
          </a:prstGeom>
          <a:noFill/>
          <a:ln>
            <a:noFill/>
          </a:ln>
        </p:spPr>
      </p:pic>
    </p:spTree>
    <p:extLst>
      <p:ext uri="{BB962C8B-B14F-4D97-AF65-F5344CB8AC3E}">
        <p14:creationId xmlns:p14="http://schemas.microsoft.com/office/powerpoint/2010/main" val="220260872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3276"/>
        <p:cNvGrpSpPr/>
        <p:nvPr/>
      </p:nvGrpSpPr>
      <p:grpSpPr>
        <a:xfrm>
          <a:off x="0" y="0"/>
          <a:ext cx="0" cy="0"/>
          <a:chOff x="0" y="0"/>
          <a:chExt cx="0" cy="0"/>
        </a:xfrm>
      </p:grpSpPr>
      <p:sp>
        <p:nvSpPr>
          <p:cNvPr id="3277" name="Google Shape;3277;p40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290</a:t>
            </a:fld>
            <a:endParaRPr sz="900" b="1" i="0" u="none" strike="noStrike" cap="none">
              <a:solidFill>
                <a:srgbClr val="FFFFFF"/>
              </a:solidFill>
              <a:latin typeface="Calibri"/>
              <a:ea typeface="Calibri"/>
              <a:cs typeface="Calibri"/>
              <a:sym typeface="Calibri"/>
            </a:endParaRPr>
          </a:p>
        </p:txBody>
      </p:sp>
      <p:sp>
        <p:nvSpPr>
          <p:cNvPr id="3278" name="Google Shape;3278;p405"/>
          <p:cNvSpPr txBox="1"/>
          <p:nvPr/>
        </p:nvSpPr>
        <p:spPr>
          <a:xfrm>
            <a:off x="513944" y="989590"/>
            <a:ext cx="8116111" cy="3705502"/>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Say you’ve got an existing project that you want to start tracking with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into the directory containing the project.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init.</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to add all of the relevant files.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You’ll probably want to create a .</a:t>
            </a:r>
            <a:r>
              <a:rPr lang="en-US" sz="2400" b="0" i="0" u="none" strike="noStrike" cap="none" dirty="0" err="1">
                <a:solidFill>
                  <a:schemeClr val="bg1"/>
                </a:solidFill>
                <a:latin typeface="Arial"/>
                <a:ea typeface="Arial"/>
                <a:cs typeface="Arial"/>
                <a:sym typeface="Arial"/>
              </a:rPr>
              <a:t>gitignore</a:t>
            </a:r>
            <a:r>
              <a:rPr lang="en-US" sz="2400" b="0" i="0" u="none" strike="noStrike" cap="none" dirty="0">
                <a:solidFill>
                  <a:schemeClr val="bg1"/>
                </a:solidFill>
                <a:latin typeface="Arial"/>
                <a:ea typeface="Arial"/>
                <a:cs typeface="Arial"/>
                <a:sym typeface="Arial"/>
              </a:rPr>
              <a:t> file right away, to indicate all of the files you don’t want to track. Use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a:t>
            </a:r>
            <a:r>
              <a:rPr lang="en-US" sz="2400" b="0" i="0" u="none" strike="noStrike" cap="none" dirty="0" err="1">
                <a:solidFill>
                  <a:schemeClr val="bg1"/>
                </a:solidFill>
                <a:latin typeface="Arial"/>
                <a:ea typeface="Arial"/>
                <a:cs typeface="Arial"/>
                <a:sym typeface="Arial"/>
              </a:rPr>
              <a:t>gitignore</a:t>
            </a:r>
            <a:r>
              <a:rPr lang="en-US" sz="2400" b="0" i="0" u="none" strike="noStrike" cap="none" dirty="0">
                <a:solidFill>
                  <a:schemeClr val="bg1"/>
                </a:solidFill>
                <a:latin typeface="Arial"/>
                <a:ea typeface="Arial"/>
                <a:cs typeface="Arial"/>
                <a:sym typeface="Arial"/>
              </a:rPr>
              <a:t>, too.</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Type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commit.</a:t>
            </a:r>
            <a:endParaRPr sz="2400" b="0" i="0" u="none" strike="noStrike" cap="none" dirty="0">
              <a:solidFill>
                <a:schemeClr val="bg1"/>
              </a:solidFill>
              <a:latin typeface="Arial"/>
              <a:ea typeface="Arial"/>
              <a:cs typeface="Arial"/>
              <a:sym typeface="Arial"/>
            </a:endParaRPr>
          </a:p>
        </p:txBody>
      </p:sp>
      <p:sp>
        <p:nvSpPr>
          <p:cNvPr id="3279" name="Google Shape;3279;p40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 new repo from an existing project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57737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3283"/>
        <p:cNvGrpSpPr/>
        <p:nvPr/>
      </p:nvGrpSpPr>
      <p:grpSpPr>
        <a:xfrm>
          <a:off x="0" y="0"/>
          <a:ext cx="0" cy="0"/>
          <a:chOff x="0" y="0"/>
          <a:chExt cx="0" cy="0"/>
        </a:xfrm>
      </p:grpSpPr>
      <p:sp>
        <p:nvSpPr>
          <p:cNvPr id="3284" name="Google Shape;3284;p40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291</a:t>
            </a:fld>
            <a:endParaRPr sz="900" b="1" i="0" u="none" strike="noStrike" cap="none">
              <a:solidFill>
                <a:srgbClr val="FFFFFF"/>
              </a:solidFill>
              <a:latin typeface="Calibri"/>
              <a:ea typeface="Calibri"/>
              <a:cs typeface="Calibri"/>
              <a:sym typeface="Calibri"/>
            </a:endParaRPr>
          </a:p>
        </p:txBody>
      </p:sp>
      <p:sp>
        <p:nvSpPr>
          <p:cNvPr id="3285" name="Google Shape;3285;p406"/>
          <p:cNvSpPr txBox="1"/>
          <p:nvPr/>
        </p:nvSpPr>
        <p:spPr>
          <a:xfrm>
            <a:off x="513944" y="989590"/>
            <a:ext cx="8116111" cy="3705502"/>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You’ve now got a local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repository. You can use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locally, like that, if you want. But if you want the thing to have a home on </a:t>
            </a:r>
            <a:r>
              <a:rPr lang="en-US" sz="2400" b="0" i="0" u="none" strike="noStrike" cap="none" dirty="0" err="1">
                <a:solidFill>
                  <a:schemeClr val="bg1"/>
                </a:solidFill>
                <a:latin typeface="Arial"/>
                <a:ea typeface="Arial"/>
                <a:cs typeface="Arial"/>
                <a:sym typeface="Arial"/>
              </a:rPr>
              <a:t>github</a:t>
            </a:r>
            <a:r>
              <a:rPr lang="en-US" sz="2400" b="0" i="0" u="none" strike="noStrike" cap="none" dirty="0">
                <a:solidFill>
                  <a:schemeClr val="bg1"/>
                </a:solidFill>
                <a:latin typeface="Arial"/>
                <a:ea typeface="Arial"/>
                <a:cs typeface="Arial"/>
                <a:sym typeface="Arial"/>
              </a:rPr>
              <a:t>, do the following.</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Go to </a:t>
            </a:r>
            <a:r>
              <a:rPr lang="en-US" sz="2400" b="0" i="0" u="none" strike="noStrike" cap="none" dirty="0" err="1">
                <a:solidFill>
                  <a:schemeClr val="bg1"/>
                </a:solidFill>
                <a:latin typeface="Arial"/>
                <a:ea typeface="Arial"/>
                <a:cs typeface="Arial"/>
                <a:sym typeface="Arial"/>
              </a:rPr>
              <a:t>github</a:t>
            </a:r>
            <a:r>
              <a:rPr lang="en-US" sz="24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Log in to your account.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Click the new repository button in the top-right. You’ll have an option there to initialize the repository with a README file, but I don’t.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Click the “Create repository” button.</a:t>
            </a:r>
            <a:endParaRPr sz="2400" b="0" i="0" u="none" strike="noStrike" cap="none" dirty="0">
              <a:solidFill>
                <a:schemeClr val="bg1"/>
              </a:solidFill>
              <a:latin typeface="Arial"/>
              <a:ea typeface="Arial"/>
              <a:cs typeface="Arial"/>
              <a:sym typeface="Arial"/>
            </a:endParaRPr>
          </a:p>
        </p:txBody>
      </p:sp>
      <p:sp>
        <p:nvSpPr>
          <p:cNvPr id="3286" name="Google Shape;3286;p40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Connect it to </a:t>
            </a:r>
            <a:r>
              <a:rPr lang="en-US" sz="3200" dirty="0">
                <a:solidFill>
                  <a:srgbClr val="FFFFFF"/>
                </a:solidFill>
                <a:latin typeface="Palatino Linotype"/>
                <a:ea typeface="Palatino Linotype"/>
                <a:cs typeface="Palatino Linotype"/>
                <a:sym typeface="Palatino Linotype"/>
              </a:rPr>
              <a:t>Azure DevOps / GitHub / Remote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085065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sp>
        <p:nvSpPr>
          <p:cNvPr id="3291" name="Google Shape;3291;p40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292</a:t>
            </a:fld>
            <a:endParaRPr sz="900" b="1" i="0" u="none" strike="noStrike" cap="none">
              <a:solidFill>
                <a:srgbClr val="FFFFFF"/>
              </a:solidFill>
              <a:latin typeface="Calibri"/>
              <a:ea typeface="Calibri"/>
              <a:cs typeface="Calibri"/>
              <a:sym typeface="Calibri"/>
            </a:endParaRPr>
          </a:p>
        </p:txBody>
      </p:sp>
      <p:sp>
        <p:nvSpPr>
          <p:cNvPr id="3292" name="Google Shape;3292;p407"/>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follow the second set of instructions, “Push an existing repository…”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remote add origin </a:t>
            </a:r>
            <a:r>
              <a:rPr lang="en-US" sz="2400" b="0" i="0" u="none" strike="noStrike" cap="none" dirty="0" err="1">
                <a:solidFill>
                  <a:srgbClr val="ED7D31"/>
                </a:solidFill>
                <a:latin typeface="Arial"/>
                <a:ea typeface="Arial"/>
                <a:cs typeface="Arial"/>
                <a:sym typeface="Arial"/>
              </a:rPr>
              <a:t>git@github.com:username</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new_repo</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push -u origin master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Actually, the first line of the instructions will say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remote add origin https://github.com/username/new_repo</a:t>
            </a:r>
            <a:endParaRPr sz="1400" b="0" i="0" u="none" strike="noStrike" cap="none" dirty="0">
              <a:solidFill>
                <a:srgbClr val="000000"/>
              </a:solidFill>
              <a:latin typeface="Arial"/>
              <a:ea typeface="Arial"/>
              <a:cs typeface="Arial"/>
              <a:sym typeface="Arial"/>
            </a:endParaRPr>
          </a:p>
        </p:txBody>
      </p:sp>
      <p:sp>
        <p:nvSpPr>
          <p:cNvPr id="3293" name="Google Shape;3293;p40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Initializing a new local repository</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6223826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3297"/>
        <p:cNvGrpSpPr/>
        <p:nvPr/>
      </p:nvGrpSpPr>
      <p:grpSpPr>
        <a:xfrm>
          <a:off x="0" y="0"/>
          <a:ext cx="0" cy="0"/>
          <a:chOff x="0" y="0"/>
          <a:chExt cx="0" cy="0"/>
        </a:xfrm>
      </p:grpSpPr>
      <p:sp>
        <p:nvSpPr>
          <p:cNvPr id="3300" name="Google Shape;3300;p408"/>
          <p:cNvSpPr txBox="1"/>
          <p:nvPr/>
        </p:nvSpPr>
        <p:spPr>
          <a:xfrm>
            <a:off x="1" y="1719425"/>
            <a:ext cx="9143999" cy="93678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Fixing Commit Mistakes</a:t>
            </a:r>
            <a:endParaRPr dirty="0"/>
          </a:p>
        </p:txBody>
      </p:sp>
    </p:spTree>
    <p:extLst>
      <p:ext uri="{BB962C8B-B14F-4D97-AF65-F5344CB8AC3E}">
        <p14:creationId xmlns:p14="http://schemas.microsoft.com/office/powerpoint/2010/main" val="24715516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sp>
        <p:nvSpPr>
          <p:cNvPr id="3306" name="Google Shape;3306;p40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294</a:t>
            </a:fld>
            <a:endParaRPr sz="900" b="1" i="0" u="none" strike="noStrike" cap="none">
              <a:solidFill>
                <a:srgbClr val="FFFFFF"/>
              </a:solidFill>
              <a:latin typeface="Calibri"/>
              <a:ea typeface="Calibri"/>
              <a:cs typeface="Calibri"/>
              <a:sym typeface="Calibri"/>
            </a:endParaRPr>
          </a:p>
        </p:txBody>
      </p:sp>
      <p:sp>
        <p:nvSpPr>
          <p:cNvPr id="3307" name="Google Shape;3307;p409"/>
          <p:cNvSpPr txBox="1"/>
          <p:nvPr/>
        </p:nvSpPr>
        <p:spPr>
          <a:xfrm>
            <a:off x="513944" y="1254147"/>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have a commit history like this one (older commits on top):</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f7f3f6d create </a:t>
            </a:r>
            <a:r>
              <a:rPr lang="en-US" sz="2400" b="0" i="0" u="none" strike="noStrike" cap="none" dirty="0" err="1">
                <a:solidFill>
                  <a:srgbClr val="ED7D31"/>
                </a:solidFill>
                <a:latin typeface="Arial"/>
                <a:ea typeface="Arial"/>
                <a:cs typeface="Arial"/>
                <a:sym typeface="Arial"/>
              </a:rPr>
              <a:t>file_a</a:t>
            </a:r>
            <a:r>
              <a:rPr lang="en-US" sz="2400" b="0" i="0" u="none" strike="noStrike" cap="none" dirty="0">
                <a:solidFill>
                  <a:srgbClr val="ED7D31"/>
                </a:solidFill>
                <a:latin typeface="Arial"/>
                <a:ea typeface="Arial"/>
                <a:cs typeface="Arial"/>
                <a:sym typeface="Arial"/>
              </a:rPr>
              <a:t> class and methods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310154e improve </a:t>
            </a:r>
            <a:r>
              <a:rPr lang="en-US" sz="2400" b="0" i="0" u="none" strike="noStrike" cap="none" dirty="0" err="1">
                <a:solidFill>
                  <a:srgbClr val="ED7D31"/>
                </a:solidFill>
                <a:latin typeface="Arial"/>
                <a:ea typeface="Arial"/>
                <a:cs typeface="Arial"/>
                <a:sym typeface="Arial"/>
              </a:rPr>
              <a:t>SomeOtherClass</a:t>
            </a:r>
            <a:r>
              <a:rPr lang="en-US" sz="2400" b="0" i="0" u="none" strike="noStrike" cap="none" dirty="0">
                <a:solidFill>
                  <a:srgbClr val="ED7D31"/>
                </a:solidFill>
                <a:latin typeface="Arial"/>
                <a:ea typeface="Arial"/>
                <a:cs typeface="Arial"/>
                <a:sym typeface="Arial"/>
              </a:rPr>
              <a:t> code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a5f4a0d update changelog file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But you forgot to add just a single line on the changelog file you mentioned on the commit a5f4a0d :(</a:t>
            </a:r>
            <a:endParaRPr sz="2400" b="0" i="0" u="none" strike="noStrike" cap="none" dirty="0">
              <a:solidFill>
                <a:schemeClr val="bg1"/>
              </a:solidFill>
              <a:latin typeface="Arial"/>
              <a:ea typeface="Arial"/>
              <a:cs typeface="Arial"/>
              <a:sym typeface="Arial"/>
            </a:endParaRPr>
          </a:p>
        </p:txBody>
      </p:sp>
      <p:sp>
        <p:nvSpPr>
          <p:cNvPr id="3308" name="Google Shape;3308;p40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Revising your last commit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221664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41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295</a:t>
            </a:fld>
            <a:endParaRPr sz="900" b="1" i="0" u="none" strike="noStrike" cap="none">
              <a:solidFill>
                <a:srgbClr val="FFFFFF"/>
              </a:solidFill>
              <a:latin typeface="Calibri"/>
              <a:ea typeface="Calibri"/>
              <a:cs typeface="Calibri"/>
              <a:sym typeface="Calibri"/>
            </a:endParaRPr>
          </a:p>
        </p:txBody>
      </p:sp>
      <p:sp>
        <p:nvSpPr>
          <p:cNvPr id="3314" name="Google Shape;3314;p410"/>
          <p:cNvSpPr txBox="1"/>
          <p:nvPr/>
        </p:nvSpPr>
        <p:spPr>
          <a:xfrm>
            <a:off x="513944" y="1697807"/>
            <a:ext cx="8116111" cy="222817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could simply commit it and have a history like this: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f7f3f6d create </a:t>
            </a:r>
            <a:r>
              <a:rPr lang="en-US" sz="2400" b="0" i="0" u="none" strike="noStrike" cap="none" dirty="0" err="1">
                <a:solidFill>
                  <a:srgbClr val="ED7D31"/>
                </a:solidFill>
                <a:latin typeface="Arial"/>
                <a:ea typeface="Arial"/>
                <a:cs typeface="Arial"/>
                <a:sym typeface="Arial"/>
              </a:rPr>
              <a:t>file_a</a:t>
            </a:r>
            <a:r>
              <a:rPr lang="en-US" sz="2400" b="0" i="0" u="none" strike="noStrike" cap="none" dirty="0">
                <a:solidFill>
                  <a:srgbClr val="ED7D31"/>
                </a:solidFill>
                <a:latin typeface="Arial"/>
                <a:ea typeface="Arial"/>
                <a:cs typeface="Arial"/>
                <a:sym typeface="Arial"/>
              </a:rPr>
              <a:t> class and methods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310154e improve </a:t>
            </a:r>
            <a:r>
              <a:rPr lang="en-US" sz="2400" b="0" i="0" u="none" strike="noStrike" cap="none" dirty="0" err="1">
                <a:solidFill>
                  <a:srgbClr val="ED7D31"/>
                </a:solidFill>
                <a:latin typeface="Arial"/>
                <a:ea typeface="Arial"/>
                <a:cs typeface="Arial"/>
                <a:sym typeface="Arial"/>
              </a:rPr>
              <a:t>SomeOtherClass</a:t>
            </a:r>
            <a:r>
              <a:rPr lang="en-US" sz="2400" b="0" i="0" u="none" strike="noStrike" cap="none" dirty="0">
                <a:solidFill>
                  <a:srgbClr val="ED7D31"/>
                </a:solidFill>
                <a:latin typeface="Arial"/>
                <a:ea typeface="Arial"/>
                <a:cs typeface="Arial"/>
                <a:sym typeface="Arial"/>
              </a:rPr>
              <a:t> code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a5f4a0d update changelog file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a4gx124 add missing line to changelog</a:t>
            </a:r>
            <a:endParaRPr sz="1400" b="0" i="0" u="none" strike="noStrike" cap="none" dirty="0">
              <a:solidFill>
                <a:srgbClr val="000000"/>
              </a:solidFill>
              <a:latin typeface="Arial"/>
              <a:ea typeface="Arial"/>
              <a:cs typeface="Arial"/>
              <a:sym typeface="Arial"/>
            </a:endParaRPr>
          </a:p>
        </p:txBody>
      </p:sp>
      <p:sp>
        <p:nvSpPr>
          <p:cNvPr id="3315" name="Google Shape;3315;p41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Revising your last commit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0615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41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296</a:t>
            </a:fld>
            <a:endParaRPr sz="900" b="1" i="0" u="none" strike="noStrike" cap="none">
              <a:solidFill>
                <a:srgbClr val="FFFFFF"/>
              </a:solidFill>
              <a:latin typeface="Calibri"/>
              <a:ea typeface="Calibri"/>
              <a:cs typeface="Calibri"/>
              <a:sym typeface="Calibri"/>
            </a:endParaRPr>
          </a:p>
        </p:txBody>
      </p:sp>
      <p:sp>
        <p:nvSpPr>
          <p:cNvPr id="3321" name="Google Shape;3321;p411"/>
          <p:cNvSpPr txBox="1"/>
          <p:nvPr/>
        </p:nvSpPr>
        <p:spPr>
          <a:xfrm>
            <a:off x="513944" y="1433441"/>
            <a:ext cx="8116111" cy="296683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The Basic of the Amend Command</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Just add the modified file(s):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some_branch</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changelog.md</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And amend 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some_branch</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--amend</a:t>
            </a:r>
            <a:endParaRPr sz="1400" b="0" i="0" u="none" strike="noStrike" cap="none" dirty="0">
              <a:solidFill>
                <a:srgbClr val="000000"/>
              </a:solidFill>
              <a:latin typeface="Arial"/>
              <a:ea typeface="Arial"/>
              <a:cs typeface="Arial"/>
              <a:sym typeface="Arial"/>
            </a:endParaRPr>
          </a:p>
        </p:txBody>
      </p:sp>
      <p:sp>
        <p:nvSpPr>
          <p:cNvPr id="3322" name="Google Shape;3322;p41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Revising your last commit</a:t>
            </a:r>
            <a:endParaRPr sz="1400" b="0" i="0" u="none" strike="noStrike" cap="none">
              <a:solidFill>
                <a:srgbClr val="000000"/>
              </a:solidFill>
              <a:latin typeface="Arial"/>
              <a:ea typeface="Arial"/>
              <a:cs typeface="Arial"/>
              <a:sym typeface="Arial"/>
            </a:endParaRPr>
          </a:p>
        </p:txBody>
      </p:sp>
      <p:pic>
        <p:nvPicPr>
          <p:cNvPr id="3323" name="Google Shape;3323;p411"/>
          <p:cNvPicPr preferRelativeResize="0"/>
          <p:nvPr/>
        </p:nvPicPr>
        <p:blipFill>
          <a:blip r:embed="rId3">
            <a:alphaModFix/>
          </a:blip>
          <a:stretch>
            <a:fillRect/>
          </a:stretch>
        </p:blipFill>
        <p:spPr>
          <a:xfrm>
            <a:off x="6174588" y="2921800"/>
            <a:ext cx="2752725" cy="1657350"/>
          </a:xfrm>
          <a:prstGeom prst="rect">
            <a:avLst/>
          </a:prstGeom>
          <a:noFill/>
          <a:ln>
            <a:noFill/>
          </a:ln>
        </p:spPr>
      </p:pic>
    </p:spTree>
    <p:extLst>
      <p:ext uri="{BB962C8B-B14F-4D97-AF65-F5344CB8AC3E}">
        <p14:creationId xmlns:p14="http://schemas.microsoft.com/office/powerpoint/2010/main" val="10653305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3327"/>
        <p:cNvGrpSpPr/>
        <p:nvPr/>
      </p:nvGrpSpPr>
      <p:grpSpPr>
        <a:xfrm>
          <a:off x="0" y="0"/>
          <a:ext cx="0" cy="0"/>
          <a:chOff x="0" y="0"/>
          <a:chExt cx="0" cy="0"/>
        </a:xfrm>
      </p:grpSpPr>
      <p:sp>
        <p:nvSpPr>
          <p:cNvPr id="3328" name="Google Shape;3328;p41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297</a:t>
            </a:fld>
            <a:endParaRPr sz="900" b="1" i="0" u="none" strike="noStrike" cap="none">
              <a:solidFill>
                <a:srgbClr val="FFFFFF"/>
              </a:solidFill>
              <a:latin typeface="Calibri"/>
              <a:ea typeface="Calibri"/>
              <a:cs typeface="Calibri"/>
              <a:sym typeface="Calibri"/>
            </a:endParaRPr>
          </a:p>
        </p:txBody>
      </p:sp>
      <p:sp>
        <p:nvSpPr>
          <p:cNvPr id="3329" name="Google Shape;3329;p41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Revising your last commit</a:t>
            </a:r>
            <a:endParaRPr sz="1400" b="0" i="0" u="none" strike="noStrike" cap="none">
              <a:solidFill>
                <a:srgbClr val="000000"/>
              </a:solidFill>
              <a:latin typeface="Arial"/>
              <a:ea typeface="Arial"/>
              <a:cs typeface="Arial"/>
              <a:sym typeface="Arial"/>
            </a:endParaRPr>
          </a:p>
        </p:txBody>
      </p:sp>
      <p:pic>
        <p:nvPicPr>
          <p:cNvPr id="3330" name="Google Shape;3330;p412"/>
          <p:cNvPicPr preferRelativeResize="0"/>
          <p:nvPr/>
        </p:nvPicPr>
        <p:blipFill rotWithShape="1">
          <a:blip r:embed="rId3">
            <a:alphaModFix/>
          </a:blip>
          <a:srcRect/>
          <a:stretch/>
        </p:blipFill>
        <p:spPr>
          <a:xfrm>
            <a:off x="1613647" y="1117034"/>
            <a:ext cx="5916706" cy="3578058"/>
          </a:xfrm>
          <a:prstGeom prst="rect">
            <a:avLst/>
          </a:prstGeom>
          <a:noFill/>
          <a:ln>
            <a:noFill/>
          </a:ln>
        </p:spPr>
      </p:pic>
    </p:spTree>
    <p:extLst>
      <p:ext uri="{BB962C8B-B14F-4D97-AF65-F5344CB8AC3E}">
        <p14:creationId xmlns:p14="http://schemas.microsoft.com/office/powerpoint/2010/main" val="39279184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p41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298</a:t>
            </a:fld>
            <a:endParaRPr sz="900" b="1" i="0" u="none" strike="noStrike" cap="none">
              <a:solidFill>
                <a:srgbClr val="FFFFFF"/>
              </a:solidFill>
              <a:latin typeface="Calibri"/>
              <a:ea typeface="Calibri"/>
              <a:cs typeface="Calibri"/>
              <a:sym typeface="Calibri"/>
            </a:endParaRPr>
          </a:p>
        </p:txBody>
      </p:sp>
      <p:sp>
        <p:nvSpPr>
          <p:cNvPr id="3336" name="Google Shape;3336;p413"/>
          <p:cNvSpPr txBox="1"/>
          <p:nvPr/>
        </p:nvSpPr>
        <p:spPr>
          <a:xfrm>
            <a:off x="513944" y="1594806"/>
            <a:ext cx="8116111"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don’t want to change your commit message, you can run the amend command with the no-edit flag, like this: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some_branch</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--amend --no-edit</a:t>
            </a:r>
            <a:endParaRPr sz="1400" b="0" i="0" u="none" strike="noStrike" cap="none" dirty="0">
              <a:solidFill>
                <a:srgbClr val="000000"/>
              </a:solidFill>
              <a:latin typeface="Arial"/>
              <a:ea typeface="Arial"/>
              <a:cs typeface="Arial"/>
              <a:sym typeface="Arial"/>
            </a:endParaRPr>
          </a:p>
        </p:txBody>
      </p:sp>
      <p:sp>
        <p:nvSpPr>
          <p:cNvPr id="3337" name="Google Shape;3337;p41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000" b="0" i="0" u="none" strike="noStrike" cap="none">
                <a:solidFill>
                  <a:srgbClr val="FFFFFF"/>
                </a:solidFill>
                <a:latin typeface="Palatino Linotype"/>
                <a:ea typeface="Palatino Linotype"/>
                <a:cs typeface="Palatino Linotype"/>
                <a:sym typeface="Palatino Linotype"/>
              </a:rPr>
              <a:t>Amending a Commit Without Changing Its Message</a:t>
            </a:r>
            <a:endParaRPr sz="3000" b="0" i="0" u="none" strike="noStrike" cap="none">
              <a:solidFill>
                <a:srgbClr val="FFFFFF"/>
              </a:solidFill>
              <a:latin typeface="Palatino Linotype"/>
              <a:ea typeface="Palatino Linotype"/>
              <a:cs typeface="Palatino Linotype"/>
              <a:sym typeface="Palatino Linotype"/>
            </a:endParaRPr>
          </a:p>
        </p:txBody>
      </p:sp>
      <p:pic>
        <p:nvPicPr>
          <p:cNvPr id="3338" name="Google Shape;3338;p413"/>
          <p:cNvPicPr preferRelativeResize="0"/>
          <p:nvPr/>
        </p:nvPicPr>
        <p:blipFill>
          <a:blip r:embed="rId3">
            <a:alphaModFix/>
          </a:blip>
          <a:stretch>
            <a:fillRect/>
          </a:stretch>
        </p:blipFill>
        <p:spPr>
          <a:xfrm>
            <a:off x="7210751" y="3557600"/>
            <a:ext cx="1669025" cy="1004875"/>
          </a:xfrm>
          <a:prstGeom prst="rect">
            <a:avLst/>
          </a:prstGeom>
          <a:noFill/>
          <a:ln>
            <a:noFill/>
          </a:ln>
        </p:spPr>
      </p:pic>
    </p:spTree>
    <p:extLst>
      <p:ext uri="{BB962C8B-B14F-4D97-AF65-F5344CB8AC3E}">
        <p14:creationId xmlns:p14="http://schemas.microsoft.com/office/powerpoint/2010/main" val="10280460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4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299</a:t>
            </a:fld>
            <a:endParaRPr sz="900" b="1" i="0" u="none" strike="noStrike" cap="none">
              <a:solidFill>
                <a:srgbClr val="FFFFFF"/>
              </a:solidFill>
              <a:latin typeface="Calibri"/>
              <a:ea typeface="Calibri"/>
              <a:cs typeface="Calibri"/>
              <a:sym typeface="Calibri"/>
            </a:endParaRPr>
          </a:p>
        </p:txBody>
      </p:sp>
      <p:sp>
        <p:nvSpPr>
          <p:cNvPr id="3344" name="Google Shape;3344;p414"/>
          <p:cNvSpPr txBox="1"/>
          <p:nvPr/>
        </p:nvSpPr>
        <p:spPr>
          <a:xfrm>
            <a:off x="513944" y="1594806"/>
            <a:ext cx="8116111"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haven’t pushed the last commit yet to your remote, a single push is enough.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Otherwise, you’ll have to push using the -f option since you’ve rewritten your commit history: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some_branch</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push -f origin </a:t>
            </a:r>
            <a:r>
              <a:rPr lang="en-US" sz="2400" b="0" i="0" u="none" strike="noStrike" cap="none" dirty="0" err="1">
                <a:solidFill>
                  <a:srgbClr val="ED7D31"/>
                </a:solidFill>
                <a:latin typeface="Arial"/>
                <a:ea typeface="Arial"/>
                <a:cs typeface="Arial"/>
                <a:sym typeface="Arial"/>
              </a:rPr>
              <a:t>some_branch</a:t>
            </a:r>
            <a:endParaRPr sz="2400" b="0" i="0" u="none" strike="noStrike" cap="none" dirty="0">
              <a:solidFill>
                <a:srgbClr val="ED7D31"/>
              </a:solidFill>
              <a:latin typeface="Arial"/>
              <a:ea typeface="Arial"/>
              <a:cs typeface="Arial"/>
              <a:sym typeface="Arial"/>
            </a:endParaRPr>
          </a:p>
        </p:txBody>
      </p:sp>
      <p:sp>
        <p:nvSpPr>
          <p:cNvPr id="3345" name="Google Shape;3345;p41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Pushing an Amended Commit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77471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2"/>
          <p:cNvSpPr txBox="1">
            <a:spLocks noGrp="1"/>
          </p:cNvSpPr>
          <p:nvPr>
            <p:ph type="sldNum" idx="12"/>
          </p:nvPr>
        </p:nvSpPr>
        <p:spPr>
          <a:xfrm>
            <a:off x="4102770" y="4673583"/>
            <a:ext cx="697832" cy="305334"/>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solidFill>
                  <a:srgbClr val="FFFFFF"/>
                </a:solidFill>
                <a:latin typeface="Calibri"/>
                <a:ea typeface="Calibri"/>
                <a:cs typeface="Calibri"/>
                <a:sym typeface="Calibri"/>
              </a:rPr>
              <a:t>1-</a:t>
            </a:r>
            <a:fld id="{00000000-1234-1234-1234-123412341234}" type="slidenum">
              <a:rPr lang="en-US">
                <a:solidFill>
                  <a:srgbClr val="FFFFFF"/>
                </a:solidFill>
                <a:latin typeface="Calibri"/>
                <a:ea typeface="Calibri"/>
                <a:cs typeface="Calibri"/>
                <a:sym typeface="Calibri"/>
              </a:rPr>
              <a:t>3</a:t>
            </a:fld>
            <a:endParaRPr>
              <a:solidFill>
                <a:srgbClr val="FFFFFF"/>
              </a:solidFill>
              <a:latin typeface="Calibri"/>
              <a:ea typeface="Calibri"/>
              <a:cs typeface="Calibri"/>
              <a:sym typeface="Calibri"/>
            </a:endParaRPr>
          </a:p>
        </p:txBody>
      </p:sp>
      <p:sp>
        <p:nvSpPr>
          <p:cNvPr id="227" name="Google Shape;227;p2"/>
          <p:cNvSpPr/>
          <p:nvPr/>
        </p:nvSpPr>
        <p:spPr>
          <a:xfrm>
            <a:off x="458329" y="815666"/>
            <a:ext cx="8839073" cy="3785652"/>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1. Getting Started with Collaboration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2. Understanding the GitHub Flow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3. Branching with Git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4. Local Git Configuration </a:t>
            </a:r>
            <a:endParaRPr lang="en-US"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dirty="0">
                <a:solidFill>
                  <a:schemeClr val="bg1"/>
                </a:solidFill>
                <a:latin typeface="Calibri"/>
                <a:ea typeface="Calibri"/>
                <a:cs typeface="Calibri"/>
                <a:sym typeface="Calibri"/>
              </a:rPr>
              <a:t>5. </a:t>
            </a:r>
            <a:r>
              <a:rPr lang="en-US" sz="2000" b="0" i="0" u="none" strike="noStrike" cap="none" dirty="0">
                <a:solidFill>
                  <a:schemeClr val="bg1"/>
                </a:solidFill>
                <a:latin typeface="Calibri"/>
                <a:ea typeface="Calibri"/>
                <a:cs typeface="Calibri"/>
                <a:sym typeface="Calibri"/>
              </a:rPr>
              <a:t>Working Locally with Git</a:t>
            </a:r>
            <a:endParaRPr lang="en-US"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6. Collaborating on Your Code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7. Merging Pull Requests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8. Viewing Local Project History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9. Streaming Your Workflow with Aliases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10. Workflow Review Project: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11. Resolving Merge Conflicts </a:t>
            </a:r>
            <a:endParaRPr sz="1400" b="0" i="0" u="none" strike="noStrike" cap="none" dirty="0">
              <a:solidFill>
                <a:schemeClr val="bg1"/>
              </a:solidFill>
              <a:sym typeface="Arial"/>
            </a:endParaRPr>
          </a:p>
          <a:p>
            <a:pPr marR="0" lvl="0" algn="l" rtl="0">
              <a:lnSpc>
                <a:spcPct val="100000"/>
              </a:lnSpc>
              <a:spcBef>
                <a:spcPts val="0"/>
              </a:spcBef>
              <a:spcAft>
                <a:spcPts val="0"/>
              </a:spcAft>
              <a:buClr>
                <a:srgbClr val="000000"/>
              </a:buClr>
              <a:buSzPts val="2000"/>
            </a:pPr>
            <a:r>
              <a:rPr lang="en-US" sz="2000" b="0" i="0" u="none" strike="noStrike" cap="none" dirty="0">
                <a:solidFill>
                  <a:schemeClr val="bg1"/>
                </a:solidFill>
                <a:latin typeface="Calibri"/>
                <a:ea typeface="Calibri"/>
                <a:cs typeface="Calibri"/>
                <a:sym typeface="Calibri"/>
              </a:rPr>
              <a:t>12. Working with Multiple Conflicts</a:t>
            </a:r>
            <a:endParaRPr sz="1400" b="0" i="0" u="none" strike="noStrike" cap="none" dirty="0">
              <a:solidFill>
                <a:schemeClr val="bg1"/>
              </a:solidFill>
              <a:sym typeface="Arial"/>
            </a:endParaRPr>
          </a:p>
        </p:txBody>
      </p:sp>
      <p:sp>
        <p:nvSpPr>
          <p:cNvPr id="228" name="Google Shape;228;p2"/>
          <p:cNvSpPr/>
          <p:nvPr/>
        </p:nvSpPr>
        <p:spPr>
          <a:xfrm>
            <a:off x="15570" y="203195"/>
            <a:ext cx="912843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chemeClr val="bg1"/>
                </a:solidFill>
                <a:latin typeface="Montserrat"/>
                <a:ea typeface="Montserrat"/>
                <a:cs typeface="Montserrat"/>
                <a:sym typeface="Montserrat"/>
              </a:rPr>
              <a:t>Table of Contents</a:t>
            </a:r>
            <a:endParaRPr sz="1400" b="1" i="0" u="none" strike="noStrike" cap="none" dirty="0">
              <a:solidFill>
                <a:schemeClr val="bg1"/>
              </a:solidFil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a:t>
            </a:fld>
            <a:endParaRPr sz="900" b="1" i="0" u="none" strike="noStrike" cap="none">
              <a:solidFill>
                <a:srgbClr val="FFFFFF"/>
              </a:solidFill>
              <a:latin typeface="Calibri"/>
              <a:ea typeface="Calibri"/>
              <a:cs typeface="Calibri"/>
              <a:sym typeface="Calibri"/>
            </a:endParaRPr>
          </a:p>
        </p:txBody>
      </p:sp>
      <p:sp>
        <p:nvSpPr>
          <p:cNvPr id="598" name="Google Shape;598;p51"/>
          <p:cNvSpPr txBox="1"/>
          <p:nvPr/>
        </p:nvSpPr>
        <p:spPr>
          <a:xfrm>
            <a:off x="316389" y="1026045"/>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 </a:t>
            </a:r>
            <a:r>
              <a:rPr lang="en-US" sz="2400" b="0" i="0" u="none" strike="noStrike" cap="none" dirty="0">
                <a:solidFill>
                  <a:schemeClr val="bg1"/>
                </a:solidFill>
                <a:latin typeface="Arial"/>
                <a:ea typeface="Arial"/>
                <a:cs typeface="Arial"/>
                <a:sym typeface="Arial"/>
              </a:rPr>
              <a:t>For the purpose of this exercise, please leave the message as it is, press Esc, and then input the :</a:t>
            </a:r>
            <a:r>
              <a:rPr lang="en-US" sz="2400" b="0" i="0" u="none" strike="noStrike" cap="none" dirty="0" err="1">
                <a:solidFill>
                  <a:schemeClr val="bg1"/>
                </a:solidFill>
                <a:latin typeface="Arial"/>
                <a:ea typeface="Arial"/>
                <a:cs typeface="Arial"/>
                <a:sym typeface="Arial"/>
              </a:rPr>
              <a:t>wq</a:t>
            </a:r>
            <a:r>
              <a:rPr lang="en-US" sz="2400" b="0" i="0" u="none" strike="noStrike" cap="none" dirty="0">
                <a:solidFill>
                  <a:schemeClr val="bg1"/>
                </a:solidFill>
                <a:latin typeface="Arial"/>
                <a:ea typeface="Arial"/>
                <a:cs typeface="Arial"/>
                <a:sym typeface="Arial"/>
              </a:rPr>
              <a:t> (or :x) command and press Enter to save and exit: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C6611"/>
                </a:solidFill>
                <a:latin typeface="Arial"/>
                <a:ea typeface="Arial"/>
                <a:cs typeface="Arial"/>
                <a:sym typeface="Arial"/>
              </a:rPr>
              <a:t>[9] ~/grocery (master)</a:t>
            </a:r>
            <a:endParaRPr sz="24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C6611"/>
                </a:solidFill>
                <a:latin typeface="Arial"/>
                <a:ea typeface="Arial"/>
                <a:cs typeface="Arial"/>
                <a:sym typeface="Arial"/>
              </a:rPr>
              <a:t>$ </a:t>
            </a:r>
            <a:r>
              <a:rPr lang="en-US" sz="2400" b="0" i="0" u="none" strike="noStrike" cap="none" dirty="0" err="1">
                <a:solidFill>
                  <a:srgbClr val="EC6611"/>
                </a:solidFill>
                <a:latin typeface="Arial"/>
                <a:ea typeface="Arial"/>
                <a:cs typeface="Arial"/>
                <a:sym typeface="Arial"/>
              </a:rPr>
              <a:t>git</a:t>
            </a:r>
            <a:r>
              <a:rPr lang="en-US" sz="2400" b="0" i="0" u="none" strike="noStrike" cap="none" dirty="0">
                <a:solidFill>
                  <a:srgbClr val="EC6611"/>
                </a:solidFill>
                <a:latin typeface="Arial"/>
                <a:ea typeface="Arial"/>
                <a:cs typeface="Arial"/>
                <a:sym typeface="Arial"/>
              </a:rPr>
              <a:t> </a:t>
            </a:r>
            <a:r>
              <a:rPr lang="en-US" sz="2400" b="0" i="0" u="none" strike="noStrike" cap="none" dirty="0" err="1">
                <a:solidFill>
                  <a:srgbClr val="EC6611"/>
                </a:solidFill>
                <a:latin typeface="Arial"/>
                <a:ea typeface="Arial"/>
                <a:cs typeface="Arial"/>
                <a:sym typeface="Arial"/>
              </a:rPr>
              <a:t>config</a:t>
            </a:r>
            <a:r>
              <a:rPr lang="en-US" sz="2400" b="0" i="0" u="none" strike="noStrike" cap="none" dirty="0">
                <a:solidFill>
                  <a:srgbClr val="EC6611"/>
                </a:solidFill>
                <a:latin typeface="Arial"/>
                <a:ea typeface="Arial"/>
                <a:cs typeface="Arial"/>
                <a:sym typeface="Arial"/>
              </a:rPr>
              <a:t> user.name "Ferdinando </a:t>
            </a:r>
            <a:r>
              <a:rPr lang="en-US" sz="2400" b="0" i="0" u="none" strike="noStrike" cap="none" dirty="0" err="1">
                <a:solidFill>
                  <a:srgbClr val="EC6611"/>
                </a:solidFill>
                <a:latin typeface="Arial"/>
                <a:ea typeface="Arial"/>
                <a:cs typeface="Arial"/>
                <a:sym typeface="Arial"/>
              </a:rPr>
              <a:t>Santacroce</a:t>
            </a:r>
            <a:r>
              <a:rPr lang="en-US" sz="2400" b="0" i="0" u="none" strike="noStrike" cap="none" dirty="0">
                <a:solidFill>
                  <a:srgbClr val="EC6611"/>
                </a:solidFill>
                <a:latin typeface="Arial"/>
                <a:ea typeface="Arial"/>
                <a:cs typeface="Arial"/>
                <a:sym typeface="Arial"/>
              </a:rPr>
              <a:t>"</a:t>
            </a:r>
            <a:endParaRPr sz="24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C6611"/>
                </a:solidFill>
                <a:latin typeface="Arial"/>
                <a:ea typeface="Arial"/>
                <a:cs typeface="Arial"/>
                <a:sym typeface="Arial"/>
              </a:rPr>
              <a:t>[10] ~/grocery (master)</a:t>
            </a:r>
            <a:endParaRPr sz="24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C6611"/>
                </a:solidFill>
                <a:latin typeface="Arial"/>
                <a:ea typeface="Arial"/>
                <a:cs typeface="Arial"/>
                <a:sym typeface="Arial"/>
              </a:rPr>
              <a:t>$ </a:t>
            </a:r>
            <a:r>
              <a:rPr lang="en-US" sz="2400" b="0" i="0" u="none" strike="noStrike" cap="none" dirty="0" err="1">
                <a:solidFill>
                  <a:srgbClr val="EC6611"/>
                </a:solidFill>
                <a:latin typeface="Arial"/>
                <a:ea typeface="Arial"/>
                <a:cs typeface="Arial"/>
                <a:sym typeface="Arial"/>
              </a:rPr>
              <a:t>git</a:t>
            </a:r>
            <a:r>
              <a:rPr lang="en-US" sz="2400" b="0" i="0" u="none" strike="noStrike" cap="none" dirty="0">
                <a:solidFill>
                  <a:srgbClr val="EC6611"/>
                </a:solidFill>
                <a:latin typeface="Arial"/>
                <a:ea typeface="Arial"/>
                <a:cs typeface="Arial"/>
                <a:sym typeface="Arial"/>
              </a:rPr>
              <a:t> </a:t>
            </a:r>
            <a:r>
              <a:rPr lang="en-US" sz="2400" b="0" i="0" u="none" strike="noStrike" cap="none" dirty="0" err="1">
                <a:solidFill>
                  <a:srgbClr val="EC6611"/>
                </a:solidFill>
                <a:latin typeface="Arial"/>
                <a:ea typeface="Arial"/>
                <a:cs typeface="Arial"/>
                <a:sym typeface="Arial"/>
              </a:rPr>
              <a:t>config</a:t>
            </a:r>
            <a:r>
              <a:rPr lang="en-US" sz="2400" b="0" i="0" u="none" strike="noStrike" cap="none" dirty="0">
                <a:solidFill>
                  <a:srgbClr val="EC6611"/>
                </a:solidFill>
                <a:latin typeface="Arial"/>
                <a:ea typeface="Arial"/>
                <a:cs typeface="Arial"/>
                <a:sym typeface="Arial"/>
              </a:rPr>
              <a:t> </a:t>
            </a:r>
            <a:r>
              <a:rPr lang="en-US" sz="2400" b="0" i="0" u="none" strike="noStrike" cap="none" dirty="0" err="1">
                <a:solidFill>
                  <a:srgbClr val="EC6611"/>
                </a:solidFill>
                <a:latin typeface="Arial"/>
                <a:ea typeface="Arial"/>
                <a:cs typeface="Arial"/>
                <a:sym typeface="Arial"/>
              </a:rPr>
              <a:t>user.email</a:t>
            </a:r>
            <a:r>
              <a:rPr lang="en-US" sz="2400" b="0" i="0" u="none" strike="noStrike" cap="none" dirty="0">
                <a:solidFill>
                  <a:srgbClr val="EC6611"/>
                </a:solidFill>
                <a:latin typeface="Arial"/>
                <a:ea typeface="Arial"/>
                <a:cs typeface="Arial"/>
                <a:sym typeface="Arial"/>
              </a:rPr>
              <a:t> ferdinando.santacroce@gmail.com</a:t>
            </a:r>
            <a:endParaRPr sz="2400" b="0" i="0" u="none" strike="noStrike" cap="none" dirty="0">
              <a:solidFill>
                <a:srgbClr val="EC6611"/>
              </a:solidFill>
              <a:latin typeface="Arial"/>
              <a:ea typeface="Arial"/>
              <a:cs typeface="Arial"/>
              <a:sym typeface="Arial"/>
            </a:endParaRPr>
          </a:p>
        </p:txBody>
      </p:sp>
      <p:sp>
        <p:nvSpPr>
          <p:cNvPr id="599" name="Google Shape;599;p5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600" name="Google Shape;600;p51"/>
          <p:cNvPicPr preferRelativeResize="0"/>
          <p:nvPr/>
        </p:nvPicPr>
        <p:blipFill rotWithShape="1">
          <a:blip r:embed="rId3">
            <a:alphaModFix/>
          </a:blip>
          <a:srcRect/>
          <a:stretch/>
        </p:blipFill>
        <p:spPr>
          <a:xfrm>
            <a:off x="7500725" y="3293550"/>
            <a:ext cx="1237525" cy="1237525"/>
          </a:xfrm>
          <a:prstGeom prst="rect">
            <a:avLst/>
          </a:prstGeom>
          <a:noFill/>
          <a:ln>
            <a:noFill/>
          </a:ln>
        </p:spPr>
      </p:pic>
    </p:spTree>
    <p:extLst>
      <p:ext uri="{BB962C8B-B14F-4D97-AF65-F5344CB8AC3E}">
        <p14:creationId xmlns:p14="http://schemas.microsoft.com/office/powerpoint/2010/main" val="40450284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2" name="Google Shape;3352;p415"/>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Rewriting History with Git Reset</a:t>
            </a:r>
            <a:endParaRPr dirty="0"/>
          </a:p>
        </p:txBody>
      </p:sp>
    </p:spTree>
    <p:extLst>
      <p:ext uri="{BB962C8B-B14F-4D97-AF65-F5344CB8AC3E}">
        <p14:creationId xmlns:p14="http://schemas.microsoft.com/office/powerpoint/2010/main" val="18135496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41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301</a:t>
            </a:fld>
            <a:endParaRPr sz="900" b="1" i="0" u="none" strike="noStrike" cap="none">
              <a:solidFill>
                <a:srgbClr val="FFFFFF"/>
              </a:solidFill>
              <a:latin typeface="Calibri"/>
              <a:ea typeface="Calibri"/>
              <a:cs typeface="Calibri"/>
              <a:sym typeface="Calibri"/>
            </a:endParaRPr>
          </a:p>
        </p:txBody>
      </p:sp>
      <p:sp>
        <p:nvSpPr>
          <p:cNvPr id="3359" name="Google Shape;3359;p416"/>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command is a complex and versatile tool for undoing changes. It has three primary forms of invocation.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These forms correspond to command line arguments --soft, --mixed, --hard.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three arguments each correspond to </a:t>
            </a:r>
            <a:r>
              <a:rPr lang="en-US" sz="2400" b="0" i="0" u="none" strike="noStrike" cap="none" dirty="0" err="1">
                <a:solidFill>
                  <a:schemeClr val="bg1"/>
                </a:solidFill>
                <a:latin typeface="Arial"/>
                <a:ea typeface="Arial"/>
                <a:cs typeface="Arial"/>
                <a:sym typeface="Arial"/>
              </a:rPr>
              <a:t>Git's</a:t>
            </a:r>
            <a:r>
              <a:rPr lang="en-US" sz="2400" b="0" i="0" u="none" strike="noStrike" cap="none" dirty="0">
                <a:solidFill>
                  <a:schemeClr val="bg1"/>
                </a:solidFill>
                <a:latin typeface="Arial"/>
                <a:ea typeface="Arial"/>
                <a:cs typeface="Arial"/>
                <a:sym typeface="Arial"/>
              </a:rPr>
              <a:t> three internal state management mechanism's, The Commit Tree (HEAD), The Staging Index, and The Working Directory.</a:t>
            </a:r>
            <a:endParaRPr sz="2400" b="0" i="0" u="none" strike="noStrike" cap="none" dirty="0">
              <a:solidFill>
                <a:schemeClr val="bg1"/>
              </a:solidFill>
              <a:latin typeface="Arial"/>
              <a:ea typeface="Arial"/>
              <a:cs typeface="Arial"/>
              <a:sym typeface="Arial"/>
            </a:endParaRPr>
          </a:p>
        </p:txBody>
      </p:sp>
      <p:sp>
        <p:nvSpPr>
          <p:cNvPr id="3360" name="Google Shape;3360;p41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Understanding reset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6849411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3364"/>
        <p:cNvGrpSpPr/>
        <p:nvPr/>
      </p:nvGrpSpPr>
      <p:grpSpPr>
        <a:xfrm>
          <a:off x="0" y="0"/>
          <a:ext cx="0" cy="0"/>
          <a:chOff x="0" y="0"/>
          <a:chExt cx="0" cy="0"/>
        </a:xfrm>
      </p:grpSpPr>
      <p:sp>
        <p:nvSpPr>
          <p:cNvPr id="3365" name="Google Shape;3365;p41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302</a:t>
            </a:fld>
            <a:endParaRPr sz="900" b="1" i="0" u="none" strike="noStrike" cap="none">
              <a:solidFill>
                <a:srgbClr val="FFFFFF"/>
              </a:solidFill>
              <a:latin typeface="Calibri"/>
              <a:ea typeface="Calibri"/>
              <a:cs typeface="Calibri"/>
              <a:sym typeface="Calibri"/>
            </a:endParaRPr>
          </a:p>
        </p:txBody>
      </p:sp>
      <p:sp>
        <p:nvSpPr>
          <p:cNvPr id="3366" name="Google Shape;3366;p417"/>
          <p:cNvSpPr txBox="1"/>
          <p:nvPr/>
        </p:nvSpPr>
        <p:spPr>
          <a:xfrm>
            <a:off x="513944" y="1252073"/>
            <a:ext cx="8116111"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get started we will create a new repository with the commands below:</a:t>
            </a:r>
            <a:endParaRPr sz="1400" b="0" i="0" u="none" strike="noStrike" cap="none" dirty="0">
              <a:solidFill>
                <a:schemeClr val="bg1"/>
              </a:solidFill>
              <a:latin typeface="Arial"/>
              <a:ea typeface="Arial"/>
              <a:cs typeface="Arial"/>
              <a:sym typeface="Arial"/>
            </a:endParaRPr>
          </a:p>
        </p:txBody>
      </p:sp>
      <p:sp>
        <p:nvSpPr>
          <p:cNvPr id="3367" name="Google Shape;3367;p41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Reset &amp; Three Trees of Git</a:t>
            </a:r>
            <a:endParaRPr sz="1400" b="0" i="0" u="none" strike="noStrike" cap="none">
              <a:solidFill>
                <a:srgbClr val="000000"/>
              </a:solidFill>
              <a:latin typeface="Arial"/>
              <a:ea typeface="Arial"/>
              <a:cs typeface="Arial"/>
              <a:sym typeface="Arial"/>
            </a:endParaRPr>
          </a:p>
        </p:txBody>
      </p:sp>
      <p:pic>
        <p:nvPicPr>
          <p:cNvPr id="3368" name="Google Shape;3368;p417"/>
          <p:cNvPicPr preferRelativeResize="0"/>
          <p:nvPr/>
        </p:nvPicPr>
        <p:blipFill rotWithShape="1">
          <a:blip r:embed="rId3">
            <a:alphaModFix/>
          </a:blip>
          <a:srcRect/>
          <a:stretch/>
        </p:blipFill>
        <p:spPr>
          <a:xfrm>
            <a:off x="1462087" y="2144661"/>
            <a:ext cx="6219825" cy="2266950"/>
          </a:xfrm>
          <a:prstGeom prst="rect">
            <a:avLst/>
          </a:prstGeom>
          <a:noFill/>
          <a:ln>
            <a:noFill/>
          </a:ln>
        </p:spPr>
      </p:pic>
    </p:spTree>
    <p:extLst>
      <p:ext uri="{BB962C8B-B14F-4D97-AF65-F5344CB8AC3E}">
        <p14:creationId xmlns:p14="http://schemas.microsoft.com/office/powerpoint/2010/main" val="38595196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3372"/>
        <p:cNvGrpSpPr/>
        <p:nvPr/>
      </p:nvGrpSpPr>
      <p:grpSpPr>
        <a:xfrm>
          <a:off x="0" y="0"/>
          <a:ext cx="0" cy="0"/>
          <a:chOff x="0" y="0"/>
          <a:chExt cx="0" cy="0"/>
        </a:xfrm>
      </p:grpSpPr>
      <p:sp>
        <p:nvSpPr>
          <p:cNvPr id="3373" name="Google Shape;3373;p41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303</a:t>
            </a:fld>
            <a:endParaRPr sz="900" b="1" i="0" u="none" strike="noStrike" cap="none">
              <a:solidFill>
                <a:srgbClr val="FFFFFF"/>
              </a:solidFill>
              <a:latin typeface="Calibri"/>
              <a:ea typeface="Calibri"/>
              <a:cs typeface="Calibri"/>
              <a:sym typeface="Calibri"/>
            </a:endParaRPr>
          </a:p>
        </p:txBody>
      </p:sp>
      <p:sp>
        <p:nvSpPr>
          <p:cNvPr id="3374" name="Google Shape;3374;p418"/>
          <p:cNvSpPr txBox="1"/>
          <p:nvPr/>
        </p:nvSpPr>
        <p:spPr>
          <a:xfrm>
            <a:off x="513907" y="2202797"/>
            <a:ext cx="8116200" cy="23826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echo 'hello git reset' &gt; reset_lifecycle_file</a:t>
            </a:r>
            <a:endParaRPr sz="22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 git status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On branch main</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Changes not staged for commit: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(use "git add ..." to update what will be committed)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(use "git checkout -- ..." to discard changes in working directory)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rgbClr val="ED7D31"/>
                </a:solidFill>
                <a:latin typeface="Arial"/>
                <a:ea typeface="Arial"/>
                <a:cs typeface="Arial"/>
                <a:sym typeface="Arial"/>
              </a:rPr>
              <a:t> modified: reset_lifecycle_file</a:t>
            </a:r>
            <a:endParaRPr sz="2200" b="0" i="0" u="none" strike="noStrike" cap="none">
              <a:solidFill>
                <a:srgbClr val="ED7D31"/>
              </a:solidFill>
              <a:latin typeface="Arial"/>
              <a:ea typeface="Arial"/>
              <a:cs typeface="Arial"/>
              <a:sym typeface="Arial"/>
            </a:endParaRPr>
          </a:p>
        </p:txBody>
      </p:sp>
      <p:sp>
        <p:nvSpPr>
          <p:cNvPr id="3375" name="Google Shape;3375;p41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working directory</a:t>
            </a:r>
            <a:endParaRPr sz="1400" b="0" i="0" u="none" strike="noStrike" cap="none">
              <a:solidFill>
                <a:srgbClr val="000000"/>
              </a:solidFill>
              <a:latin typeface="Arial"/>
              <a:ea typeface="Arial"/>
              <a:cs typeface="Arial"/>
              <a:sym typeface="Arial"/>
            </a:endParaRPr>
          </a:p>
        </p:txBody>
      </p:sp>
      <p:sp>
        <p:nvSpPr>
          <p:cNvPr id="3376" name="Google Shape;3376;p418"/>
          <p:cNvSpPr txBox="1"/>
          <p:nvPr/>
        </p:nvSpPr>
        <p:spPr>
          <a:xfrm>
            <a:off x="398750" y="1189100"/>
            <a:ext cx="8630100" cy="9819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2100"/>
              <a:buFont typeface="Arial"/>
              <a:buChar char="•"/>
            </a:pPr>
            <a:r>
              <a:rPr lang="en-US" sz="2100" dirty="0">
                <a:solidFill>
                  <a:schemeClr val="bg1"/>
                </a:solidFill>
              </a:rPr>
              <a:t>In our demo repository, we modify and add some content to the </a:t>
            </a:r>
            <a:r>
              <a:rPr lang="en-US" sz="2100" dirty="0" err="1">
                <a:solidFill>
                  <a:schemeClr val="bg1"/>
                </a:solidFill>
              </a:rPr>
              <a:t>reset_lifecycle_file</a:t>
            </a:r>
            <a:r>
              <a:rPr lang="en-US" sz="2100" dirty="0">
                <a:solidFill>
                  <a:schemeClr val="bg1"/>
                </a:solidFill>
              </a:rPr>
              <a:t>. </a:t>
            </a:r>
            <a:endParaRPr sz="2100" dirty="0">
              <a:solidFill>
                <a:schemeClr val="bg1"/>
              </a:solidFill>
            </a:endParaRPr>
          </a:p>
          <a:p>
            <a:pPr marL="342900" marR="0" lvl="0" indent="-323850" algn="l" rtl="0">
              <a:lnSpc>
                <a:spcPct val="100000"/>
              </a:lnSpc>
              <a:spcBef>
                <a:spcPts val="0"/>
              </a:spcBef>
              <a:spcAft>
                <a:spcPts val="0"/>
              </a:spcAft>
              <a:buClr>
                <a:srgbClr val="000000"/>
              </a:buClr>
              <a:buSzPts val="2100"/>
              <a:buFont typeface="Arial"/>
              <a:buChar char="•"/>
            </a:pPr>
            <a:r>
              <a:rPr lang="en-US" sz="2100" dirty="0">
                <a:solidFill>
                  <a:schemeClr val="bg1"/>
                </a:solidFill>
              </a:rPr>
              <a:t>Invoking </a:t>
            </a:r>
            <a:r>
              <a:rPr lang="en-US" sz="2100" dirty="0" err="1">
                <a:solidFill>
                  <a:schemeClr val="bg1"/>
                </a:solidFill>
              </a:rPr>
              <a:t>git</a:t>
            </a:r>
            <a:r>
              <a:rPr lang="en-US" sz="2100" dirty="0">
                <a:solidFill>
                  <a:schemeClr val="bg1"/>
                </a:solidFill>
              </a:rPr>
              <a:t> status shows that </a:t>
            </a:r>
            <a:r>
              <a:rPr lang="en-US" sz="2100" dirty="0" err="1">
                <a:solidFill>
                  <a:schemeClr val="bg1"/>
                </a:solidFill>
              </a:rPr>
              <a:t>Git</a:t>
            </a:r>
            <a:r>
              <a:rPr lang="en-US" sz="2100" dirty="0">
                <a:solidFill>
                  <a:schemeClr val="bg1"/>
                </a:solidFill>
              </a:rPr>
              <a:t> is aware of the changes to the file.</a:t>
            </a:r>
            <a:endParaRPr sz="1100" b="0" i="0" u="none" strike="noStrike" cap="none" dirty="0">
              <a:solidFill>
                <a:schemeClr val="bg1"/>
              </a:solidFill>
              <a:sym typeface="Arial"/>
            </a:endParaRPr>
          </a:p>
        </p:txBody>
      </p:sp>
    </p:spTree>
    <p:extLst>
      <p:ext uri="{BB962C8B-B14F-4D97-AF65-F5344CB8AC3E}">
        <p14:creationId xmlns:p14="http://schemas.microsoft.com/office/powerpoint/2010/main" val="33729804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3380"/>
        <p:cNvGrpSpPr/>
        <p:nvPr/>
      </p:nvGrpSpPr>
      <p:grpSpPr>
        <a:xfrm>
          <a:off x="0" y="0"/>
          <a:ext cx="0" cy="0"/>
          <a:chOff x="0" y="0"/>
          <a:chExt cx="0" cy="0"/>
        </a:xfrm>
      </p:grpSpPr>
      <p:sp>
        <p:nvSpPr>
          <p:cNvPr id="3381" name="Google Shape;3381;p41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304</a:t>
            </a:fld>
            <a:endParaRPr sz="900" b="1" i="0" u="none" strike="noStrike" cap="none">
              <a:solidFill>
                <a:srgbClr val="FFFFFF"/>
              </a:solidFill>
              <a:latin typeface="Calibri"/>
              <a:ea typeface="Calibri"/>
              <a:cs typeface="Calibri"/>
              <a:sym typeface="Calibri"/>
            </a:endParaRPr>
          </a:p>
        </p:txBody>
      </p:sp>
      <p:sp>
        <p:nvSpPr>
          <p:cNvPr id="3382" name="Google Shape;3382;p419"/>
          <p:cNvSpPr txBox="1"/>
          <p:nvPr/>
        </p:nvSpPr>
        <p:spPr>
          <a:xfrm>
            <a:off x="371901" y="1220761"/>
            <a:ext cx="8116111" cy="318226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addition to updating the commit ref pointers,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sym typeface="Arial"/>
              </a:rPr>
              <a:t> reset will modify the state of the three trees.</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ref pointer modification always happens and is an update to the third tree, the Commit tree.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command line arguments --soft, --mixed, and --hard direct how to modify the Staging Index, and Working Directory trees.</a:t>
            </a:r>
            <a:endParaRPr sz="2400" b="0" i="0" u="none" strike="noStrike" cap="none" dirty="0">
              <a:solidFill>
                <a:schemeClr val="bg1"/>
              </a:solidFill>
              <a:latin typeface="Arial"/>
              <a:ea typeface="Arial"/>
              <a:cs typeface="Arial"/>
              <a:sym typeface="Arial"/>
            </a:endParaRPr>
          </a:p>
        </p:txBody>
      </p:sp>
      <p:sp>
        <p:nvSpPr>
          <p:cNvPr id="3383" name="Google Shape;3383;p41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Modes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3208787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3387"/>
        <p:cNvGrpSpPr/>
        <p:nvPr/>
      </p:nvGrpSpPr>
      <p:grpSpPr>
        <a:xfrm>
          <a:off x="0" y="0"/>
          <a:ext cx="0" cy="0"/>
          <a:chOff x="0" y="0"/>
          <a:chExt cx="0" cy="0"/>
        </a:xfrm>
      </p:grpSpPr>
      <p:sp>
        <p:nvSpPr>
          <p:cNvPr id="3388" name="Google Shape;3388;p42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305</a:t>
            </a:fld>
            <a:endParaRPr sz="900" b="1" i="0" u="none" strike="noStrike" cap="none">
              <a:solidFill>
                <a:srgbClr val="FFFFFF"/>
              </a:solidFill>
              <a:latin typeface="Calibri"/>
              <a:ea typeface="Calibri"/>
              <a:cs typeface="Calibri"/>
              <a:sym typeface="Calibri"/>
            </a:endParaRPr>
          </a:p>
        </p:txBody>
      </p:sp>
      <p:sp>
        <p:nvSpPr>
          <p:cNvPr id="3389" name="Google Shape;3389;p420"/>
          <p:cNvSpPr txBox="1"/>
          <p:nvPr/>
        </p:nvSpPr>
        <p:spPr>
          <a:xfrm>
            <a:off x="360369" y="464542"/>
            <a:ext cx="8116200" cy="42144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 git add reset_lifecycle_file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 git ls-files -s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100644 67cc52710639e5da6b515416fd779d0741e3762e 0 reset_lifecycle_file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 git status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On branch main</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Changes to be committed: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(use "git reset HEAD ..." to unstage)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modified: reset_lifecycle_file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Untracked files: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(use "git add ..." to include in what will be committed)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a:solidFill>
                  <a:srgbClr val="ED7D31"/>
                </a:solidFill>
                <a:latin typeface="Arial"/>
                <a:ea typeface="Arial"/>
                <a:cs typeface="Arial"/>
                <a:sym typeface="Arial"/>
              </a:rPr>
              <a:t>new_file</a:t>
            </a:r>
            <a:endParaRPr sz="21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100" b="0" i="0" u="none" strike="noStrike" cap="none">
              <a:solidFill>
                <a:srgbClr val="ED7D31"/>
              </a:solidFill>
              <a:latin typeface="Arial"/>
              <a:ea typeface="Arial"/>
              <a:cs typeface="Arial"/>
              <a:sym typeface="Arial"/>
            </a:endParaRPr>
          </a:p>
        </p:txBody>
      </p:sp>
      <p:sp>
        <p:nvSpPr>
          <p:cNvPr id="3390" name="Google Shape;3390;p420"/>
          <p:cNvSpPr/>
          <p:nvPr/>
        </p:nvSpPr>
        <p:spPr>
          <a:xfrm>
            <a:off x="6855450" y="230875"/>
            <a:ext cx="2288400" cy="697800"/>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Soft</a:t>
            </a:r>
            <a:endParaRPr sz="3200" b="0" i="0" u="none" strike="noStrike" cap="none">
              <a:solidFill>
                <a:srgbClr val="FFFFFF"/>
              </a:solidFill>
              <a:latin typeface="Palatino Linotype"/>
              <a:ea typeface="Palatino Linotype"/>
              <a:cs typeface="Palatino Linotype"/>
              <a:sym typeface="Palatino Linotype"/>
            </a:endParaRPr>
          </a:p>
        </p:txBody>
      </p:sp>
      <p:sp>
        <p:nvSpPr>
          <p:cNvPr id="3391" name="Google Shape;3391;p420"/>
          <p:cNvSpPr txBox="1"/>
          <p:nvPr/>
        </p:nvSpPr>
        <p:spPr>
          <a:xfrm>
            <a:off x="4953975" y="1578525"/>
            <a:ext cx="4031700" cy="2059500"/>
          </a:xfrm>
          <a:prstGeom prst="rect">
            <a:avLst/>
          </a:prstGeom>
          <a:noFill/>
          <a:ln>
            <a:noFill/>
          </a:ln>
        </p:spPr>
        <p:txBody>
          <a:bodyPr spcFirstLastPara="1" wrap="square" lIns="0" tIns="12050" rIns="0" bIns="0" anchor="t" anchorCtr="0">
            <a:spAutoFit/>
          </a:bodyPr>
          <a:lstStyle/>
          <a:p>
            <a:pPr marL="342900" marR="0" lvl="0" indent="-311150" algn="l" rtl="0">
              <a:lnSpc>
                <a:spcPct val="100000"/>
              </a:lnSpc>
              <a:spcBef>
                <a:spcPts val="0"/>
              </a:spcBef>
              <a:spcAft>
                <a:spcPts val="0"/>
              </a:spcAft>
              <a:buClr>
                <a:srgbClr val="000000"/>
              </a:buClr>
              <a:buSzPts val="1900"/>
              <a:buFont typeface="Arial"/>
              <a:buChar char="•"/>
            </a:pPr>
            <a:r>
              <a:rPr lang="en-US" sz="1900" dirty="0">
                <a:solidFill>
                  <a:schemeClr val="bg1"/>
                </a:solidFill>
              </a:rPr>
              <a:t>When the --soft argument is passed, the ref pointers are updated and the reset stops there. </a:t>
            </a:r>
            <a:endParaRPr sz="1900" dirty="0">
              <a:solidFill>
                <a:schemeClr val="bg1"/>
              </a:solidFill>
            </a:endParaRPr>
          </a:p>
          <a:p>
            <a:pPr marL="342900" marR="0" lvl="0" indent="-311150" algn="l" rtl="0">
              <a:lnSpc>
                <a:spcPct val="100000"/>
              </a:lnSpc>
              <a:spcBef>
                <a:spcPts val="0"/>
              </a:spcBef>
              <a:spcAft>
                <a:spcPts val="0"/>
              </a:spcAft>
              <a:buClr>
                <a:srgbClr val="000000"/>
              </a:buClr>
              <a:buSzPts val="1900"/>
              <a:buFont typeface="Arial"/>
              <a:buChar char="•"/>
            </a:pPr>
            <a:r>
              <a:rPr lang="en-US" sz="1900" dirty="0">
                <a:solidFill>
                  <a:schemeClr val="bg1"/>
                </a:solidFill>
              </a:rPr>
              <a:t>The Staging Index and the Working Directory are left untouched. This behavior can be hard to clearly demonstrate.</a:t>
            </a:r>
            <a:endParaRPr sz="900" b="0" i="0" u="none" strike="noStrike" cap="none" dirty="0">
              <a:solidFill>
                <a:schemeClr val="bg1"/>
              </a:solidFill>
              <a:sym typeface="Arial"/>
            </a:endParaRPr>
          </a:p>
        </p:txBody>
      </p:sp>
    </p:spTree>
    <p:extLst>
      <p:ext uri="{BB962C8B-B14F-4D97-AF65-F5344CB8AC3E}">
        <p14:creationId xmlns:p14="http://schemas.microsoft.com/office/powerpoint/2010/main" val="4543355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6" name="Google Shape;3396;p42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306</a:t>
            </a:fld>
            <a:endParaRPr sz="900" b="1" i="0" u="none" strike="noStrike" cap="none">
              <a:solidFill>
                <a:srgbClr val="FFFFFF"/>
              </a:solidFill>
              <a:latin typeface="Calibri"/>
              <a:ea typeface="Calibri"/>
              <a:cs typeface="Calibri"/>
              <a:sym typeface="Calibri"/>
            </a:endParaRPr>
          </a:p>
        </p:txBody>
      </p:sp>
      <p:sp>
        <p:nvSpPr>
          <p:cNvPr id="3397" name="Google Shape;3397;p421"/>
          <p:cNvSpPr txBox="1"/>
          <p:nvPr/>
        </p:nvSpPr>
        <p:spPr>
          <a:xfrm>
            <a:off x="716250" y="564600"/>
            <a:ext cx="7564500" cy="40143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With the repository in this state we now execute a </a:t>
            </a:r>
            <a:endParaRPr sz="20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soft reset.</a:t>
            </a:r>
            <a:endParaRPr sz="1400" b="0" i="0" u="none" strike="noStrike" cap="none" dirty="0">
              <a:solidFill>
                <a:schemeClr val="bg1"/>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reset --soft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status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On branch main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Changes to be committed: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(use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reset HEAD ..." to </a:t>
            </a:r>
            <a:r>
              <a:rPr lang="en-US" sz="2000" b="0" i="0" u="none" strike="noStrike" cap="none" dirty="0" err="1">
                <a:solidFill>
                  <a:srgbClr val="ED7D31"/>
                </a:solidFill>
                <a:latin typeface="Arial"/>
                <a:ea typeface="Arial"/>
                <a:cs typeface="Arial"/>
                <a:sym typeface="Arial"/>
              </a:rPr>
              <a:t>unstage</a:t>
            </a:r>
            <a:r>
              <a:rPr lang="en-US" sz="20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modified: </a:t>
            </a:r>
            <a:r>
              <a:rPr lang="en-US" sz="2000" b="0" i="0" u="none" strike="noStrike" cap="none" dirty="0" err="1">
                <a:solidFill>
                  <a:srgbClr val="ED7D31"/>
                </a:solidFill>
                <a:latin typeface="Arial"/>
                <a:ea typeface="Arial"/>
                <a:cs typeface="Arial"/>
                <a:sym typeface="Arial"/>
              </a:rPr>
              <a:t>reset_lifecycle_file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ls-files -s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100644 67cc52710639e5da6b515416fd779d0741e3762e 0 </a:t>
            </a:r>
            <a:r>
              <a:rPr lang="en-US" sz="2000" b="0" i="0" u="none" strike="noStrike" cap="none" dirty="0" err="1">
                <a:solidFill>
                  <a:srgbClr val="ED7D31"/>
                </a:solidFill>
                <a:latin typeface="Arial"/>
                <a:ea typeface="Arial"/>
                <a:cs typeface="Arial"/>
                <a:sym typeface="Arial"/>
              </a:rPr>
              <a:t>reset_lifecycle_file</a:t>
            </a:r>
            <a:endParaRPr sz="2000" b="0" i="0" u="none" strike="noStrike" cap="none" dirty="0">
              <a:solidFill>
                <a:srgbClr val="ED7D31"/>
              </a:solidFill>
              <a:latin typeface="Arial"/>
              <a:ea typeface="Arial"/>
              <a:cs typeface="Arial"/>
              <a:sym typeface="Arial"/>
            </a:endParaRPr>
          </a:p>
        </p:txBody>
      </p:sp>
      <p:sp>
        <p:nvSpPr>
          <p:cNvPr id="3398" name="Google Shape;3398;p421"/>
          <p:cNvSpPr/>
          <p:nvPr/>
        </p:nvSpPr>
        <p:spPr>
          <a:xfrm>
            <a:off x="6855450" y="230875"/>
            <a:ext cx="2288400" cy="697800"/>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Reset Soft</a:t>
            </a:r>
            <a:endParaRPr sz="3200" b="0" i="0" u="none" strike="noStrike" cap="none" dirty="0">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8280367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3402"/>
        <p:cNvGrpSpPr/>
        <p:nvPr/>
      </p:nvGrpSpPr>
      <p:grpSpPr>
        <a:xfrm>
          <a:off x="0" y="0"/>
          <a:ext cx="0" cy="0"/>
          <a:chOff x="0" y="0"/>
          <a:chExt cx="0" cy="0"/>
        </a:xfrm>
      </p:grpSpPr>
      <p:sp>
        <p:nvSpPr>
          <p:cNvPr id="3403" name="Google Shape;3403;p42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307</a:t>
            </a:fld>
            <a:endParaRPr sz="900" b="1" i="0" u="none" strike="noStrike" cap="none">
              <a:solidFill>
                <a:srgbClr val="FFFFFF"/>
              </a:solidFill>
              <a:latin typeface="Calibri"/>
              <a:ea typeface="Calibri"/>
              <a:cs typeface="Calibri"/>
              <a:sym typeface="Calibri"/>
            </a:endParaRPr>
          </a:p>
        </p:txBody>
      </p:sp>
      <p:sp>
        <p:nvSpPr>
          <p:cNvPr id="3404" name="Google Shape;3404;p422"/>
          <p:cNvSpPr txBox="1"/>
          <p:nvPr/>
        </p:nvSpPr>
        <p:spPr>
          <a:xfrm>
            <a:off x="513944" y="1003136"/>
            <a:ext cx="8116111" cy="3613169"/>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echo 'new file content' &gt; </a:t>
            </a:r>
            <a:r>
              <a:rPr lang="en-US" sz="1800" b="0" i="0" u="none" strike="noStrike" cap="none" dirty="0" err="1">
                <a:solidFill>
                  <a:srgbClr val="ED7D31"/>
                </a:solidFill>
                <a:latin typeface="Arial"/>
                <a:ea typeface="Arial"/>
                <a:cs typeface="Arial"/>
                <a:sym typeface="Arial"/>
              </a:rPr>
              <a:t>new_file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a:t>
            </a:r>
            <a:r>
              <a:rPr lang="en-US" sz="1800" b="0" i="0" u="none" strike="noStrike" cap="none" dirty="0" err="1">
                <a:solidFill>
                  <a:srgbClr val="ED7D31"/>
                </a:solidFill>
                <a:latin typeface="Arial"/>
                <a:ea typeface="Arial"/>
                <a:cs typeface="Arial"/>
                <a:sym typeface="Arial"/>
              </a:rPr>
              <a:t>git</a:t>
            </a:r>
            <a:r>
              <a:rPr lang="en-US" sz="1800" b="0" i="0" u="none" strike="noStrike" cap="none" dirty="0">
                <a:solidFill>
                  <a:srgbClr val="ED7D31"/>
                </a:solidFill>
                <a:latin typeface="Arial"/>
                <a:ea typeface="Arial"/>
                <a:cs typeface="Arial"/>
                <a:sym typeface="Arial"/>
              </a:rPr>
              <a:t> add </a:t>
            </a:r>
            <a:r>
              <a:rPr lang="en-US" sz="1800" b="0" i="0" u="none" strike="noStrike" cap="none" dirty="0" err="1">
                <a:solidFill>
                  <a:srgbClr val="ED7D31"/>
                </a:solidFill>
                <a:latin typeface="Arial"/>
                <a:ea typeface="Arial"/>
                <a:cs typeface="Arial"/>
                <a:sym typeface="Arial"/>
              </a:rPr>
              <a:t>new_file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echo 'append content' &gt;&gt; </a:t>
            </a:r>
            <a:r>
              <a:rPr lang="en-US" sz="1800" b="0" i="0" u="none" strike="noStrike" cap="none" dirty="0" err="1">
                <a:solidFill>
                  <a:srgbClr val="ED7D31"/>
                </a:solidFill>
                <a:latin typeface="Arial"/>
                <a:ea typeface="Arial"/>
                <a:cs typeface="Arial"/>
                <a:sym typeface="Arial"/>
              </a:rPr>
              <a:t>reset_lifecycle_file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a:t>
            </a:r>
            <a:r>
              <a:rPr lang="en-US" sz="1800" b="0" i="0" u="none" strike="noStrike" cap="none" dirty="0" err="1">
                <a:solidFill>
                  <a:srgbClr val="ED7D31"/>
                </a:solidFill>
                <a:latin typeface="Arial"/>
                <a:ea typeface="Arial"/>
                <a:cs typeface="Arial"/>
                <a:sym typeface="Arial"/>
              </a:rPr>
              <a:t>git</a:t>
            </a:r>
            <a:r>
              <a:rPr lang="en-US" sz="1800" b="0" i="0" u="none" strike="noStrike" cap="none" dirty="0">
                <a:solidFill>
                  <a:srgbClr val="ED7D31"/>
                </a:solidFill>
                <a:latin typeface="Arial"/>
                <a:ea typeface="Arial"/>
                <a:cs typeface="Arial"/>
                <a:sym typeface="Arial"/>
              </a:rPr>
              <a:t> add </a:t>
            </a:r>
            <a:r>
              <a:rPr lang="en-US" sz="1800" b="0" i="0" u="none" strike="noStrike" cap="none" dirty="0" err="1">
                <a:solidFill>
                  <a:srgbClr val="ED7D31"/>
                </a:solidFill>
                <a:latin typeface="Arial"/>
                <a:ea typeface="Arial"/>
                <a:cs typeface="Arial"/>
                <a:sym typeface="Arial"/>
              </a:rPr>
              <a:t>reset_lifecycle_file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a:t>
            </a:r>
            <a:r>
              <a:rPr lang="en-US" sz="1800" b="0" i="0" u="none" strike="noStrike" cap="none" dirty="0" err="1">
                <a:solidFill>
                  <a:srgbClr val="ED7D31"/>
                </a:solidFill>
                <a:latin typeface="Arial"/>
                <a:ea typeface="Arial"/>
                <a:cs typeface="Arial"/>
                <a:sym typeface="Arial"/>
              </a:rPr>
              <a:t>git</a:t>
            </a:r>
            <a:r>
              <a:rPr lang="en-US" sz="1800" b="0" i="0" u="none" strike="noStrike" cap="none" dirty="0">
                <a:solidFill>
                  <a:srgbClr val="ED7D31"/>
                </a:solidFill>
                <a:latin typeface="Arial"/>
                <a:ea typeface="Arial"/>
                <a:cs typeface="Arial"/>
                <a:sym typeface="Arial"/>
              </a:rPr>
              <a:t> status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On branch main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Changes to be committed: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(use "</a:t>
            </a:r>
            <a:r>
              <a:rPr lang="en-US" sz="1800" b="0" i="0" u="none" strike="noStrike" cap="none" dirty="0" err="1">
                <a:solidFill>
                  <a:srgbClr val="ED7D31"/>
                </a:solidFill>
                <a:latin typeface="Arial"/>
                <a:ea typeface="Arial"/>
                <a:cs typeface="Arial"/>
                <a:sym typeface="Arial"/>
              </a:rPr>
              <a:t>git</a:t>
            </a:r>
            <a:r>
              <a:rPr lang="en-US" sz="1800" b="0" i="0" u="none" strike="noStrike" cap="none" dirty="0">
                <a:solidFill>
                  <a:srgbClr val="ED7D31"/>
                </a:solidFill>
                <a:latin typeface="Arial"/>
                <a:ea typeface="Arial"/>
                <a:cs typeface="Arial"/>
                <a:sym typeface="Arial"/>
              </a:rPr>
              <a:t> reset HEAD ..." to </a:t>
            </a:r>
            <a:r>
              <a:rPr lang="en-US" sz="1800" b="0" i="0" u="none" strike="noStrike" cap="none" dirty="0" err="1">
                <a:solidFill>
                  <a:srgbClr val="ED7D31"/>
                </a:solidFill>
                <a:latin typeface="Arial"/>
                <a:ea typeface="Arial"/>
                <a:cs typeface="Arial"/>
                <a:sym typeface="Arial"/>
              </a:rPr>
              <a:t>unstage</a:t>
            </a:r>
            <a:r>
              <a:rPr lang="en-US" sz="18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new file: </a:t>
            </a:r>
            <a:r>
              <a:rPr lang="en-US" sz="1800" b="0" i="0" u="none" strike="noStrike" cap="none" dirty="0" err="1">
                <a:solidFill>
                  <a:srgbClr val="ED7D31"/>
                </a:solidFill>
                <a:latin typeface="Arial"/>
                <a:ea typeface="Arial"/>
                <a:cs typeface="Arial"/>
                <a:sym typeface="Arial"/>
              </a:rPr>
              <a:t>new_file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modified: </a:t>
            </a:r>
            <a:r>
              <a:rPr lang="en-US" sz="1800" b="0" i="0" u="none" strike="noStrike" cap="none" dirty="0" err="1">
                <a:solidFill>
                  <a:srgbClr val="ED7D31"/>
                </a:solidFill>
                <a:latin typeface="Arial"/>
                <a:ea typeface="Arial"/>
                <a:cs typeface="Arial"/>
                <a:sym typeface="Arial"/>
              </a:rPr>
              <a:t>reset_lifecycle_file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 </a:t>
            </a:r>
            <a:r>
              <a:rPr lang="en-US" sz="1800" b="0" i="0" u="none" strike="noStrike" cap="none" dirty="0" err="1">
                <a:solidFill>
                  <a:srgbClr val="ED7D31"/>
                </a:solidFill>
                <a:latin typeface="Arial"/>
                <a:ea typeface="Arial"/>
                <a:cs typeface="Arial"/>
                <a:sym typeface="Arial"/>
              </a:rPr>
              <a:t>git</a:t>
            </a:r>
            <a:r>
              <a:rPr lang="en-US" sz="1800" b="0" i="0" u="none" strike="noStrike" cap="none" dirty="0">
                <a:solidFill>
                  <a:srgbClr val="ED7D31"/>
                </a:solidFill>
                <a:latin typeface="Arial"/>
                <a:ea typeface="Arial"/>
                <a:cs typeface="Arial"/>
                <a:sym typeface="Arial"/>
              </a:rPr>
              <a:t> ls-files -s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100644 8e66654a5477b1bf4765946147c49509a431f963 0 </a:t>
            </a:r>
            <a:r>
              <a:rPr lang="en-US" sz="1800" b="0" i="0" u="none" strike="noStrike" cap="none" dirty="0" err="1">
                <a:solidFill>
                  <a:srgbClr val="ED7D31"/>
                </a:solidFill>
                <a:latin typeface="Arial"/>
                <a:ea typeface="Arial"/>
                <a:cs typeface="Arial"/>
                <a:sym typeface="Arial"/>
              </a:rPr>
              <a:t>new_file</a:t>
            </a:r>
            <a:endParaRPr sz="18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ED7D31"/>
                </a:solidFill>
                <a:latin typeface="Arial"/>
                <a:ea typeface="Arial"/>
                <a:cs typeface="Arial"/>
                <a:sym typeface="Arial"/>
              </a:rPr>
              <a:t>100644 7ab362db063f9e9426901092c00a3394b4bec53d 0 </a:t>
            </a:r>
            <a:r>
              <a:rPr lang="en-US" sz="1800" b="0" i="0" u="none" strike="noStrike" cap="none" dirty="0" err="1">
                <a:solidFill>
                  <a:srgbClr val="ED7D31"/>
                </a:solidFill>
                <a:latin typeface="Arial"/>
                <a:ea typeface="Arial"/>
                <a:cs typeface="Arial"/>
                <a:sym typeface="Arial"/>
              </a:rPr>
              <a:t>reset_lifecycle_file</a:t>
            </a:r>
            <a:endParaRPr sz="1800" b="0" i="0" u="none" strike="noStrike" cap="none" dirty="0">
              <a:solidFill>
                <a:srgbClr val="ED7D31"/>
              </a:solidFill>
              <a:latin typeface="Arial"/>
              <a:ea typeface="Arial"/>
              <a:cs typeface="Arial"/>
              <a:sym typeface="Arial"/>
            </a:endParaRPr>
          </a:p>
        </p:txBody>
      </p:sp>
      <p:sp>
        <p:nvSpPr>
          <p:cNvPr id="3405" name="Google Shape;3405;p422"/>
          <p:cNvSpPr/>
          <p:nvPr/>
        </p:nvSpPr>
        <p:spPr>
          <a:xfrm>
            <a:off x="6527154" y="2356468"/>
            <a:ext cx="2554500" cy="697800"/>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Reset Mixed</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3406" name="Google Shape;3406;p422"/>
          <p:cNvSpPr txBox="1"/>
          <p:nvPr/>
        </p:nvSpPr>
        <p:spPr>
          <a:xfrm>
            <a:off x="513950" y="81025"/>
            <a:ext cx="8116200" cy="843300"/>
          </a:xfrm>
          <a:prstGeom prst="rect">
            <a:avLst/>
          </a:prstGeom>
          <a:noFill/>
          <a:ln>
            <a:noFill/>
          </a:ln>
        </p:spPr>
        <p:txBody>
          <a:bodyPr spcFirstLastPara="1" wrap="square" lIns="0" tIns="12050" rIns="0" bIns="0" anchor="t" anchorCtr="0">
            <a:spAutoFit/>
          </a:bodyPr>
          <a:lstStyle/>
          <a:p>
            <a:pPr marL="457200" marR="0" lvl="0" indent="-342900" algn="l" rtl="0">
              <a:lnSpc>
                <a:spcPct val="100000"/>
              </a:lnSpc>
              <a:spcBef>
                <a:spcPts val="0"/>
              </a:spcBef>
              <a:spcAft>
                <a:spcPts val="0"/>
              </a:spcAft>
              <a:buSzPts val="1800"/>
              <a:buChar char="●"/>
            </a:pPr>
            <a:r>
              <a:rPr lang="en-US" sz="1800" dirty="0">
                <a:solidFill>
                  <a:schemeClr val="bg1"/>
                </a:solidFill>
              </a:rPr>
              <a:t>The Staging Index is reset to the state of the specified commit. </a:t>
            </a:r>
            <a:endParaRPr sz="1800" dirty="0">
              <a:solidFill>
                <a:schemeClr val="bg1"/>
              </a:solidFill>
            </a:endParaRPr>
          </a:p>
          <a:p>
            <a:pPr marL="457200" marR="0" lvl="0" indent="-342900" algn="l" rtl="0">
              <a:lnSpc>
                <a:spcPct val="100000"/>
              </a:lnSpc>
              <a:spcBef>
                <a:spcPts val="0"/>
              </a:spcBef>
              <a:spcAft>
                <a:spcPts val="0"/>
              </a:spcAft>
              <a:buSzPts val="1800"/>
              <a:buChar char="●"/>
            </a:pPr>
            <a:r>
              <a:rPr lang="en-US" sz="1800" dirty="0">
                <a:solidFill>
                  <a:schemeClr val="bg1"/>
                </a:solidFill>
              </a:rPr>
              <a:t>Any changes that have been undone from the Staging Index are moved to the Working Directory. </a:t>
            </a:r>
            <a:endParaRPr sz="1800" dirty="0">
              <a:solidFill>
                <a:schemeClr val="bg1"/>
              </a:solidFill>
            </a:endParaRPr>
          </a:p>
        </p:txBody>
      </p:sp>
    </p:spTree>
    <p:extLst>
      <p:ext uri="{BB962C8B-B14F-4D97-AF65-F5344CB8AC3E}">
        <p14:creationId xmlns:p14="http://schemas.microsoft.com/office/powerpoint/2010/main" val="1812061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3410"/>
        <p:cNvGrpSpPr/>
        <p:nvPr/>
      </p:nvGrpSpPr>
      <p:grpSpPr>
        <a:xfrm>
          <a:off x="0" y="0"/>
          <a:ext cx="0" cy="0"/>
          <a:chOff x="0" y="0"/>
          <a:chExt cx="0" cy="0"/>
        </a:xfrm>
      </p:grpSpPr>
      <p:sp>
        <p:nvSpPr>
          <p:cNvPr id="3411" name="Google Shape;3411;p42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308</a:t>
            </a:fld>
            <a:endParaRPr sz="900" b="1" i="0" u="none" strike="noStrike" cap="none">
              <a:solidFill>
                <a:srgbClr val="FFFFFF"/>
              </a:solidFill>
              <a:latin typeface="Calibri"/>
              <a:ea typeface="Calibri"/>
              <a:cs typeface="Calibri"/>
              <a:sym typeface="Calibri"/>
            </a:endParaRPr>
          </a:p>
        </p:txBody>
      </p:sp>
      <p:sp>
        <p:nvSpPr>
          <p:cNvPr id="3412" name="Google Shape;3412;p423"/>
          <p:cNvSpPr txBox="1"/>
          <p:nvPr/>
        </p:nvSpPr>
        <p:spPr>
          <a:xfrm>
            <a:off x="513944" y="1234654"/>
            <a:ext cx="8116200" cy="34602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 git reset --mixed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 git 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On branch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Changes not staged for commit: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    (use "git add ..." to update what will be committed)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    (use "git checkout -- ..." to discard changes in working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modified: reset_lifecycle_file</a:t>
            </a:r>
            <a:endParaRPr sz="16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Untracked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    (use "git add ..." to include in what will be committed)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new_file</a:t>
            </a:r>
            <a:endParaRPr sz="16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no changes added to commit (use "git add" and/or "git commit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 git ls-files -s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ED7D31"/>
                </a:solidFill>
                <a:latin typeface="Arial"/>
                <a:ea typeface="Arial"/>
                <a:cs typeface="Arial"/>
                <a:sym typeface="Arial"/>
              </a:rPr>
              <a:t>100644 d7d77c1b04b5edd5acfc85de0b592449e5303770 0 reset_lifecycle_file</a:t>
            </a:r>
            <a:endParaRPr sz="1600" b="0" i="0" u="none" strike="noStrike" cap="none">
              <a:solidFill>
                <a:srgbClr val="ED7D31"/>
              </a:solidFill>
              <a:latin typeface="Arial"/>
              <a:ea typeface="Arial"/>
              <a:cs typeface="Arial"/>
              <a:sym typeface="Arial"/>
            </a:endParaRPr>
          </a:p>
        </p:txBody>
      </p:sp>
      <p:sp>
        <p:nvSpPr>
          <p:cNvPr id="3414" name="Google Shape;3414;p423"/>
          <p:cNvSpPr txBox="1"/>
          <p:nvPr/>
        </p:nvSpPr>
        <p:spPr>
          <a:xfrm>
            <a:off x="421325" y="94975"/>
            <a:ext cx="8630100" cy="1182000"/>
          </a:xfrm>
          <a:prstGeom prst="rect">
            <a:avLst/>
          </a:prstGeom>
          <a:noFill/>
          <a:ln>
            <a:noFill/>
          </a:ln>
        </p:spPr>
        <p:txBody>
          <a:bodyPr spcFirstLastPara="1" wrap="square" lIns="0" tIns="12050" rIns="0" bIns="0" anchor="t" anchorCtr="0">
            <a:spAutoFit/>
          </a:bodyPr>
          <a:lstStyle/>
          <a:p>
            <a:pPr marL="342900" marR="0" lvl="0" indent="-311150" algn="l" rtl="0">
              <a:lnSpc>
                <a:spcPct val="100000"/>
              </a:lnSpc>
              <a:spcBef>
                <a:spcPts val="0"/>
              </a:spcBef>
              <a:spcAft>
                <a:spcPts val="0"/>
              </a:spcAft>
              <a:buClr>
                <a:srgbClr val="000000"/>
              </a:buClr>
              <a:buSzPts val="1900"/>
              <a:buFont typeface="Arial"/>
              <a:buChar char="•"/>
            </a:pPr>
            <a:r>
              <a:rPr lang="en-US" sz="1900" dirty="0">
                <a:solidFill>
                  <a:schemeClr val="bg1"/>
                </a:solidFill>
              </a:rPr>
              <a:t>The Staging Index has been reset and the pending changes have been moved into the Working Directory. </a:t>
            </a:r>
            <a:endParaRPr sz="1900" dirty="0">
              <a:solidFill>
                <a:schemeClr val="bg1"/>
              </a:solidFill>
            </a:endParaRPr>
          </a:p>
          <a:p>
            <a:pPr marL="342900" marR="0" lvl="0" indent="-311150" algn="l" rtl="0">
              <a:lnSpc>
                <a:spcPct val="100000"/>
              </a:lnSpc>
              <a:spcBef>
                <a:spcPts val="0"/>
              </a:spcBef>
              <a:spcAft>
                <a:spcPts val="0"/>
              </a:spcAft>
              <a:buClr>
                <a:srgbClr val="000000"/>
              </a:buClr>
              <a:buSzPts val="1900"/>
              <a:buFont typeface="Arial"/>
              <a:buChar char="•"/>
            </a:pPr>
            <a:r>
              <a:rPr lang="en-US" sz="1900" dirty="0">
                <a:solidFill>
                  <a:schemeClr val="bg1"/>
                </a:solidFill>
              </a:rPr>
              <a:t>Compare this to the --hard reset case where the Staging Index was reset and the Working Directory was reset as well, losing these updates.</a:t>
            </a:r>
            <a:endParaRPr sz="1900" dirty="0">
              <a:solidFill>
                <a:schemeClr val="bg1"/>
              </a:solidFill>
            </a:endParaRPr>
          </a:p>
        </p:txBody>
      </p:sp>
    </p:spTree>
    <p:extLst>
      <p:ext uri="{BB962C8B-B14F-4D97-AF65-F5344CB8AC3E}">
        <p14:creationId xmlns:p14="http://schemas.microsoft.com/office/powerpoint/2010/main" val="3809168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3418"/>
        <p:cNvGrpSpPr/>
        <p:nvPr/>
      </p:nvGrpSpPr>
      <p:grpSpPr>
        <a:xfrm>
          <a:off x="0" y="0"/>
          <a:ext cx="0" cy="0"/>
          <a:chOff x="0" y="0"/>
          <a:chExt cx="0" cy="0"/>
        </a:xfrm>
      </p:grpSpPr>
      <p:sp>
        <p:nvSpPr>
          <p:cNvPr id="3419" name="Google Shape;3419;p4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309</a:t>
            </a:fld>
            <a:endParaRPr sz="900" b="1" i="0" u="none" strike="noStrike" cap="none">
              <a:solidFill>
                <a:srgbClr val="FFFFFF"/>
              </a:solidFill>
              <a:latin typeface="Calibri"/>
              <a:ea typeface="Calibri"/>
              <a:cs typeface="Calibri"/>
              <a:sym typeface="Calibri"/>
            </a:endParaRPr>
          </a:p>
        </p:txBody>
      </p:sp>
      <p:sp>
        <p:nvSpPr>
          <p:cNvPr id="3420" name="Google Shape;3420;p424"/>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demonstrate this, let's continue with the three tree example repo we established earlier.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First let's make some modifications to the repo, Execute the following commands in the example repo:</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echo 'new file content' &gt; </a:t>
            </a:r>
            <a:r>
              <a:rPr lang="en-US" sz="2400" b="0" i="0" u="none" strike="noStrike" cap="none" dirty="0" err="1">
                <a:solidFill>
                  <a:srgbClr val="ED7D31"/>
                </a:solidFill>
                <a:latin typeface="Arial"/>
                <a:ea typeface="Arial"/>
                <a:cs typeface="Arial"/>
                <a:sym typeface="Arial"/>
              </a:rPr>
              <a:t>new_file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a:t>
            </a:r>
            <a:r>
              <a:rPr lang="en-US" sz="2400" b="0" i="0" u="none" strike="noStrike" cap="none" dirty="0" err="1">
                <a:solidFill>
                  <a:srgbClr val="ED7D31"/>
                </a:solidFill>
                <a:latin typeface="Arial"/>
                <a:ea typeface="Arial"/>
                <a:cs typeface="Arial"/>
                <a:sym typeface="Arial"/>
              </a:rPr>
              <a:t>new_file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echo 'changed content' &gt;&gt; </a:t>
            </a:r>
            <a:r>
              <a:rPr lang="en-US" sz="2400" b="0" i="0" u="none" strike="noStrike" cap="none" dirty="0" err="1">
                <a:solidFill>
                  <a:srgbClr val="ED7D31"/>
                </a:solidFill>
                <a:latin typeface="Arial"/>
                <a:ea typeface="Arial"/>
                <a:cs typeface="Arial"/>
                <a:sym typeface="Arial"/>
              </a:rPr>
              <a:t>reset_lifecycle_file</a:t>
            </a:r>
            <a:endParaRPr sz="2400" b="0" i="0" u="none" strike="noStrike" cap="none" dirty="0">
              <a:solidFill>
                <a:srgbClr val="ED7D31"/>
              </a:solidFill>
              <a:latin typeface="Arial"/>
              <a:ea typeface="Arial"/>
              <a:cs typeface="Arial"/>
              <a:sym typeface="Arial"/>
            </a:endParaRPr>
          </a:p>
        </p:txBody>
      </p:sp>
      <p:sp>
        <p:nvSpPr>
          <p:cNvPr id="3421" name="Google Shape;3421;p4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Hard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9434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a:t>
            </a:fld>
            <a:endParaRPr sz="900" b="1" i="0" u="none" strike="noStrike" cap="none">
              <a:solidFill>
                <a:srgbClr val="FFFFFF"/>
              </a:solidFill>
              <a:latin typeface="Calibri"/>
              <a:ea typeface="Calibri"/>
              <a:cs typeface="Calibri"/>
              <a:sym typeface="Calibri"/>
            </a:endParaRPr>
          </a:p>
        </p:txBody>
      </p:sp>
      <p:sp>
        <p:nvSpPr>
          <p:cNvPr id="606" name="Google Shape;606;p52"/>
          <p:cNvSpPr txBox="1"/>
          <p:nvPr/>
        </p:nvSpPr>
        <p:spPr>
          <a:xfrm>
            <a:off x="350555" y="1184939"/>
            <a:ext cx="9075600" cy="33984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Now it's time to start investigating commits.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To verify the commit we have just created, we can use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log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C6611"/>
                </a:solidFill>
                <a:latin typeface="Arial"/>
                <a:ea typeface="Arial"/>
                <a:cs typeface="Arial"/>
                <a:sym typeface="Arial"/>
              </a:rPr>
              <a:t>[12] ~/grocery (master)</a:t>
            </a:r>
            <a:endParaRPr sz="22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C6611"/>
                </a:solidFill>
                <a:latin typeface="Arial"/>
                <a:ea typeface="Arial"/>
                <a:cs typeface="Arial"/>
                <a:sym typeface="Arial"/>
              </a:rPr>
              <a:t>$ </a:t>
            </a:r>
            <a:r>
              <a:rPr lang="en-US" sz="2200" b="0" i="0" u="none" strike="noStrike" cap="none" dirty="0" err="1">
                <a:solidFill>
                  <a:srgbClr val="EC6611"/>
                </a:solidFill>
                <a:latin typeface="Arial"/>
                <a:ea typeface="Arial"/>
                <a:cs typeface="Arial"/>
                <a:sym typeface="Arial"/>
              </a:rPr>
              <a:t>git</a:t>
            </a:r>
            <a:r>
              <a:rPr lang="en-US" sz="2200" b="0" i="0" u="none" strike="noStrike" cap="none" dirty="0">
                <a:solidFill>
                  <a:srgbClr val="EC6611"/>
                </a:solidFill>
                <a:latin typeface="Arial"/>
                <a:ea typeface="Arial"/>
                <a:cs typeface="Arial"/>
                <a:sym typeface="Arial"/>
              </a:rPr>
              <a:t> log</a:t>
            </a:r>
            <a:endParaRPr sz="22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C6611"/>
                </a:solidFill>
                <a:latin typeface="Arial"/>
                <a:ea typeface="Arial"/>
                <a:cs typeface="Arial"/>
                <a:sym typeface="Arial"/>
              </a:rPr>
              <a:t>commit a57d783905e6a35032d9b0583f052fb42d5a1308</a:t>
            </a:r>
            <a:endParaRPr sz="22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C6611"/>
                </a:solidFill>
                <a:latin typeface="Arial"/>
                <a:ea typeface="Arial"/>
                <a:cs typeface="Arial"/>
                <a:sym typeface="Arial"/>
              </a:rPr>
              <a:t>Author: Ferdinando </a:t>
            </a:r>
            <a:r>
              <a:rPr lang="en-US" sz="2200" b="0" i="0" u="none" strike="noStrike" cap="none" dirty="0" err="1">
                <a:solidFill>
                  <a:srgbClr val="EC6611"/>
                </a:solidFill>
                <a:latin typeface="Arial"/>
                <a:ea typeface="Arial"/>
                <a:cs typeface="Arial"/>
                <a:sym typeface="Arial"/>
              </a:rPr>
              <a:t>Santacroce</a:t>
            </a:r>
            <a:r>
              <a:rPr lang="en-US" sz="2200" b="0" i="0" u="none" strike="noStrike" cap="none" dirty="0">
                <a:solidFill>
                  <a:srgbClr val="EC6611"/>
                </a:solidFill>
                <a:latin typeface="Arial"/>
                <a:ea typeface="Arial"/>
                <a:cs typeface="Arial"/>
                <a:sym typeface="Arial"/>
              </a:rPr>
              <a:t> &lt;ferdinando.santacroce@gmail.com&gt;</a:t>
            </a:r>
            <a:endParaRPr sz="22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C6611"/>
                </a:solidFill>
                <a:latin typeface="Arial"/>
                <a:ea typeface="Arial"/>
                <a:cs typeface="Arial"/>
                <a:sym typeface="Arial"/>
              </a:rPr>
              <a:t>Date:   Thu Aug 17 13:51:33 2017 +0200</a:t>
            </a:r>
            <a:endParaRPr sz="22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EC66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C6611"/>
                </a:solidFill>
                <a:latin typeface="Arial"/>
                <a:ea typeface="Arial"/>
                <a:cs typeface="Arial"/>
                <a:sym typeface="Arial"/>
              </a:rPr>
              <a:t>Add a banana to the shopping list</a:t>
            </a:r>
            <a:endParaRPr sz="2200" b="0" i="0" u="none" strike="noStrike" cap="none" dirty="0">
              <a:solidFill>
                <a:srgbClr val="EC6611"/>
              </a:solidFill>
              <a:latin typeface="Arial"/>
              <a:ea typeface="Arial"/>
              <a:cs typeface="Arial"/>
              <a:sym typeface="Arial"/>
            </a:endParaRPr>
          </a:p>
        </p:txBody>
      </p:sp>
      <p:sp>
        <p:nvSpPr>
          <p:cNvPr id="607" name="Google Shape;607;p5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93292677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3425"/>
        <p:cNvGrpSpPr/>
        <p:nvPr/>
      </p:nvGrpSpPr>
      <p:grpSpPr>
        <a:xfrm>
          <a:off x="0" y="0"/>
          <a:ext cx="0" cy="0"/>
          <a:chOff x="0" y="0"/>
          <a:chExt cx="0" cy="0"/>
        </a:xfrm>
      </p:grpSpPr>
      <p:sp>
        <p:nvSpPr>
          <p:cNvPr id="3426" name="Google Shape;3426;p42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310</a:t>
            </a:fld>
            <a:endParaRPr sz="900" b="1" i="0" u="none" strike="noStrike" cap="none">
              <a:solidFill>
                <a:srgbClr val="FFFFFF"/>
              </a:solidFill>
              <a:latin typeface="Calibri"/>
              <a:ea typeface="Calibri"/>
              <a:cs typeface="Calibri"/>
              <a:sym typeface="Calibri"/>
            </a:endParaRPr>
          </a:p>
        </p:txBody>
      </p:sp>
      <p:sp>
        <p:nvSpPr>
          <p:cNvPr id="3427" name="Google Shape;3427;p425"/>
          <p:cNvSpPr txBox="1"/>
          <p:nvPr/>
        </p:nvSpPr>
        <p:spPr>
          <a:xfrm>
            <a:off x="513944" y="959143"/>
            <a:ext cx="8116111" cy="3705502"/>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git 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On branch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Changes to be committed: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(use "git reset HEAD ..." to unstage)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new file: new_file</a:t>
            </a:r>
            <a:endParaRPr sz="20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Changes not staged for commit: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(use "git add ..." to update what will be committed)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(use "git checkout -- ..." to discard changes in working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modified: reset_lifecycle_file</a:t>
            </a:r>
            <a:endParaRPr sz="2000" b="0" i="0" u="none" strike="noStrike" cap="none">
              <a:solidFill>
                <a:srgbClr val="ED7D31"/>
              </a:solidFill>
              <a:latin typeface="Arial"/>
              <a:ea typeface="Arial"/>
              <a:cs typeface="Arial"/>
              <a:sym typeface="Arial"/>
            </a:endParaRPr>
          </a:p>
        </p:txBody>
      </p:sp>
      <p:sp>
        <p:nvSpPr>
          <p:cNvPr id="3428" name="Google Shape;3428;p42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Hard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8275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sp>
        <p:nvSpPr>
          <p:cNvPr id="3433" name="Google Shape;3433;p42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311</a:t>
            </a:fld>
            <a:endParaRPr sz="900" b="1" i="0" u="none" strike="noStrike" cap="none">
              <a:solidFill>
                <a:srgbClr val="FFFFFF"/>
              </a:solidFill>
              <a:latin typeface="Calibri"/>
              <a:ea typeface="Calibri"/>
              <a:cs typeface="Calibri"/>
              <a:sym typeface="Calibri"/>
            </a:endParaRPr>
          </a:p>
        </p:txBody>
      </p:sp>
      <p:sp>
        <p:nvSpPr>
          <p:cNvPr id="3434" name="Google Shape;3434;p426"/>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Before moving forward let us also examine the state of the Staging Index:</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ls-files -s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100644 8e66654a5477b1bf4765946147c49509a431f963 0 </a:t>
            </a:r>
            <a:r>
              <a:rPr lang="en-US" sz="2400" b="0" i="0" u="none" strike="noStrike" cap="none" dirty="0" err="1">
                <a:solidFill>
                  <a:srgbClr val="ED7D31"/>
                </a:solidFill>
                <a:latin typeface="Arial"/>
                <a:ea typeface="Arial"/>
                <a:cs typeface="Arial"/>
                <a:sym typeface="Arial"/>
              </a:rPr>
              <a:t>new_file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100644 d7d77c1b04b5edd5acfc85de0b592449e5303770 0 </a:t>
            </a:r>
            <a:r>
              <a:rPr lang="en-US" sz="2400" b="0" i="0" u="none" strike="noStrike" cap="none" dirty="0" err="1">
                <a:solidFill>
                  <a:srgbClr val="ED7D31"/>
                </a:solidFill>
                <a:latin typeface="Arial"/>
                <a:ea typeface="Arial"/>
                <a:cs typeface="Arial"/>
                <a:sym typeface="Arial"/>
              </a:rPr>
              <a:t>reset_lifecycle_file</a:t>
            </a:r>
            <a:endParaRPr sz="2400" b="0" i="0" u="none" strike="noStrike" cap="none" dirty="0">
              <a:solidFill>
                <a:srgbClr val="ED7D31"/>
              </a:solidFill>
              <a:latin typeface="Arial"/>
              <a:ea typeface="Arial"/>
              <a:cs typeface="Arial"/>
              <a:sym typeface="Arial"/>
            </a:endParaRPr>
          </a:p>
        </p:txBody>
      </p:sp>
      <p:sp>
        <p:nvSpPr>
          <p:cNvPr id="3435" name="Google Shape;3435;p42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Hard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00288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42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312</a:t>
            </a:fld>
            <a:endParaRPr sz="900" b="1" i="0" u="none" strike="noStrike" cap="none">
              <a:solidFill>
                <a:srgbClr val="FFFFFF"/>
              </a:solidFill>
              <a:latin typeface="Calibri"/>
              <a:ea typeface="Calibri"/>
              <a:cs typeface="Calibri"/>
              <a:sym typeface="Calibri"/>
            </a:endParaRPr>
          </a:p>
        </p:txBody>
      </p:sp>
      <p:sp>
        <p:nvSpPr>
          <p:cNvPr id="3441" name="Google Shape;3441;p427"/>
          <p:cNvSpPr txBox="1"/>
          <p:nvPr/>
        </p:nvSpPr>
        <p:spPr>
          <a:xfrm>
            <a:off x="513944" y="1343795"/>
            <a:ext cx="8116111" cy="308994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Let us now execute a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reset --hard and examine the new state of the repository.</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reset --hard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HEAD is now at dc67808 update content of </a:t>
            </a:r>
            <a:r>
              <a:rPr lang="en-US" sz="2000" b="0" i="0" u="none" strike="noStrike" cap="none" dirty="0" err="1">
                <a:solidFill>
                  <a:srgbClr val="ED7D31"/>
                </a:solidFill>
                <a:latin typeface="Arial"/>
                <a:ea typeface="Arial"/>
                <a:cs typeface="Arial"/>
                <a:sym typeface="Arial"/>
              </a:rPr>
              <a:t>reset_lifecycle_file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status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On branch main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nothing to commit, working tree clean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ls-files -s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100644 d7d77c1b04b5edd5acfc85de0b592449e5303770 0 </a:t>
            </a:r>
            <a:r>
              <a:rPr lang="en-US" sz="2000" b="0" i="0" u="none" strike="noStrike" cap="none" dirty="0" err="1">
                <a:solidFill>
                  <a:srgbClr val="ED7D31"/>
                </a:solidFill>
                <a:latin typeface="Arial"/>
                <a:ea typeface="Arial"/>
                <a:cs typeface="Arial"/>
                <a:sym typeface="Arial"/>
              </a:rPr>
              <a:t>reset_lifecycle_file</a:t>
            </a:r>
            <a:endParaRPr sz="2000" b="0" i="0" u="none" strike="noStrike" cap="none" dirty="0">
              <a:solidFill>
                <a:srgbClr val="ED7D31"/>
              </a:solidFill>
              <a:latin typeface="Arial"/>
              <a:ea typeface="Arial"/>
              <a:cs typeface="Arial"/>
              <a:sym typeface="Arial"/>
            </a:endParaRPr>
          </a:p>
        </p:txBody>
      </p:sp>
      <p:sp>
        <p:nvSpPr>
          <p:cNvPr id="3442" name="Google Shape;3442;p42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Hard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412329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3446"/>
        <p:cNvGrpSpPr/>
        <p:nvPr/>
      </p:nvGrpSpPr>
      <p:grpSpPr>
        <a:xfrm>
          <a:off x="0" y="0"/>
          <a:ext cx="0" cy="0"/>
          <a:chOff x="0" y="0"/>
          <a:chExt cx="0" cy="0"/>
        </a:xfrm>
      </p:grpSpPr>
      <p:sp>
        <p:nvSpPr>
          <p:cNvPr id="3447" name="Google Shape;3447;p42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313</a:t>
            </a:fld>
            <a:endParaRPr sz="900" b="1" i="0" u="none" strike="noStrike" cap="none">
              <a:solidFill>
                <a:srgbClr val="FFFFFF"/>
              </a:solidFill>
              <a:latin typeface="Calibri"/>
              <a:ea typeface="Calibri"/>
              <a:cs typeface="Calibri"/>
              <a:sym typeface="Calibri"/>
            </a:endParaRPr>
          </a:p>
        </p:txBody>
      </p:sp>
      <p:sp>
        <p:nvSpPr>
          <p:cNvPr id="3448" name="Google Shape;3448;p428"/>
          <p:cNvSpPr txBox="1"/>
          <p:nvPr/>
        </p:nvSpPr>
        <p:spPr>
          <a:xfrm>
            <a:off x="513944" y="1594806"/>
            <a:ext cx="8116111"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haven’t pushed the last commit yet to your remote, a single push is enough.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Otherwise, you’ll have to push using the -f option since you’ve rewritten your commit history: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some_branch</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push -f origin </a:t>
            </a:r>
            <a:r>
              <a:rPr lang="en-US" sz="2400" b="0" i="0" u="none" strike="noStrike" cap="none" dirty="0" err="1">
                <a:solidFill>
                  <a:srgbClr val="ED7D31"/>
                </a:solidFill>
                <a:latin typeface="Arial"/>
                <a:ea typeface="Arial"/>
                <a:cs typeface="Arial"/>
                <a:sym typeface="Arial"/>
              </a:rPr>
              <a:t>some_branch</a:t>
            </a:r>
            <a:endParaRPr sz="2400" b="0" i="0" u="none" strike="noStrike" cap="none" dirty="0">
              <a:solidFill>
                <a:srgbClr val="ED7D31"/>
              </a:solidFill>
              <a:latin typeface="Arial"/>
              <a:ea typeface="Arial"/>
              <a:cs typeface="Arial"/>
              <a:sym typeface="Arial"/>
            </a:endParaRPr>
          </a:p>
        </p:txBody>
      </p:sp>
      <p:sp>
        <p:nvSpPr>
          <p:cNvPr id="3449" name="Google Shape;3449;p42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Reset Hard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83057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sp>
        <p:nvSpPr>
          <p:cNvPr id="3456" name="Google Shape;3456;p429"/>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20. Getting it Back</a:t>
            </a:r>
            <a:endParaRPr/>
          </a:p>
        </p:txBody>
      </p:sp>
    </p:spTree>
    <p:extLst>
      <p:ext uri="{BB962C8B-B14F-4D97-AF65-F5344CB8AC3E}">
        <p14:creationId xmlns:p14="http://schemas.microsoft.com/office/powerpoint/2010/main" val="8589667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43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315</a:t>
            </a:fld>
            <a:endParaRPr sz="900" b="1" i="0" u="none" strike="noStrike" cap="none">
              <a:solidFill>
                <a:srgbClr val="FFFFFF"/>
              </a:solidFill>
              <a:latin typeface="Calibri"/>
              <a:ea typeface="Calibri"/>
              <a:cs typeface="Calibri"/>
              <a:sym typeface="Calibri"/>
            </a:endParaRPr>
          </a:p>
        </p:txBody>
      </p:sp>
      <p:sp>
        <p:nvSpPr>
          <p:cNvPr id="3463" name="Google Shape;3463;p430"/>
          <p:cNvSpPr txBox="1"/>
          <p:nvPr/>
        </p:nvSpPr>
        <p:spPr>
          <a:xfrm>
            <a:off x="513944" y="345364"/>
            <a:ext cx="8116111" cy="4105611"/>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git log --oneline</a:t>
            </a:r>
            <a:endParaRPr sz="14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e2f9a78fe Replaced FlyControls with OrbitControls</a:t>
            </a:r>
            <a:endParaRPr sz="14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d35ce0178 Editor: Shortcuts panel Safari support.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9dbe8d0cf Editor: Sidebar.Controls to Sidebar.Settings.Shortcuts. Clean 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05c5288fc Merge pull request #12612 from TyLindberg/editor-controls-panel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0d8b6e74b Merge pull request #12805 from harto/patch-1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23b20c22e Merge pull request #12801 from gam0022/improve-raymarching-example-v2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fe78029f1 Fix typo in documentation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7ce43c448 Merge pull request #12794 from WestLangley/dev-x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17452bb93 Merge pull request #12778 from OndrejSpanel/unitTestFixes</a:t>
            </a:r>
            <a:endParaRPr sz="14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b5c1b5c70 Merge pull request #12799 from dhritzkiv/patch-21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1b48ff4d2 Updated builds.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88adbcdf6 WebVRManager: Clean 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2720fbb08 Merge pull request #12803 from dmarcos/parentPoseObject</a:t>
            </a:r>
            <a:endParaRPr sz="14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9ed629301 Check parent of poseObject instead of camera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219f3eb13 Update GLTFLoader.js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15f13bb3c Update GLTFLoader.js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6d9c22a3b Update uniforms only when onWindowResize</a:t>
            </a:r>
            <a:endParaRPr sz="14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ED7D31"/>
                </a:solidFill>
                <a:latin typeface="Arial"/>
                <a:ea typeface="Arial"/>
                <a:cs typeface="Arial"/>
                <a:sym typeface="Arial"/>
              </a:rPr>
              <a:t>881b25b58 Update ProjectionMatrix on change aspect</a:t>
            </a:r>
            <a:endParaRPr sz="1400" b="0" i="0" u="none" strike="noStrike" cap="none">
              <a:solidFill>
                <a:srgbClr val="000000"/>
              </a:solidFill>
              <a:latin typeface="Arial"/>
              <a:ea typeface="Arial"/>
              <a:cs typeface="Arial"/>
              <a:sym typeface="Arial"/>
            </a:endParaRPr>
          </a:p>
        </p:txBody>
      </p:sp>
      <p:sp>
        <p:nvSpPr>
          <p:cNvPr id="3464" name="Google Shape;3464;p430"/>
          <p:cNvSpPr/>
          <p:nvPr/>
        </p:nvSpPr>
        <p:spPr>
          <a:xfrm>
            <a:off x="6589500" y="3018400"/>
            <a:ext cx="2554500" cy="1092000"/>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a:solidFill>
                  <a:srgbClr val="FFFFFF"/>
                </a:solidFill>
                <a:latin typeface="Palatino Linotype"/>
                <a:ea typeface="Palatino Linotype"/>
                <a:cs typeface="Palatino Linotype"/>
                <a:sym typeface="Palatino Linotype"/>
              </a:rPr>
              <a:t>Logs all branches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6369229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69" name="Google Shape;3469;p43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316</a:t>
            </a:fld>
            <a:endParaRPr sz="900" b="1" i="0" u="none" strike="noStrike" cap="none">
              <a:solidFill>
                <a:srgbClr val="FFFFFF"/>
              </a:solidFill>
              <a:latin typeface="Calibri"/>
              <a:ea typeface="Calibri"/>
              <a:cs typeface="Calibri"/>
              <a:sym typeface="Calibri"/>
            </a:endParaRPr>
          </a:p>
        </p:txBody>
      </p:sp>
      <p:sp>
        <p:nvSpPr>
          <p:cNvPr id="3470" name="Google Shape;3470;p43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You just want that one commit</a:t>
            </a:r>
            <a:endParaRPr sz="1400" b="0" i="0" u="none" strike="noStrike" cap="none">
              <a:solidFill>
                <a:srgbClr val="000000"/>
              </a:solidFill>
              <a:latin typeface="Arial"/>
              <a:ea typeface="Arial"/>
              <a:cs typeface="Arial"/>
              <a:sym typeface="Arial"/>
            </a:endParaRPr>
          </a:p>
        </p:txBody>
      </p:sp>
      <p:pic>
        <p:nvPicPr>
          <p:cNvPr id="3471" name="Google Shape;3471;p431"/>
          <p:cNvPicPr preferRelativeResize="0"/>
          <p:nvPr/>
        </p:nvPicPr>
        <p:blipFill>
          <a:blip r:embed="rId3">
            <a:alphaModFix/>
          </a:blip>
          <a:stretch>
            <a:fillRect/>
          </a:stretch>
        </p:blipFill>
        <p:spPr>
          <a:xfrm>
            <a:off x="1649213" y="1160047"/>
            <a:ext cx="5845563" cy="3461594"/>
          </a:xfrm>
          <a:prstGeom prst="rect">
            <a:avLst/>
          </a:prstGeom>
          <a:noFill/>
          <a:ln>
            <a:noFill/>
          </a:ln>
        </p:spPr>
      </p:pic>
    </p:spTree>
    <p:extLst>
      <p:ext uri="{BB962C8B-B14F-4D97-AF65-F5344CB8AC3E}">
        <p14:creationId xmlns:p14="http://schemas.microsoft.com/office/powerpoint/2010/main" val="17422601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3475"/>
        <p:cNvGrpSpPr/>
        <p:nvPr/>
      </p:nvGrpSpPr>
      <p:grpSpPr>
        <a:xfrm>
          <a:off x="0" y="0"/>
          <a:ext cx="0" cy="0"/>
          <a:chOff x="0" y="0"/>
          <a:chExt cx="0" cy="0"/>
        </a:xfrm>
      </p:grpSpPr>
      <p:sp>
        <p:nvSpPr>
          <p:cNvPr id="3476" name="Google Shape;3476;p43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317</a:t>
            </a:fld>
            <a:endParaRPr sz="900" b="1" i="0" u="none" strike="noStrike" cap="none">
              <a:solidFill>
                <a:srgbClr val="FFFFFF"/>
              </a:solidFill>
              <a:latin typeface="Calibri"/>
              <a:ea typeface="Calibri"/>
              <a:cs typeface="Calibri"/>
              <a:sym typeface="Calibri"/>
            </a:endParaRPr>
          </a:p>
        </p:txBody>
      </p:sp>
      <p:sp>
        <p:nvSpPr>
          <p:cNvPr id="3477" name="Google Shape;3477;p432"/>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example assumes that you’ve started developing a crazy experiment, but you’re not sure if you want to keep it or not.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help you decide, you want to take a look at the state of the project before you started your experiment.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First, you’ll need to find the ID of the revision you want to see.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endParaRPr sz="2400" b="0" i="0" u="none" strike="noStrike" cap="none" dirty="0">
              <a:solidFill>
                <a:srgbClr val="ED7D31"/>
              </a:solidFill>
              <a:latin typeface="Arial"/>
              <a:ea typeface="Arial"/>
              <a:cs typeface="Arial"/>
              <a:sym typeface="Arial"/>
            </a:endParaRPr>
          </a:p>
        </p:txBody>
      </p:sp>
      <p:sp>
        <p:nvSpPr>
          <p:cNvPr id="3478" name="Google Shape;3478;p43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Viewing an old revision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85742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3482"/>
        <p:cNvGrpSpPr/>
        <p:nvPr/>
      </p:nvGrpSpPr>
      <p:grpSpPr>
        <a:xfrm>
          <a:off x="0" y="0"/>
          <a:ext cx="0" cy="0"/>
          <a:chOff x="0" y="0"/>
          <a:chExt cx="0" cy="0"/>
        </a:xfrm>
      </p:grpSpPr>
      <p:sp>
        <p:nvSpPr>
          <p:cNvPr id="3483" name="Google Shape;3483;p43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318</a:t>
            </a:fld>
            <a:endParaRPr sz="900" b="1" i="0" u="none" strike="noStrike" cap="none">
              <a:solidFill>
                <a:srgbClr val="FFFFFF"/>
              </a:solidFill>
              <a:latin typeface="Calibri"/>
              <a:ea typeface="Calibri"/>
              <a:cs typeface="Calibri"/>
              <a:sym typeface="Calibri"/>
            </a:endParaRPr>
          </a:p>
        </p:txBody>
      </p:sp>
      <p:sp>
        <p:nvSpPr>
          <p:cNvPr id="3484" name="Google Shape;3484;p433"/>
          <p:cNvSpPr txBox="1"/>
          <p:nvPr/>
        </p:nvSpPr>
        <p:spPr>
          <a:xfrm>
            <a:off x="513944" y="1397583"/>
            <a:ext cx="8116111" cy="308994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Let’s say your project history looks something like the following: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b7119f2 Continue doing crazy things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872fa7e Try something crazy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a1e8fb5 Make some important changes to hello.txt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435b61d Create hello.txt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9773e52 Initial import</a:t>
            </a:r>
            <a:endParaRPr sz="14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You can use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checkout to view the “Make some import changes to hello.txt” commit as follows: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checkout a1e8fb5</a:t>
            </a:r>
            <a:endParaRPr sz="1400" b="0" i="0" u="none" strike="noStrike" cap="none" dirty="0">
              <a:solidFill>
                <a:srgbClr val="000000"/>
              </a:solidFill>
              <a:latin typeface="Arial"/>
              <a:ea typeface="Arial"/>
              <a:cs typeface="Arial"/>
              <a:sym typeface="Arial"/>
            </a:endParaRPr>
          </a:p>
        </p:txBody>
      </p:sp>
      <p:sp>
        <p:nvSpPr>
          <p:cNvPr id="3485" name="Google Shape;3485;p43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Viewing an old revision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599179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3489"/>
        <p:cNvGrpSpPr/>
        <p:nvPr/>
      </p:nvGrpSpPr>
      <p:grpSpPr>
        <a:xfrm>
          <a:off x="0" y="0"/>
          <a:ext cx="0" cy="0"/>
          <a:chOff x="0" y="0"/>
          <a:chExt cx="0" cy="0"/>
        </a:xfrm>
      </p:grpSpPr>
      <p:sp>
        <p:nvSpPr>
          <p:cNvPr id="3490" name="Google Shape;3490;p43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319</a:t>
            </a:fld>
            <a:endParaRPr sz="900" b="1" i="0" u="none" strike="noStrike" cap="none">
              <a:solidFill>
                <a:srgbClr val="FFFFFF"/>
              </a:solidFill>
              <a:latin typeface="Calibri"/>
              <a:ea typeface="Calibri"/>
              <a:cs typeface="Calibri"/>
              <a:sym typeface="Calibri"/>
            </a:endParaRPr>
          </a:p>
        </p:txBody>
      </p:sp>
      <p:sp>
        <p:nvSpPr>
          <p:cNvPr id="3491" name="Google Shape;3491;p434"/>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continue developing, you need to get back to the “current” state of your project: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checkout main</a:t>
            </a:r>
            <a:endParaRPr sz="1400" b="0" i="0" u="none" strike="noStrike" cap="none" dirty="0">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assumes that you're developing on the default main branch. Once you’re back in the main branch, you can use either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revert or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to undo any undesired changes.</a:t>
            </a:r>
            <a:endParaRPr sz="2400" b="0" i="0" u="none" strike="noStrike" cap="none" dirty="0">
              <a:solidFill>
                <a:schemeClr val="bg1"/>
              </a:solidFill>
              <a:latin typeface="Arial"/>
              <a:ea typeface="Arial"/>
              <a:cs typeface="Arial"/>
              <a:sym typeface="Arial"/>
            </a:endParaRPr>
          </a:p>
        </p:txBody>
      </p:sp>
      <p:sp>
        <p:nvSpPr>
          <p:cNvPr id="3492" name="Google Shape;3492;p43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Viewing an old revision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38208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a:t>
            </a:fld>
            <a:endParaRPr sz="900" b="1" i="0" u="none" strike="noStrike" cap="none">
              <a:solidFill>
                <a:srgbClr val="FFFFFF"/>
              </a:solidFill>
              <a:latin typeface="Calibri"/>
              <a:ea typeface="Calibri"/>
              <a:cs typeface="Calibri"/>
              <a:sym typeface="Calibri"/>
            </a:endParaRPr>
          </a:p>
        </p:txBody>
      </p:sp>
      <p:sp>
        <p:nvSpPr>
          <p:cNvPr id="613" name="Google Shape;613;p53"/>
          <p:cNvSpPr txBox="1"/>
          <p:nvPr/>
        </p:nvSpPr>
        <p:spPr>
          <a:xfrm>
            <a:off x="246081" y="758047"/>
            <a:ext cx="8724900" cy="17670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Just under the author and date, after a blank line, we can see the message we attached to the commit we made; even the message is part of the commit itself but there's something more under the hood; let's try to use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log command with the --format=fuller option: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614" name="Google Shape;614;p5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615" name="Google Shape;615;p53"/>
          <p:cNvPicPr preferRelativeResize="0"/>
          <p:nvPr/>
        </p:nvPicPr>
        <p:blipFill rotWithShape="1">
          <a:blip r:embed="rId3">
            <a:alphaModFix/>
          </a:blip>
          <a:srcRect/>
          <a:stretch/>
        </p:blipFill>
        <p:spPr>
          <a:xfrm>
            <a:off x="1241202" y="2434926"/>
            <a:ext cx="6661600" cy="2260175"/>
          </a:xfrm>
          <a:prstGeom prst="rect">
            <a:avLst/>
          </a:prstGeom>
          <a:noFill/>
          <a:ln>
            <a:noFill/>
          </a:ln>
        </p:spPr>
      </p:pic>
    </p:spTree>
    <p:extLst>
      <p:ext uri="{BB962C8B-B14F-4D97-AF65-F5344CB8AC3E}">
        <p14:creationId xmlns:p14="http://schemas.microsoft.com/office/powerpoint/2010/main" val="369758181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3496"/>
        <p:cNvGrpSpPr/>
        <p:nvPr/>
      </p:nvGrpSpPr>
      <p:grpSpPr>
        <a:xfrm>
          <a:off x="0" y="0"/>
          <a:ext cx="0" cy="0"/>
          <a:chOff x="0" y="0"/>
          <a:chExt cx="0" cy="0"/>
        </a:xfrm>
      </p:grpSpPr>
      <p:sp>
        <p:nvSpPr>
          <p:cNvPr id="3497" name="Google Shape;3497;p43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320</a:t>
            </a:fld>
            <a:endParaRPr sz="900" b="1" i="0" u="none" strike="noStrike" cap="none">
              <a:solidFill>
                <a:srgbClr val="FFFFFF"/>
              </a:solidFill>
              <a:latin typeface="Calibri"/>
              <a:ea typeface="Calibri"/>
              <a:cs typeface="Calibri"/>
              <a:sym typeface="Calibri"/>
            </a:endParaRPr>
          </a:p>
        </p:txBody>
      </p:sp>
      <p:sp>
        <p:nvSpPr>
          <p:cNvPr id="3498" name="Google Shape;3498;p435"/>
          <p:cNvSpPr txBox="1"/>
          <p:nvPr/>
        </p:nvSpPr>
        <p:spPr>
          <a:xfrm>
            <a:off x="513944" y="1272077"/>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checkout command we can checkout the previous commit, a1e8fb5, putting the repository in a state before the crazy commit happened.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Checking out a specific commit will put the repo in a "detached HEAD" state.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means you are no longer working on any branch.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a detached state, any new commits you make will be orphaned when you change branches back to an established branch. </a:t>
            </a:r>
            <a:endParaRPr sz="2400" b="0" i="0" u="none" strike="noStrike" cap="none" dirty="0">
              <a:solidFill>
                <a:schemeClr val="bg1"/>
              </a:solidFill>
              <a:latin typeface="Arial"/>
              <a:ea typeface="Arial"/>
              <a:cs typeface="Arial"/>
              <a:sym typeface="Arial"/>
            </a:endParaRPr>
          </a:p>
        </p:txBody>
      </p:sp>
      <p:sp>
        <p:nvSpPr>
          <p:cNvPr id="3499" name="Google Shape;3499;p43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undo a commit with git checkout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031674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3503"/>
        <p:cNvGrpSpPr/>
        <p:nvPr/>
      </p:nvGrpSpPr>
      <p:grpSpPr>
        <a:xfrm>
          <a:off x="0" y="0"/>
          <a:ext cx="0" cy="0"/>
          <a:chOff x="0" y="0"/>
          <a:chExt cx="0" cy="0"/>
        </a:xfrm>
      </p:grpSpPr>
      <p:sp>
        <p:nvSpPr>
          <p:cNvPr id="3504" name="Google Shape;3504;p43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321</a:t>
            </a:fld>
            <a:endParaRPr sz="900" b="1" i="0" u="none" strike="noStrike" cap="none">
              <a:solidFill>
                <a:srgbClr val="FFFFFF"/>
              </a:solidFill>
              <a:latin typeface="Calibri"/>
              <a:ea typeface="Calibri"/>
              <a:cs typeface="Calibri"/>
              <a:sym typeface="Calibri"/>
            </a:endParaRPr>
          </a:p>
        </p:txBody>
      </p:sp>
      <p:sp>
        <p:nvSpPr>
          <p:cNvPr id="3505" name="Google Shape;3505;p436"/>
          <p:cNvSpPr txBox="1"/>
          <p:nvPr/>
        </p:nvSpPr>
        <p:spPr>
          <a:xfrm>
            <a:off x="513944" y="1015572"/>
            <a:ext cx="8116111" cy="370550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we execute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revert HEAD,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will create a new commit with the inverse of the last commit. This adds a new commit to the current branch history and now makes it look like: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e2f9a78 Revert "Try something crazy"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872fa7e Try something crazy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a1e8fb5 Make some important changes to hello.txt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435b61d Create hello.txt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9773e52 Initial import</a:t>
            </a:r>
            <a:endParaRPr sz="1400" b="0" i="0" u="none" strike="noStrike" cap="none" dirty="0">
              <a:solidFill>
                <a:srgbClr val="000000"/>
              </a:solidFill>
              <a:latin typeface="Arial"/>
              <a:ea typeface="Arial"/>
              <a:cs typeface="Arial"/>
              <a:sym typeface="Arial"/>
            </a:endParaRPr>
          </a:p>
        </p:txBody>
      </p:sp>
      <p:sp>
        <p:nvSpPr>
          <p:cNvPr id="3506" name="Google Shape;3506;p43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undo a public commit with git revert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464111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3510"/>
        <p:cNvGrpSpPr/>
        <p:nvPr/>
      </p:nvGrpSpPr>
      <p:grpSpPr>
        <a:xfrm>
          <a:off x="0" y="0"/>
          <a:ext cx="0" cy="0"/>
          <a:chOff x="0" y="0"/>
          <a:chExt cx="0" cy="0"/>
        </a:xfrm>
      </p:grpSpPr>
      <p:sp>
        <p:nvSpPr>
          <p:cNvPr id="3511" name="Google Shape;3511;p43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322</a:t>
            </a:fld>
            <a:endParaRPr sz="900" b="1" i="0" u="none" strike="noStrike" cap="none">
              <a:solidFill>
                <a:srgbClr val="FFFFFF"/>
              </a:solidFill>
              <a:latin typeface="Calibri"/>
              <a:ea typeface="Calibri"/>
              <a:cs typeface="Calibri"/>
              <a:sym typeface="Calibri"/>
            </a:endParaRPr>
          </a:p>
        </p:txBody>
      </p:sp>
      <p:sp>
        <p:nvSpPr>
          <p:cNvPr id="3512" name="Google Shape;3512;p437"/>
          <p:cNvSpPr txBox="1"/>
          <p:nvPr/>
        </p:nvSpPr>
        <p:spPr>
          <a:xfrm>
            <a:off x="513944" y="1266920"/>
            <a:ext cx="8116111" cy="308994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For this undo strategy we will continue with our working example.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reset is an extensive command with multiple uses and functions.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If we invoke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reset --hard a1e8fb5 the commit history is reset to that specified commit.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Examining the commit history with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log will now look like:</a:t>
            </a:r>
            <a:endParaRPr sz="1400" b="0" i="0" u="none" strike="noStrike" cap="none" dirty="0">
              <a:solidFill>
                <a:schemeClr val="bg1"/>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log --</a:t>
            </a:r>
            <a:r>
              <a:rPr lang="en-US" sz="2000" b="0" i="0" u="none" strike="noStrike" cap="none" dirty="0" err="1">
                <a:solidFill>
                  <a:srgbClr val="ED7D31"/>
                </a:solidFill>
                <a:latin typeface="Arial"/>
                <a:ea typeface="Arial"/>
                <a:cs typeface="Arial"/>
                <a:sym typeface="Arial"/>
              </a:rPr>
              <a:t>oneline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a1e8fb5 Make some important changes to hello.txt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435b61d Create hello.txt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9773e52 Initial import</a:t>
            </a:r>
            <a:endParaRPr sz="1400" b="0" i="0" u="none" strike="noStrike" cap="none" dirty="0">
              <a:solidFill>
                <a:srgbClr val="000000"/>
              </a:solidFill>
              <a:latin typeface="Arial"/>
              <a:ea typeface="Arial"/>
              <a:cs typeface="Arial"/>
              <a:sym typeface="Arial"/>
            </a:endParaRPr>
          </a:p>
        </p:txBody>
      </p:sp>
      <p:sp>
        <p:nvSpPr>
          <p:cNvPr id="3513" name="Google Shape;3513;p43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undo a commit with git reset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91915950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3517"/>
        <p:cNvGrpSpPr/>
        <p:nvPr/>
      </p:nvGrpSpPr>
      <p:grpSpPr>
        <a:xfrm>
          <a:off x="0" y="0"/>
          <a:ext cx="0" cy="0"/>
          <a:chOff x="0" y="0"/>
          <a:chExt cx="0" cy="0"/>
        </a:xfrm>
      </p:grpSpPr>
      <p:sp>
        <p:nvSpPr>
          <p:cNvPr id="3518" name="Google Shape;3518;p43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323</a:t>
            </a:fld>
            <a:endParaRPr sz="900" b="1" i="0" u="none" strike="noStrike" cap="none">
              <a:solidFill>
                <a:srgbClr val="FFFFFF"/>
              </a:solidFill>
              <a:latin typeface="Calibri"/>
              <a:ea typeface="Calibri"/>
              <a:cs typeface="Calibri"/>
              <a:sym typeface="Calibri"/>
            </a:endParaRPr>
          </a:p>
        </p:txBody>
      </p:sp>
      <p:sp>
        <p:nvSpPr>
          <p:cNvPr id="3519" name="Google Shape;3519;p438"/>
          <p:cNvSpPr txBox="1"/>
          <p:nvPr/>
        </p:nvSpPr>
        <p:spPr>
          <a:xfrm>
            <a:off x="513944" y="1236218"/>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These strategies are all applicable to the most recent commit as well.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some cases though, you might not need to remove or reset the last commit, Maybe it was just made prematurely.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case you can amend the most recent commit.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Once you have made more changes in the working directory and staged them for commit by using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you can execute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commit --amend. </a:t>
            </a:r>
            <a:endParaRPr sz="2400" b="0" i="0" u="none" strike="noStrike" cap="none" dirty="0">
              <a:solidFill>
                <a:schemeClr val="bg1"/>
              </a:solidFill>
              <a:latin typeface="Arial"/>
              <a:ea typeface="Arial"/>
              <a:cs typeface="Arial"/>
              <a:sym typeface="Arial"/>
            </a:endParaRPr>
          </a:p>
        </p:txBody>
      </p:sp>
      <p:sp>
        <p:nvSpPr>
          <p:cNvPr id="3520" name="Google Shape;3520;p43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Undoing the last commit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384902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43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324</a:t>
            </a:fld>
            <a:endParaRPr sz="900" b="1" i="0" u="none" strike="noStrike" cap="none">
              <a:solidFill>
                <a:srgbClr val="FFFFFF"/>
              </a:solidFill>
              <a:latin typeface="Calibri"/>
              <a:ea typeface="Calibri"/>
              <a:cs typeface="Calibri"/>
              <a:sym typeface="Calibri"/>
            </a:endParaRPr>
          </a:p>
        </p:txBody>
      </p:sp>
      <p:sp>
        <p:nvSpPr>
          <p:cNvPr id="3526" name="Google Shape;3526;p439"/>
          <p:cNvSpPr txBox="1"/>
          <p:nvPr/>
        </p:nvSpPr>
        <p:spPr>
          <a:xfrm>
            <a:off x="513944" y="959143"/>
            <a:ext cx="8116111"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Undoing uncommitted changes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Before changes are committed to the repository history, they live in the staging index and the working directory. You may need to undo changes within these two areas.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staging index and working directory are internal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state management mechanisms.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 more detailed information on how these two mechanisms operate, visit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page which explores them in depth.</a:t>
            </a:r>
            <a:endParaRPr sz="2400" b="0" i="0" u="none" strike="noStrike" cap="none" dirty="0">
              <a:solidFill>
                <a:schemeClr val="bg1"/>
              </a:solidFill>
              <a:latin typeface="Arial"/>
              <a:ea typeface="Arial"/>
              <a:cs typeface="Arial"/>
              <a:sym typeface="Arial"/>
            </a:endParaRPr>
          </a:p>
        </p:txBody>
      </p:sp>
      <p:sp>
        <p:nvSpPr>
          <p:cNvPr id="3527" name="Google Shape;3527;p439"/>
          <p:cNvSpPr/>
          <p:nvPr/>
        </p:nvSpPr>
        <p:spPr>
          <a:xfrm>
            <a:off x="0" y="230865"/>
            <a:ext cx="9144000" cy="728278"/>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Oops, I didn’t mean to reset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03464990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325</a:t>
            </a:fld>
            <a:endParaRPr sz="900" b="1" i="0" u="none" strike="noStrike" cap="none">
              <a:solidFill>
                <a:srgbClr val="FFFFFF"/>
              </a:solidFill>
              <a:latin typeface="Calibri"/>
              <a:ea typeface="Calibri"/>
              <a:cs typeface="Calibri"/>
              <a:sym typeface="Calibri"/>
            </a:endParaRPr>
          </a:p>
        </p:txBody>
      </p:sp>
      <p:sp>
        <p:nvSpPr>
          <p:cNvPr id="3533" name="Google Shape;3533;p440"/>
          <p:cNvSpPr txBox="1"/>
          <p:nvPr/>
        </p:nvSpPr>
        <p:spPr>
          <a:xfrm>
            <a:off x="513944" y="1245182"/>
            <a:ext cx="8116111"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Undoing public changes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When working on a team with remote repositories, extra consideration needs to be made when undoing changes.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reset should generally be considered a 'local' undo method.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 reset should be used when undoing changes to a private branch.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safely isolates the removal of commits from other branches that may be in use by other developers. </a:t>
            </a:r>
            <a:endParaRPr sz="2400" b="0" i="0" u="none" strike="noStrike" cap="none" dirty="0">
              <a:solidFill>
                <a:schemeClr val="bg1"/>
              </a:solidFill>
              <a:latin typeface="Arial"/>
              <a:ea typeface="Arial"/>
              <a:cs typeface="Arial"/>
              <a:sym typeface="Arial"/>
            </a:endParaRPr>
          </a:p>
        </p:txBody>
      </p:sp>
      <p:sp>
        <p:nvSpPr>
          <p:cNvPr id="3534" name="Google Shape;3534;p44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Oops, I didn’t mean to reset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64359520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19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326</a:t>
            </a:fld>
            <a:endParaRPr sz="900" b="1" i="0" u="none" strike="noStrike" cap="none">
              <a:solidFill>
                <a:srgbClr val="FFFFFF"/>
              </a:solidFill>
              <a:latin typeface="Calibri"/>
              <a:ea typeface="Calibri"/>
              <a:cs typeface="Calibri"/>
              <a:sym typeface="Calibri"/>
            </a:endParaRPr>
          </a:p>
        </p:txBody>
      </p:sp>
      <p:sp>
        <p:nvSpPr>
          <p:cNvPr id="1729" name="Google Shape;1729;p197"/>
          <p:cNvSpPr txBox="1"/>
          <p:nvPr/>
        </p:nvSpPr>
        <p:spPr>
          <a:xfrm>
            <a:off x="513944" y="1187743"/>
            <a:ext cx="8116200" cy="2074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play with it a little bit.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Assume you want to pick the blackberry from the berries branch, and then apply it into the master branch; this is the way: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730" name="Google Shape;1730;p19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Cherry picking</a:t>
            </a:r>
            <a:endParaRPr sz="3200" b="0" i="0" u="none" strike="noStrike" cap="none">
              <a:solidFill>
                <a:srgbClr val="FFFFFF"/>
              </a:solidFill>
              <a:latin typeface="Palatino Linotype"/>
              <a:ea typeface="Palatino Linotype"/>
              <a:cs typeface="Palatino Linotype"/>
              <a:sym typeface="Palatino Linotype"/>
            </a:endParaRPr>
          </a:p>
        </p:txBody>
      </p:sp>
      <p:pic>
        <p:nvPicPr>
          <p:cNvPr id="1731" name="Google Shape;1731;p197"/>
          <p:cNvPicPr preferRelativeResize="0"/>
          <p:nvPr/>
        </p:nvPicPr>
        <p:blipFill rotWithShape="1">
          <a:blip r:embed="rId3">
            <a:alphaModFix/>
          </a:blip>
          <a:srcRect/>
          <a:stretch/>
        </p:blipFill>
        <p:spPr>
          <a:xfrm>
            <a:off x="1089025" y="2797963"/>
            <a:ext cx="6886575" cy="1800225"/>
          </a:xfrm>
          <a:prstGeom prst="rect">
            <a:avLst/>
          </a:prstGeom>
          <a:noFill/>
          <a:ln>
            <a:noFill/>
          </a:ln>
        </p:spPr>
      </p:pic>
    </p:spTree>
    <p:extLst>
      <p:ext uri="{BB962C8B-B14F-4D97-AF65-F5344CB8AC3E}">
        <p14:creationId xmlns:p14="http://schemas.microsoft.com/office/powerpoint/2010/main" val="6051298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9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327</a:t>
            </a:fld>
            <a:endParaRPr sz="900" b="1" i="0" u="none" strike="noStrike" cap="none">
              <a:solidFill>
                <a:srgbClr val="FFFFFF"/>
              </a:solidFill>
              <a:latin typeface="Calibri"/>
              <a:ea typeface="Calibri"/>
              <a:cs typeface="Calibri"/>
              <a:sym typeface="Calibri"/>
            </a:endParaRPr>
          </a:p>
        </p:txBody>
      </p:sp>
      <p:sp>
        <p:nvSpPr>
          <p:cNvPr id="1737" name="Google Shape;1737;p198"/>
          <p:cNvSpPr txBox="1"/>
          <p:nvPr/>
        </p:nvSpPr>
        <p:spPr>
          <a:xfrm>
            <a:off x="408329" y="2233975"/>
            <a:ext cx="2977800" cy="1243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Okay, the cherry pick raised a conflict, of course: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rgbClr val="000000"/>
              </a:solidFill>
              <a:latin typeface="Arial"/>
              <a:ea typeface="Arial"/>
              <a:cs typeface="Arial"/>
              <a:sym typeface="Arial"/>
            </a:endParaRPr>
          </a:p>
        </p:txBody>
      </p:sp>
      <p:sp>
        <p:nvSpPr>
          <p:cNvPr id="1738" name="Google Shape;1738;p19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Cherry picking</a:t>
            </a:r>
            <a:endParaRPr sz="3200" b="0" i="0" u="none" strike="noStrike" cap="none">
              <a:solidFill>
                <a:srgbClr val="FFFFFF"/>
              </a:solidFill>
              <a:latin typeface="Palatino Linotype"/>
              <a:ea typeface="Palatino Linotype"/>
              <a:cs typeface="Palatino Linotype"/>
              <a:sym typeface="Palatino Linotype"/>
            </a:endParaRPr>
          </a:p>
        </p:txBody>
      </p:sp>
      <p:pic>
        <p:nvPicPr>
          <p:cNvPr id="1739" name="Google Shape;1739;p198"/>
          <p:cNvPicPr preferRelativeResize="0"/>
          <p:nvPr/>
        </p:nvPicPr>
        <p:blipFill rotWithShape="1">
          <a:blip r:embed="rId3">
            <a:alphaModFix/>
          </a:blip>
          <a:srcRect/>
          <a:stretch/>
        </p:blipFill>
        <p:spPr>
          <a:xfrm>
            <a:off x="3791777" y="1049749"/>
            <a:ext cx="5113947" cy="3501238"/>
          </a:xfrm>
          <a:prstGeom prst="rect">
            <a:avLst/>
          </a:prstGeom>
          <a:noFill/>
          <a:ln>
            <a:noFill/>
          </a:ln>
        </p:spPr>
      </p:pic>
    </p:spTree>
    <p:extLst>
      <p:ext uri="{BB962C8B-B14F-4D97-AF65-F5344CB8AC3E}">
        <p14:creationId xmlns:p14="http://schemas.microsoft.com/office/powerpoint/2010/main" val="158774979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19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328</a:t>
            </a:fld>
            <a:endParaRPr sz="900" b="1" i="0" u="none" strike="noStrike" cap="none">
              <a:solidFill>
                <a:srgbClr val="FFFFFF"/>
              </a:solidFill>
              <a:latin typeface="Calibri"/>
              <a:ea typeface="Calibri"/>
              <a:cs typeface="Calibri"/>
              <a:sym typeface="Calibri"/>
            </a:endParaRPr>
          </a:p>
        </p:txBody>
      </p:sp>
      <p:sp>
        <p:nvSpPr>
          <p:cNvPr id="1745" name="Google Shape;1745;p199"/>
          <p:cNvSpPr txBox="1"/>
          <p:nvPr/>
        </p:nvSpPr>
        <p:spPr>
          <a:xfrm>
            <a:off x="364216" y="1046253"/>
            <a:ext cx="8415600" cy="22749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The fourth line of both the shoppingList.txt file versions has been modified with different fruits. </a:t>
            </a:r>
            <a:endParaRPr sz="1100" b="0" i="0" u="none" strike="noStrike" cap="none" dirty="0">
              <a:solidFill>
                <a:schemeClr val="bg1"/>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Resolve the conflict and then add a commit:</a:t>
            </a:r>
            <a:endParaRPr sz="1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ED7D31"/>
                </a:solidFill>
                <a:latin typeface="Arial"/>
                <a:ea typeface="Arial"/>
                <a:cs typeface="Arial"/>
                <a:sym typeface="Arial"/>
              </a:rPr>
              <a:t>[3] ~/grocery (</a:t>
            </a:r>
            <a:r>
              <a:rPr lang="en-US" sz="2100" b="0" i="0" u="none" strike="noStrike" cap="none" dirty="0" err="1">
                <a:solidFill>
                  <a:srgbClr val="ED7D31"/>
                </a:solidFill>
                <a:latin typeface="Arial"/>
                <a:ea typeface="Arial"/>
                <a:cs typeface="Arial"/>
                <a:sym typeface="Arial"/>
              </a:rPr>
              <a:t>master|CHERRY-PICKING</a:t>
            </a:r>
            <a:r>
              <a:rPr lang="en-US" sz="2100" b="0" i="0" u="none" strike="noStrike" cap="none" dirty="0">
                <a:solidFill>
                  <a:srgbClr val="ED7D31"/>
                </a:solidFill>
                <a:latin typeface="Arial"/>
                <a:ea typeface="Arial"/>
                <a:cs typeface="Arial"/>
                <a:sym typeface="Arial"/>
              </a:rPr>
              <a:t>)</a:t>
            </a:r>
            <a:endParaRPr sz="21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ED7D31"/>
                </a:solidFill>
                <a:latin typeface="Arial"/>
                <a:ea typeface="Arial"/>
                <a:cs typeface="Arial"/>
                <a:sym typeface="Arial"/>
              </a:rPr>
              <a:t>$ vi shoppingList.txt</a:t>
            </a:r>
            <a:endParaRPr sz="2100" b="0" i="0" u="none" strike="noStrike" cap="none" dirty="0">
              <a:solidFill>
                <a:srgbClr val="ED7D31"/>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The following is a screenshot of my Vim console, and the files are arranged as I like:</a:t>
            </a:r>
            <a:endParaRPr sz="1100" b="0" i="0" u="none" strike="noStrike" cap="none" dirty="0">
              <a:solidFill>
                <a:schemeClr val="bg1"/>
              </a:solidFill>
              <a:latin typeface="Arial"/>
              <a:ea typeface="Arial"/>
              <a:cs typeface="Arial"/>
              <a:sym typeface="Arial"/>
            </a:endParaRPr>
          </a:p>
        </p:txBody>
      </p:sp>
      <p:sp>
        <p:nvSpPr>
          <p:cNvPr id="1746" name="Google Shape;1746;p19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Cherry picking</a:t>
            </a:r>
            <a:endParaRPr sz="3200" b="0" i="0" u="none" strike="noStrike" cap="none">
              <a:solidFill>
                <a:srgbClr val="FFFFFF"/>
              </a:solidFill>
              <a:latin typeface="Palatino Linotype"/>
              <a:ea typeface="Palatino Linotype"/>
              <a:cs typeface="Palatino Linotype"/>
              <a:sym typeface="Palatino Linotype"/>
            </a:endParaRPr>
          </a:p>
        </p:txBody>
      </p:sp>
      <p:pic>
        <p:nvPicPr>
          <p:cNvPr id="1747" name="Google Shape;1747;p199"/>
          <p:cNvPicPr preferRelativeResize="0"/>
          <p:nvPr/>
        </p:nvPicPr>
        <p:blipFill rotWithShape="1">
          <a:blip r:embed="rId3">
            <a:alphaModFix/>
          </a:blip>
          <a:srcRect/>
          <a:stretch/>
        </p:blipFill>
        <p:spPr>
          <a:xfrm>
            <a:off x="2457450" y="3277001"/>
            <a:ext cx="4229099" cy="1418091"/>
          </a:xfrm>
          <a:prstGeom prst="rect">
            <a:avLst/>
          </a:prstGeom>
          <a:noFill/>
          <a:ln>
            <a:noFill/>
          </a:ln>
        </p:spPr>
      </p:pic>
    </p:spTree>
    <p:extLst>
      <p:ext uri="{BB962C8B-B14F-4D97-AF65-F5344CB8AC3E}">
        <p14:creationId xmlns:p14="http://schemas.microsoft.com/office/powerpoint/2010/main" val="19892572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0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329</a:t>
            </a:fld>
            <a:endParaRPr sz="900" b="1" i="0" u="none" strike="noStrike" cap="none">
              <a:solidFill>
                <a:srgbClr val="FFFFFF"/>
              </a:solidFill>
              <a:latin typeface="Calibri"/>
              <a:ea typeface="Calibri"/>
              <a:cs typeface="Calibri"/>
              <a:sym typeface="Calibri"/>
            </a:endParaRPr>
          </a:p>
        </p:txBody>
      </p:sp>
      <p:sp>
        <p:nvSpPr>
          <p:cNvPr id="1753" name="Google Shape;1753;p20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Cherry picking</a:t>
            </a:r>
            <a:endParaRPr sz="3200" b="0" i="0" u="none" strike="noStrike" cap="none">
              <a:solidFill>
                <a:srgbClr val="FFFFFF"/>
              </a:solidFill>
              <a:latin typeface="Palatino Linotype"/>
              <a:ea typeface="Palatino Linotype"/>
              <a:cs typeface="Palatino Linotype"/>
              <a:sym typeface="Palatino Linotype"/>
            </a:endParaRPr>
          </a:p>
        </p:txBody>
      </p:sp>
      <p:pic>
        <p:nvPicPr>
          <p:cNvPr id="1754" name="Google Shape;1754;p200"/>
          <p:cNvPicPr preferRelativeResize="0"/>
          <p:nvPr/>
        </p:nvPicPr>
        <p:blipFill rotWithShape="1">
          <a:blip r:embed="rId3">
            <a:alphaModFix/>
          </a:blip>
          <a:srcRect/>
          <a:stretch/>
        </p:blipFill>
        <p:spPr>
          <a:xfrm>
            <a:off x="1118000" y="1145397"/>
            <a:ext cx="6814733" cy="3461595"/>
          </a:xfrm>
          <a:prstGeom prst="rect">
            <a:avLst/>
          </a:prstGeom>
          <a:noFill/>
          <a:ln>
            <a:noFill/>
          </a:ln>
        </p:spPr>
      </p:pic>
    </p:spTree>
    <p:extLst>
      <p:ext uri="{BB962C8B-B14F-4D97-AF65-F5344CB8AC3E}">
        <p14:creationId xmlns:p14="http://schemas.microsoft.com/office/powerpoint/2010/main" val="3392732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a:t>
            </a:fld>
            <a:endParaRPr sz="900" b="1" i="0" u="none" strike="noStrike" cap="none">
              <a:solidFill>
                <a:srgbClr val="FFFFFF"/>
              </a:solidFill>
              <a:latin typeface="Calibri"/>
              <a:ea typeface="Calibri"/>
              <a:cs typeface="Calibri"/>
              <a:sym typeface="Calibri"/>
            </a:endParaRPr>
          </a:p>
        </p:txBody>
      </p:sp>
      <p:sp>
        <p:nvSpPr>
          <p:cNvPr id="621" name="Google Shape;621;p54"/>
          <p:cNvSpPr txBox="1"/>
          <p:nvPr/>
        </p:nvSpPr>
        <p:spPr>
          <a:xfrm>
            <a:off x="619231" y="1014022"/>
            <a:ext cx="8409600" cy="1459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We analyzed a commit, and the information supplied by a simple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log; but we are not yet satisfied, so go deeper and see what's inside.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Using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log command again, we can enable x-ray vision using the --format=raw option: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622" name="Google Shape;622;p5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623" name="Google Shape;623;p54"/>
          <p:cNvPicPr preferRelativeResize="0"/>
          <p:nvPr/>
        </p:nvPicPr>
        <p:blipFill rotWithShape="1">
          <a:blip r:embed="rId3">
            <a:alphaModFix/>
          </a:blip>
          <a:srcRect/>
          <a:stretch/>
        </p:blipFill>
        <p:spPr>
          <a:xfrm>
            <a:off x="619225" y="2387897"/>
            <a:ext cx="7905560" cy="2002395"/>
          </a:xfrm>
          <a:prstGeom prst="rect">
            <a:avLst/>
          </a:prstGeom>
          <a:noFill/>
          <a:ln>
            <a:noFill/>
          </a:ln>
        </p:spPr>
      </p:pic>
    </p:spTree>
    <p:extLst>
      <p:ext uri="{BB962C8B-B14F-4D97-AF65-F5344CB8AC3E}">
        <p14:creationId xmlns:p14="http://schemas.microsoft.com/office/powerpoint/2010/main" val="8020687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20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330</a:t>
            </a:fld>
            <a:endParaRPr sz="900" b="1" i="0" u="none" strike="noStrike" cap="none">
              <a:solidFill>
                <a:srgbClr val="FFFFFF"/>
              </a:solidFill>
              <a:latin typeface="Calibri"/>
              <a:ea typeface="Calibri"/>
              <a:cs typeface="Calibri"/>
              <a:sym typeface="Calibri"/>
            </a:endParaRPr>
          </a:p>
        </p:txBody>
      </p:sp>
      <p:sp>
        <p:nvSpPr>
          <p:cNvPr id="1760" name="Google Shape;1760;p201"/>
          <p:cNvSpPr txBox="1"/>
          <p:nvPr/>
        </p:nvSpPr>
        <p:spPr>
          <a:xfrm>
            <a:off x="590144" y="913390"/>
            <a:ext cx="8116200" cy="381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go on and commit:</a:t>
            </a:r>
            <a:endParaRPr sz="1400" b="0" i="0" u="none" strike="noStrike" cap="none" dirty="0">
              <a:solidFill>
                <a:schemeClr val="bg1"/>
              </a:solidFill>
              <a:latin typeface="Arial"/>
              <a:ea typeface="Arial"/>
              <a:cs typeface="Arial"/>
              <a:sym typeface="Arial"/>
            </a:endParaRPr>
          </a:p>
        </p:txBody>
      </p:sp>
      <p:sp>
        <p:nvSpPr>
          <p:cNvPr id="1761" name="Google Shape;1761;p20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Cherry picking</a:t>
            </a:r>
            <a:endParaRPr sz="3200" b="0" i="0" u="none" strike="noStrike" cap="none">
              <a:solidFill>
                <a:srgbClr val="FFFFFF"/>
              </a:solidFill>
              <a:latin typeface="Palatino Linotype"/>
              <a:ea typeface="Palatino Linotype"/>
              <a:cs typeface="Palatino Linotype"/>
              <a:sym typeface="Palatino Linotype"/>
            </a:endParaRPr>
          </a:p>
        </p:txBody>
      </p:sp>
      <p:pic>
        <p:nvPicPr>
          <p:cNvPr id="1762" name="Google Shape;1762;p201"/>
          <p:cNvPicPr preferRelativeResize="0"/>
          <p:nvPr/>
        </p:nvPicPr>
        <p:blipFill rotWithShape="1">
          <a:blip r:embed="rId3">
            <a:alphaModFix/>
          </a:blip>
          <a:srcRect/>
          <a:stretch/>
        </p:blipFill>
        <p:spPr>
          <a:xfrm>
            <a:off x="1676126" y="1371201"/>
            <a:ext cx="5797172" cy="3323900"/>
          </a:xfrm>
          <a:prstGeom prst="rect">
            <a:avLst/>
          </a:prstGeom>
          <a:noFill/>
          <a:ln>
            <a:noFill/>
          </a:ln>
        </p:spPr>
      </p:pic>
    </p:spTree>
    <p:extLst>
      <p:ext uri="{BB962C8B-B14F-4D97-AF65-F5344CB8AC3E}">
        <p14:creationId xmlns:p14="http://schemas.microsoft.com/office/powerpoint/2010/main" val="5932883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20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331</a:t>
            </a:fld>
            <a:endParaRPr sz="900" b="1" i="0" u="none" strike="noStrike" cap="none">
              <a:solidFill>
                <a:srgbClr val="FFFFFF"/>
              </a:solidFill>
              <a:latin typeface="Calibri"/>
              <a:ea typeface="Calibri"/>
              <a:cs typeface="Calibri"/>
              <a:sym typeface="Calibri"/>
            </a:endParaRPr>
          </a:p>
        </p:txBody>
      </p:sp>
      <p:sp>
        <p:nvSpPr>
          <p:cNvPr id="1768" name="Google Shape;1768;p20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Cherry picking</a:t>
            </a:r>
            <a:endParaRPr sz="3200" b="0" i="0" u="none" strike="noStrike" cap="none">
              <a:solidFill>
                <a:srgbClr val="FFFFFF"/>
              </a:solidFill>
              <a:latin typeface="Palatino Linotype"/>
              <a:ea typeface="Palatino Linotype"/>
              <a:cs typeface="Palatino Linotype"/>
              <a:sym typeface="Palatino Linotype"/>
            </a:endParaRPr>
          </a:p>
        </p:txBody>
      </p:sp>
      <p:pic>
        <p:nvPicPr>
          <p:cNvPr id="1769" name="Google Shape;1769;p202"/>
          <p:cNvPicPr preferRelativeResize="0"/>
          <p:nvPr/>
        </p:nvPicPr>
        <p:blipFill rotWithShape="1">
          <a:blip r:embed="rId3">
            <a:alphaModFix/>
          </a:blip>
          <a:srcRect/>
          <a:stretch/>
        </p:blipFill>
        <p:spPr>
          <a:xfrm>
            <a:off x="2313169" y="928697"/>
            <a:ext cx="4517661" cy="3805228"/>
          </a:xfrm>
          <a:prstGeom prst="rect">
            <a:avLst/>
          </a:prstGeom>
          <a:noFill/>
          <a:ln>
            <a:noFill/>
          </a:ln>
        </p:spPr>
      </p:pic>
    </p:spTree>
    <p:extLst>
      <p:ext uri="{BB962C8B-B14F-4D97-AF65-F5344CB8AC3E}">
        <p14:creationId xmlns:p14="http://schemas.microsoft.com/office/powerpoint/2010/main" val="37553528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6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332</a:t>
            </a:fld>
            <a:endParaRPr sz="900" b="1" i="0" u="none" strike="noStrike" cap="none">
              <a:solidFill>
                <a:srgbClr val="FFFFFF"/>
              </a:solidFill>
              <a:latin typeface="Calibri"/>
              <a:ea typeface="Calibri"/>
              <a:cs typeface="Calibri"/>
              <a:sym typeface="Calibri"/>
            </a:endParaRPr>
          </a:p>
        </p:txBody>
      </p:sp>
      <p:sp>
        <p:nvSpPr>
          <p:cNvPr id="1465" name="Google Shape;1465;p163"/>
          <p:cNvSpPr txBox="1"/>
          <p:nvPr/>
        </p:nvSpPr>
        <p:spPr>
          <a:xfrm>
            <a:off x="513944" y="1328475"/>
            <a:ext cx="8116111" cy="2228159"/>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chemeClr val="bg1"/>
                </a:solidFill>
              </a:rPr>
              <a:t>G</a:t>
            </a:r>
            <a:r>
              <a:rPr lang="en-US" sz="2400" b="0" i="0" u="none" strike="noStrike" cap="none" dirty="0">
                <a:solidFill>
                  <a:schemeClr val="bg1"/>
                </a:solidFill>
                <a:latin typeface="Arial"/>
                <a:ea typeface="Arial"/>
                <a:cs typeface="Arial"/>
                <a:sym typeface="Arial"/>
              </a:rPr>
              <a:t>it </a:t>
            </a:r>
            <a:r>
              <a:rPr lang="en-US" sz="2400" b="0" i="0" u="none" strike="noStrike" cap="none" dirty="0" err="1">
                <a:solidFill>
                  <a:schemeClr val="bg1"/>
                </a:solidFill>
                <a:latin typeface="Arial"/>
                <a:ea typeface="Arial"/>
                <a:cs typeface="Arial"/>
                <a:sym typeface="Arial"/>
              </a:rPr>
              <a:t>reflog</a:t>
            </a:r>
            <a:r>
              <a:rPr lang="en-US" sz="2400" b="0" i="0" u="none" strike="noStrike" cap="none" dirty="0">
                <a:solidFill>
                  <a:schemeClr val="bg1"/>
                </a:solidFill>
                <a:latin typeface="Arial"/>
                <a:ea typeface="Arial"/>
                <a:cs typeface="Arial"/>
                <a:sym typeface="Arial"/>
              </a:rPr>
              <a:t> (short for "reference log") is a Git command that keeps a record of all the actions and updates made to your repository's references (like HEAD, branches, or tags) within your local Git environment. It is particularly useful for recovering lost commits or diagnosing issues in your Git workflow.</a:t>
            </a:r>
            <a:endParaRPr sz="1400" b="0" i="0" u="none" strike="noStrike" cap="none" dirty="0">
              <a:solidFill>
                <a:schemeClr val="bg1"/>
              </a:solidFill>
              <a:latin typeface="Arial"/>
              <a:ea typeface="Arial"/>
              <a:cs typeface="Arial"/>
              <a:sym typeface="Arial"/>
            </a:endParaRPr>
          </a:p>
        </p:txBody>
      </p:sp>
      <p:sp>
        <p:nvSpPr>
          <p:cNvPr id="1466" name="Google Shape;1466;p16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Git </a:t>
            </a:r>
            <a:r>
              <a:rPr lang="en-US" sz="3200" b="0" i="0" u="none" strike="noStrike" cap="none" dirty="0" err="1">
                <a:solidFill>
                  <a:srgbClr val="FFFFFF"/>
                </a:solidFill>
                <a:latin typeface="Palatino Linotype"/>
                <a:ea typeface="Palatino Linotype"/>
                <a:cs typeface="Palatino Linotype"/>
                <a:sym typeface="Palatino Linotype"/>
              </a:rPr>
              <a:t>Reflog</a:t>
            </a:r>
            <a:endParaRPr sz="3200" b="0" i="0" u="none" strike="noStrike" cap="none" dirty="0">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6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333</a:t>
            </a:fld>
            <a:endParaRPr sz="900" b="1" i="0" u="none" strike="noStrike" cap="none">
              <a:solidFill>
                <a:srgbClr val="FFFFFF"/>
              </a:solidFill>
              <a:latin typeface="Calibri"/>
              <a:ea typeface="Calibri"/>
              <a:cs typeface="Calibri"/>
              <a:sym typeface="Calibri"/>
            </a:endParaRPr>
          </a:p>
        </p:txBody>
      </p:sp>
      <p:sp>
        <p:nvSpPr>
          <p:cNvPr id="1465" name="Google Shape;1465;p163"/>
          <p:cNvSpPr txBox="1"/>
          <p:nvPr/>
        </p:nvSpPr>
        <p:spPr>
          <a:xfrm>
            <a:off x="513944" y="1328475"/>
            <a:ext cx="8116111" cy="258389"/>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600" dirty="0">
                <a:solidFill>
                  <a:schemeClr val="bg1"/>
                </a:solidFill>
              </a:rPr>
              <a:t>Command:   git </a:t>
            </a:r>
            <a:r>
              <a:rPr lang="en-US" sz="1600" dirty="0" err="1">
                <a:solidFill>
                  <a:schemeClr val="bg1"/>
                </a:solidFill>
              </a:rPr>
              <a:t>reflog</a:t>
            </a:r>
            <a:endParaRPr sz="1600" b="0" i="0" u="none" strike="noStrike" cap="none" dirty="0">
              <a:solidFill>
                <a:schemeClr val="bg1"/>
              </a:solidFill>
              <a:latin typeface="Arial"/>
              <a:ea typeface="Arial"/>
              <a:cs typeface="Arial"/>
              <a:sym typeface="Arial"/>
            </a:endParaRPr>
          </a:p>
        </p:txBody>
      </p:sp>
      <p:sp>
        <p:nvSpPr>
          <p:cNvPr id="1466" name="Google Shape;1466;p16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Git </a:t>
            </a:r>
            <a:r>
              <a:rPr lang="en-US" sz="3200" b="0" i="0" u="none" strike="noStrike" cap="none" dirty="0" err="1">
                <a:solidFill>
                  <a:srgbClr val="FFFFFF"/>
                </a:solidFill>
                <a:latin typeface="Palatino Linotype"/>
                <a:ea typeface="Palatino Linotype"/>
                <a:cs typeface="Palatino Linotype"/>
                <a:sym typeface="Palatino Linotype"/>
              </a:rPr>
              <a:t>Reflog</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5" name="TextBox 4">
            <a:extLst>
              <a:ext uri="{FF2B5EF4-FFF2-40B4-BE49-F238E27FC236}">
                <a16:creationId xmlns:a16="http://schemas.microsoft.com/office/drawing/2014/main" id="{6743B4B1-4D19-E311-310B-5AA794CBF4A8}"/>
              </a:ext>
            </a:extLst>
          </p:cNvPr>
          <p:cNvSpPr txBox="1"/>
          <p:nvPr/>
        </p:nvSpPr>
        <p:spPr>
          <a:xfrm>
            <a:off x="412344" y="1960995"/>
            <a:ext cx="5273040" cy="1815882"/>
          </a:xfrm>
          <a:prstGeom prst="rect">
            <a:avLst/>
          </a:prstGeom>
          <a:noFill/>
        </p:spPr>
        <p:txBody>
          <a:bodyPr wrap="square">
            <a:spAutoFit/>
          </a:bodyPr>
          <a:lstStyle/>
          <a:p>
            <a:r>
              <a:rPr lang="en-US" sz="1600" dirty="0">
                <a:solidFill>
                  <a:schemeClr val="bg1"/>
                </a:solidFill>
              </a:rPr>
              <a:t>Example output:</a:t>
            </a:r>
          </a:p>
          <a:p>
            <a:endParaRPr lang="en-US" sz="1600" dirty="0">
              <a:solidFill>
                <a:schemeClr val="bg1"/>
              </a:solidFill>
            </a:endParaRPr>
          </a:p>
          <a:p>
            <a:r>
              <a:rPr lang="en-US" sz="1600" dirty="0">
                <a:solidFill>
                  <a:schemeClr val="bg1"/>
                </a:solidFill>
              </a:rPr>
              <a:t>c3d947f (HEAD -&gt; main) HEAD@{0}: commit: Fixed a typo in README5a1f98b HEAD@{1}: rebase: updated the feature branchd4f9a62 HEAD@{2}: checkout: moving from feature to maine34d7f3 HEAD@{3}: commit: Added a new feature</a:t>
            </a:r>
          </a:p>
        </p:txBody>
      </p:sp>
    </p:spTree>
    <p:extLst>
      <p:ext uri="{BB962C8B-B14F-4D97-AF65-F5344CB8AC3E}">
        <p14:creationId xmlns:p14="http://schemas.microsoft.com/office/powerpoint/2010/main" val="7495398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sp>
        <p:nvSpPr>
          <p:cNvPr id="3541" name="Google Shape;3541;p441"/>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21. Merge Strategies: Rebase</a:t>
            </a:r>
            <a:endParaRPr/>
          </a:p>
        </p:txBody>
      </p:sp>
    </p:spTree>
    <p:extLst>
      <p:ext uri="{BB962C8B-B14F-4D97-AF65-F5344CB8AC3E}">
        <p14:creationId xmlns:p14="http://schemas.microsoft.com/office/powerpoint/2010/main" val="17870141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3546"/>
        <p:cNvGrpSpPr/>
        <p:nvPr/>
      </p:nvGrpSpPr>
      <p:grpSpPr>
        <a:xfrm>
          <a:off x="0" y="0"/>
          <a:ext cx="0" cy="0"/>
          <a:chOff x="0" y="0"/>
          <a:chExt cx="0" cy="0"/>
        </a:xfrm>
      </p:grpSpPr>
      <p:sp>
        <p:nvSpPr>
          <p:cNvPr id="3547" name="Google Shape;3547;p44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335</a:t>
            </a:fld>
            <a:endParaRPr sz="900" b="1" i="0" u="none" strike="noStrike" cap="none">
              <a:solidFill>
                <a:srgbClr val="FFFFFF"/>
              </a:solidFill>
              <a:latin typeface="Calibri"/>
              <a:ea typeface="Calibri"/>
              <a:cs typeface="Calibri"/>
              <a:sym typeface="Calibri"/>
            </a:endParaRPr>
          </a:p>
        </p:txBody>
      </p:sp>
      <p:sp>
        <p:nvSpPr>
          <p:cNvPr id="3548" name="Google Shape;3548;p442"/>
          <p:cNvSpPr txBox="1"/>
          <p:nvPr/>
        </p:nvSpPr>
        <p:spPr>
          <a:xfrm>
            <a:off x="513944" y="1594806"/>
            <a:ext cx="8116111"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Rebase is one of two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utilities designed to integrate changes from one branch onto another.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Rebasing is the process of combining or moving a sequence of commits on top of a new base commit.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rebase is the linear process of merging.</a:t>
            </a:r>
            <a:endParaRPr sz="2400" b="0" i="0" u="none" strike="noStrike" cap="none" dirty="0">
              <a:solidFill>
                <a:schemeClr val="bg1"/>
              </a:solidFill>
              <a:latin typeface="Arial"/>
              <a:ea typeface="Arial"/>
              <a:cs typeface="Arial"/>
              <a:sym typeface="Arial"/>
            </a:endParaRPr>
          </a:p>
        </p:txBody>
      </p:sp>
      <p:sp>
        <p:nvSpPr>
          <p:cNvPr id="3549" name="Google Shape;3549;p44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About Git rebase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490279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sp>
        <p:nvSpPr>
          <p:cNvPr id="3554" name="Google Shape;3554;p44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336</a:t>
            </a:fld>
            <a:endParaRPr sz="900" b="1" i="0" u="none" strike="noStrike" cap="none">
              <a:solidFill>
                <a:srgbClr val="FFFFFF"/>
              </a:solidFill>
              <a:latin typeface="Calibri"/>
              <a:ea typeface="Calibri"/>
              <a:cs typeface="Calibri"/>
              <a:sym typeface="Calibri"/>
            </a:endParaRPr>
          </a:p>
        </p:txBody>
      </p:sp>
      <p:sp>
        <p:nvSpPr>
          <p:cNvPr id="3555" name="Google Shape;3555;p44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Understanding Git Merge Strategies</a:t>
            </a:r>
            <a:endParaRPr sz="1400" b="0" i="0" u="none" strike="noStrike" cap="none">
              <a:solidFill>
                <a:srgbClr val="000000"/>
              </a:solidFill>
              <a:latin typeface="Arial"/>
              <a:ea typeface="Arial"/>
              <a:cs typeface="Arial"/>
              <a:sym typeface="Arial"/>
            </a:endParaRPr>
          </a:p>
        </p:txBody>
      </p:sp>
      <p:pic>
        <p:nvPicPr>
          <p:cNvPr id="3556" name="Google Shape;3556;p443"/>
          <p:cNvPicPr preferRelativeResize="0"/>
          <p:nvPr/>
        </p:nvPicPr>
        <p:blipFill rotWithShape="1">
          <a:blip r:embed="rId3">
            <a:alphaModFix/>
          </a:blip>
          <a:srcRect/>
          <a:stretch/>
        </p:blipFill>
        <p:spPr>
          <a:xfrm>
            <a:off x="1515035" y="1056970"/>
            <a:ext cx="6113930" cy="3509848"/>
          </a:xfrm>
          <a:prstGeom prst="rect">
            <a:avLst/>
          </a:prstGeom>
          <a:noFill/>
          <a:ln>
            <a:noFill/>
          </a:ln>
        </p:spPr>
      </p:pic>
    </p:spTree>
    <p:extLst>
      <p:ext uri="{BB962C8B-B14F-4D97-AF65-F5344CB8AC3E}">
        <p14:creationId xmlns:p14="http://schemas.microsoft.com/office/powerpoint/2010/main" val="370425206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44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337</a:t>
            </a:fld>
            <a:endParaRPr sz="900" b="1" i="0" u="none" strike="noStrike" cap="none">
              <a:solidFill>
                <a:srgbClr val="FFFFFF"/>
              </a:solidFill>
              <a:latin typeface="Calibri"/>
              <a:ea typeface="Calibri"/>
              <a:cs typeface="Calibri"/>
              <a:sym typeface="Calibri"/>
            </a:endParaRPr>
          </a:p>
        </p:txBody>
      </p:sp>
      <p:sp>
        <p:nvSpPr>
          <p:cNvPr id="3562" name="Google Shape;3562;p44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Understanding Git Merge Strategies</a:t>
            </a:r>
            <a:endParaRPr sz="1400" b="0" i="0" u="none" strike="noStrike" cap="none">
              <a:solidFill>
                <a:srgbClr val="000000"/>
              </a:solidFill>
              <a:latin typeface="Arial"/>
              <a:ea typeface="Arial"/>
              <a:cs typeface="Arial"/>
              <a:sym typeface="Arial"/>
            </a:endParaRPr>
          </a:p>
        </p:txBody>
      </p:sp>
      <p:pic>
        <p:nvPicPr>
          <p:cNvPr id="3563" name="Google Shape;3563;p444"/>
          <p:cNvPicPr preferRelativeResize="0"/>
          <p:nvPr/>
        </p:nvPicPr>
        <p:blipFill rotWithShape="1">
          <a:blip r:embed="rId3">
            <a:alphaModFix/>
          </a:blip>
          <a:srcRect/>
          <a:stretch/>
        </p:blipFill>
        <p:spPr>
          <a:xfrm>
            <a:off x="1714500" y="928697"/>
            <a:ext cx="5715000" cy="3819525"/>
          </a:xfrm>
          <a:prstGeom prst="rect">
            <a:avLst/>
          </a:prstGeom>
          <a:noFill/>
          <a:ln>
            <a:noFill/>
          </a:ln>
        </p:spPr>
      </p:pic>
    </p:spTree>
    <p:extLst>
      <p:ext uri="{BB962C8B-B14F-4D97-AF65-F5344CB8AC3E}">
        <p14:creationId xmlns:p14="http://schemas.microsoft.com/office/powerpoint/2010/main" val="39616591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sp>
        <p:nvSpPr>
          <p:cNvPr id="3568" name="Google Shape;3568;p44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338</a:t>
            </a:fld>
            <a:endParaRPr sz="900" b="1" i="0" u="none" strike="noStrike" cap="none">
              <a:solidFill>
                <a:srgbClr val="FFFFFF"/>
              </a:solidFill>
              <a:latin typeface="Calibri"/>
              <a:ea typeface="Calibri"/>
              <a:cs typeface="Calibri"/>
              <a:sym typeface="Calibri"/>
            </a:endParaRPr>
          </a:p>
        </p:txBody>
      </p:sp>
      <p:sp>
        <p:nvSpPr>
          <p:cNvPr id="3569" name="Google Shape;3569;p44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Understanding Git Merge Strategies</a:t>
            </a:r>
            <a:endParaRPr sz="1400" b="0" i="0" u="none" strike="noStrike" cap="none">
              <a:solidFill>
                <a:srgbClr val="000000"/>
              </a:solidFill>
              <a:latin typeface="Arial"/>
              <a:ea typeface="Arial"/>
              <a:cs typeface="Arial"/>
              <a:sym typeface="Arial"/>
            </a:endParaRPr>
          </a:p>
        </p:txBody>
      </p:sp>
      <p:pic>
        <p:nvPicPr>
          <p:cNvPr id="3570" name="Google Shape;3570;p445"/>
          <p:cNvPicPr preferRelativeResize="0"/>
          <p:nvPr/>
        </p:nvPicPr>
        <p:blipFill rotWithShape="1">
          <a:blip r:embed="rId3">
            <a:alphaModFix/>
          </a:blip>
          <a:srcRect/>
          <a:stretch/>
        </p:blipFill>
        <p:spPr>
          <a:xfrm>
            <a:off x="1514475" y="942242"/>
            <a:ext cx="6115050" cy="3752850"/>
          </a:xfrm>
          <a:prstGeom prst="rect">
            <a:avLst/>
          </a:prstGeom>
          <a:noFill/>
          <a:ln>
            <a:noFill/>
          </a:ln>
        </p:spPr>
      </p:pic>
    </p:spTree>
    <p:extLst>
      <p:ext uri="{BB962C8B-B14F-4D97-AF65-F5344CB8AC3E}">
        <p14:creationId xmlns:p14="http://schemas.microsoft.com/office/powerpoint/2010/main" val="11534513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6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339</a:t>
            </a:fld>
            <a:endParaRPr sz="900" b="1" i="0" u="none" strike="noStrike" cap="none">
              <a:solidFill>
                <a:srgbClr val="FFFFFF"/>
              </a:solidFill>
              <a:latin typeface="Calibri"/>
              <a:ea typeface="Calibri"/>
              <a:cs typeface="Calibri"/>
              <a:sym typeface="Calibri"/>
            </a:endParaRPr>
          </a:p>
        </p:txBody>
      </p:sp>
      <p:sp>
        <p:nvSpPr>
          <p:cNvPr id="1465" name="Google Shape;1465;p163"/>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Basically, with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rebase you rewrite history; with this statement, I mean you can use rebase command to achieve the following:</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Combine two or more commits into a new one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Discard a previous commit you did</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Change the starting point of a branch, split it, and much more</a:t>
            </a:r>
            <a:endParaRPr sz="1400" b="0" i="0" u="none" strike="noStrike" cap="none" dirty="0">
              <a:solidFill>
                <a:schemeClr val="bg1"/>
              </a:solidFill>
              <a:latin typeface="Arial"/>
              <a:ea typeface="Arial"/>
              <a:cs typeface="Arial"/>
              <a:sym typeface="Arial"/>
            </a:endParaRPr>
          </a:p>
        </p:txBody>
      </p:sp>
      <p:sp>
        <p:nvSpPr>
          <p:cNvPr id="1466" name="Google Shape;1466;p16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474958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a:t>
            </a:fld>
            <a:endParaRPr sz="900" b="1" i="0" u="none" strike="noStrike" cap="none">
              <a:solidFill>
                <a:srgbClr val="FFFFFF"/>
              </a:solidFill>
              <a:latin typeface="Calibri"/>
              <a:ea typeface="Calibri"/>
              <a:cs typeface="Calibri"/>
              <a:sym typeface="Calibri"/>
            </a:endParaRPr>
          </a:p>
        </p:txBody>
      </p:sp>
      <p:sp>
        <p:nvSpPr>
          <p:cNvPr id="629" name="Google Shape;629;p55"/>
          <p:cNvSpPr txBox="1"/>
          <p:nvPr/>
        </p:nvSpPr>
        <p:spPr>
          <a:xfrm>
            <a:off x="773539" y="1215115"/>
            <a:ext cx="7596900" cy="1120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Back on topic; type the command, specifying the first characters of the commit's hash (a57d7 in my case):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p:txBody>
      </p:sp>
      <p:sp>
        <p:nvSpPr>
          <p:cNvPr id="630" name="Google Shape;630;p5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631" name="Google Shape;631;p55"/>
          <p:cNvPicPr preferRelativeResize="0"/>
          <p:nvPr/>
        </p:nvPicPr>
        <p:blipFill rotWithShape="1">
          <a:blip r:embed="rId3">
            <a:alphaModFix/>
          </a:blip>
          <a:srcRect/>
          <a:stretch/>
        </p:blipFill>
        <p:spPr>
          <a:xfrm>
            <a:off x="541350" y="2335615"/>
            <a:ext cx="8134350" cy="1981200"/>
          </a:xfrm>
          <a:prstGeom prst="rect">
            <a:avLst/>
          </a:prstGeom>
          <a:noFill/>
          <a:ln>
            <a:noFill/>
          </a:ln>
        </p:spPr>
      </p:pic>
    </p:spTree>
    <p:extLst>
      <p:ext uri="{BB962C8B-B14F-4D97-AF65-F5344CB8AC3E}">
        <p14:creationId xmlns:p14="http://schemas.microsoft.com/office/powerpoint/2010/main" val="130601646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6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340</a:t>
            </a:fld>
            <a:endParaRPr sz="900" b="1" i="0" u="none" strike="noStrike" cap="none">
              <a:solidFill>
                <a:srgbClr val="FFFFFF"/>
              </a:solidFill>
              <a:latin typeface="Calibri"/>
              <a:ea typeface="Calibri"/>
              <a:cs typeface="Calibri"/>
              <a:sym typeface="Calibri"/>
            </a:endParaRPr>
          </a:p>
        </p:txBody>
      </p:sp>
      <p:sp>
        <p:nvSpPr>
          <p:cNvPr id="1472" name="Google Shape;1472;p164"/>
          <p:cNvSpPr txBox="1"/>
          <p:nvPr/>
        </p:nvSpPr>
        <p:spPr>
          <a:xfrm>
            <a:off x="513944" y="989590"/>
            <a:ext cx="8116200" cy="3706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Reassembling commits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Suppose we erroneously added half a grape in the shoppingList.txt file, then the other half, but at the end we want to have only one commit for the entire grape; follow me with these steps.</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Add a gr to the shopping list file:</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echo -n "gr" &gt;&gt;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1473" name="Google Shape;1473;p16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6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341</a:t>
            </a:fld>
            <a:endParaRPr sz="900" b="1" i="0" u="none" strike="noStrike" cap="none">
              <a:solidFill>
                <a:srgbClr val="FFFFFF"/>
              </a:solidFill>
              <a:latin typeface="Calibri"/>
              <a:ea typeface="Calibri"/>
              <a:cs typeface="Calibri"/>
              <a:sym typeface="Calibri"/>
            </a:endParaRPr>
          </a:p>
        </p:txBody>
      </p:sp>
      <p:sp>
        <p:nvSpPr>
          <p:cNvPr id="1479" name="Google Shape;1479;p165"/>
          <p:cNvSpPr txBox="1"/>
          <p:nvPr/>
        </p:nvSpPr>
        <p:spPr>
          <a:xfrm>
            <a:off x="513944" y="1065790"/>
            <a:ext cx="8116200" cy="35523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-n option is for not adding a new line.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Cat the file to be sure: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[2]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cat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banana</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peach</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gr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480" name="Google Shape;1480;p16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6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342</a:t>
            </a:fld>
            <a:endParaRPr sz="900" b="1" i="0" u="none" strike="noStrike" cap="none">
              <a:solidFill>
                <a:srgbClr val="FFFFFF"/>
              </a:solidFill>
              <a:latin typeface="Calibri"/>
              <a:ea typeface="Calibri"/>
              <a:cs typeface="Calibri"/>
              <a:sym typeface="Calibri"/>
            </a:endParaRPr>
          </a:p>
        </p:txBody>
      </p:sp>
      <p:sp>
        <p:nvSpPr>
          <p:cNvPr id="1486" name="Google Shape;1486;p166"/>
          <p:cNvSpPr txBox="1"/>
          <p:nvPr/>
        </p:nvSpPr>
        <p:spPr>
          <a:xfrm>
            <a:off x="513944" y="989590"/>
            <a:ext cx="7998000" cy="37062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Okay, we have a commit with half a grape. </a:t>
            </a:r>
            <a:endParaRPr sz="2000" b="0" i="0" u="none" strike="noStrike" cap="none" dirty="0">
              <a:solidFill>
                <a:schemeClr val="bg1"/>
              </a:solidFill>
              <a:latin typeface="Arial"/>
              <a:ea typeface="Arial"/>
              <a:cs typeface="Arial"/>
              <a:sym typeface="Arial"/>
            </a:endParaRPr>
          </a:p>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Go on and add the other half, ape:</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[4]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echo -n "ape" &gt;&gt; shoppingList.txt</a:t>
            </a:r>
            <a:endParaRPr sz="2000" b="0" i="0" u="none" strike="noStrike" cap="none" dirty="0">
              <a:solidFill>
                <a:srgbClr val="ED7D31"/>
              </a:solidFill>
              <a:latin typeface="Arial"/>
              <a:ea typeface="Arial"/>
              <a:cs typeface="Arial"/>
              <a:sym typeface="Arial"/>
            </a:endParaRPr>
          </a:p>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Check the file:</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[5]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cat shoppingList.txt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banana</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apple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orange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peach</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grape</a:t>
            </a:r>
            <a:endParaRPr sz="2000" b="0" i="0" u="none" strike="noStrike" cap="none" dirty="0">
              <a:solidFill>
                <a:srgbClr val="ED7D31"/>
              </a:solidFill>
              <a:latin typeface="Arial"/>
              <a:ea typeface="Arial"/>
              <a:cs typeface="Arial"/>
              <a:sym typeface="Arial"/>
            </a:endParaRPr>
          </a:p>
        </p:txBody>
      </p:sp>
      <p:sp>
        <p:nvSpPr>
          <p:cNvPr id="1487" name="Google Shape;1487;p16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488" name="Google Shape;1488;p166"/>
          <p:cNvPicPr preferRelativeResize="0"/>
          <p:nvPr/>
        </p:nvPicPr>
        <p:blipFill>
          <a:blip r:embed="rId3">
            <a:alphaModFix/>
          </a:blip>
          <a:stretch>
            <a:fillRect/>
          </a:stretch>
        </p:blipFill>
        <p:spPr>
          <a:xfrm>
            <a:off x="5454250" y="3102763"/>
            <a:ext cx="3314700" cy="1381125"/>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6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343</a:t>
            </a:fld>
            <a:endParaRPr sz="900" b="1" i="0" u="none" strike="noStrike" cap="none">
              <a:solidFill>
                <a:srgbClr val="FFFFFF"/>
              </a:solidFill>
              <a:latin typeface="Calibri"/>
              <a:ea typeface="Calibri"/>
              <a:cs typeface="Calibri"/>
              <a:sym typeface="Calibri"/>
            </a:endParaRPr>
          </a:p>
        </p:txBody>
      </p:sp>
      <p:sp>
        <p:nvSpPr>
          <p:cNvPr id="1494" name="Google Shape;1494;p167"/>
          <p:cNvSpPr txBox="1"/>
          <p:nvPr/>
        </p:nvSpPr>
        <p:spPr>
          <a:xfrm>
            <a:off x="742544" y="1037568"/>
            <a:ext cx="8116200" cy="597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Check the log: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495" name="Google Shape;1495;p16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496" name="Google Shape;1496;p167"/>
          <p:cNvPicPr preferRelativeResize="0"/>
          <p:nvPr/>
        </p:nvPicPr>
        <p:blipFill rotWithShape="1">
          <a:blip r:embed="rId3">
            <a:alphaModFix/>
          </a:blip>
          <a:srcRect/>
          <a:stretch/>
        </p:blipFill>
        <p:spPr>
          <a:xfrm>
            <a:off x="898344" y="1560777"/>
            <a:ext cx="7347411" cy="2984325"/>
          </a:xfrm>
          <a:prstGeom prst="rect">
            <a:avLst/>
          </a:prstGeom>
          <a:noFill/>
          <a:ln>
            <a:noFill/>
          </a:ln>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6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344</a:t>
            </a:fld>
            <a:endParaRPr sz="900" b="1" i="0" u="none" strike="noStrike" cap="none">
              <a:solidFill>
                <a:srgbClr val="FFFFFF"/>
              </a:solidFill>
              <a:latin typeface="Calibri"/>
              <a:ea typeface="Calibri"/>
              <a:cs typeface="Calibri"/>
              <a:sym typeface="Calibri"/>
            </a:endParaRPr>
          </a:p>
        </p:txBody>
      </p:sp>
      <p:sp>
        <p:nvSpPr>
          <p:cNvPr id="1502" name="Google Shape;1502;p168"/>
          <p:cNvSpPr txBox="1"/>
          <p:nvPr/>
        </p:nvSpPr>
        <p:spPr>
          <a:xfrm>
            <a:off x="549327" y="2436470"/>
            <a:ext cx="2735739" cy="750847"/>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This is a screenshot of the console:</a:t>
            </a:r>
            <a:endParaRPr sz="2400" b="0" i="0" u="none" strike="noStrike" cap="none" dirty="0">
              <a:solidFill>
                <a:schemeClr val="bg1"/>
              </a:solidFill>
              <a:latin typeface="Arial"/>
              <a:ea typeface="Arial"/>
              <a:cs typeface="Arial"/>
              <a:sym typeface="Arial"/>
            </a:endParaRPr>
          </a:p>
        </p:txBody>
      </p:sp>
      <p:sp>
        <p:nvSpPr>
          <p:cNvPr id="1503" name="Google Shape;1503;p16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04" name="Google Shape;1504;p168"/>
          <p:cNvPicPr preferRelativeResize="0"/>
          <p:nvPr/>
        </p:nvPicPr>
        <p:blipFill rotWithShape="1">
          <a:blip r:embed="rId3">
            <a:alphaModFix/>
          </a:blip>
          <a:srcRect/>
          <a:stretch/>
        </p:blipFill>
        <p:spPr>
          <a:xfrm>
            <a:off x="3784356" y="1016437"/>
            <a:ext cx="4978114" cy="3590915"/>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6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345</a:t>
            </a:fld>
            <a:endParaRPr sz="900" b="1" i="0" u="none" strike="noStrike" cap="none">
              <a:solidFill>
                <a:srgbClr val="FFFFFF"/>
              </a:solidFill>
              <a:latin typeface="Calibri"/>
              <a:ea typeface="Calibri"/>
              <a:cs typeface="Calibri"/>
              <a:sym typeface="Calibri"/>
            </a:endParaRPr>
          </a:p>
        </p:txBody>
      </p:sp>
      <p:sp>
        <p:nvSpPr>
          <p:cNvPr id="1510" name="Google Shape;1510;p169"/>
          <p:cNvSpPr txBox="1"/>
          <p:nvPr/>
        </p:nvSpPr>
        <p:spPr>
          <a:xfrm>
            <a:off x="180812" y="1896150"/>
            <a:ext cx="3956456"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resolve our issue, I will reword the first commit and then fixup the second; the following is a screenshot of my console</a:t>
            </a:r>
            <a:r>
              <a:rPr lang="en-US" sz="2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511" name="Google Shape;1511;p16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12" name="Google Shape;1512;p169"/>
          <p:cNvPicPr preferRelativeResize="0"/>
          <p:nvPr/>
        </p:nvPicPr>
        <p:blipFill rotWithShape="1">
          <a:blip r:embed="rId3">
            <a:alphaModFix/>
          </a:blip>
          <a:srcRect/>
          <a:stretch/>
        </p:blipFill>
        <p:spPr>
          <a:xfrm>
            <a:off x="4310620" y="1300864"/>
            <a:ext cx="4540426" cy="3275193"/>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7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346</a:t>
            </a:fld>
            <a:endParaRPr sz="900" b="1" i="0" u="none" strike="noStrike" cap="none">
              <a:solidFill>
                <a:srgbClr val="FFFFFF"/>
              </a:solidFill>
              <a:latin typeface="Calibri"/>
              <a:ea typeface="Calibri"/>
              <a:cs typeface="Calibri"/>
              <a:sym typeface="Calibri"/>
            </a:endParaRPr>
          </a:p>
        </p:txBody>
      </p:sp>
      <p:sp>
        <p:nvSpPr>
          <p:cNvPr id="1518" name="Google Shape;1518;p17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19" name="Google Shape;1519;p170"/>
          <p:cNvPicPr preferRelativeResize="0"/>
          <p:nvPr/>
        </p:nvPicPr>
        <p:blipFill rotWithShape="1">
          <a:blip r:embed="rId3">
            <a:alphaModFix/>
          </a:blip>
          <a:srcRect/>
          <a:stretch/>
        </p:blipFill>
        <p:spPr>
          <a:xfrm>
            <a:off x="1224937" y="954886"/>
            <a:ext cx="6694126" cy="3714017"/>
          </a:xfrm>
          <a:prstGeom prst="rect">
            <a:avLst/>
          </a:prstGeom>
          <a:noFill/>
          <a:ln>
            <a:noFill/>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7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347</a:t>
            </a:fld>
            <a:endParaRPr sz="900" b="1" i="0" u="none" strike="noStrike" cap="none">
              <a:solidFill>
                <a:srgbClr val="FFFFFF"/>
              </a:solidFill>
              <a:latin typeface="Calibri"/>
              <a:ea typeface="Calibri"/>
              <a:cs typeface="Calibri"/>
              <a:sym typeface="Calibri"/>
            </a:endParaRPr>
          </a:p>
        </p:txBody>
      </p:sp>
      <p:sp>
        <p:nvSpPr>
          <p:cNvPr id="1525" name="Google Shape;1525;p171"/>
          <p:cNvSpPr txBox="1"/>
          <p:nvPr/>
        </p:nvSpPr>
        <p:spPr>
          <a:xfrm>
            <a:off x="513943" y="1012386"/>
            <a:ext cx="8116111" cy="62773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Now edit the message, and then save and exit, like in the following screenshot:</a:t>
            </a:r>
            <a:endParaRPr sz="1400" b="0" i="0" u="none" strike="noStrike" cap="none" dirty="0">
              <a:solidFill>
                <a:schemeClr val="bg1"/>
              </a:solidFill>
              <a:latin typeface="Arial"/>
              <a:ea typeface="Arial"/>
              <a:cs typeface="Arial"/>
              <a:sym typeface="Arial"/>
            </a:endParaRPr>
          </a:p>
        </p:txBody>
      </p:sp>
      <p:sp>
        <p:nvSpPr>
          <p:cNvPr id="1526" name="Google Shape;1526;p17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27" name="Google Shape;1527;p171"/>
          <p:cNvPicPr preferRelativeResize="0"/>
          <p:nvPr/>
        </p:nvPicPr>
        <p:blipFill rotWithShape="1">
          <a:blip r:embed="rId3">
            <a:alphaModFix/>
          </a:blip>
          <a:srcRect/>
          <a:stretch/>
        </p:blipFill>
        <p:spPr>
          <a:xfrm>
            <a:off x="1812041" y="1636336"/>
            <a:ext cx="5519913" cy="3062543"/>
          </a:xfrm>
          <a:prstGeom prst="rect">
            <a:avLst/>
          </a:prstGeom>
          <a:noFill/>
          <a:ln>
            <a:noFill/>
          </a:ln>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7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348</a:t>
            </a:fld>
            <a:endParaRPr sz="900" b="1" i="0" u="none" strike="noStrike" cap="none">
              <a:solidFill>
                <a:srgbClr val="FFFFFF"/>
              </a:solidFill>
              <a:latin typeface="Calibri"/>
              <a:ea typeface="Calibri"/>
              <a:cs typeface="Calibri"/>
              <a:sym typeface="Calibri"/>
            </a:endParaRPr>
          </a:p>
        </p:txBody>
      </p:sp>
      <p:sp>
        <p:nvSpPr>
          <p:cNvPr id="1533" name="Google Shape;1533;p172"/>
          <p:cNvSpPr txBox="1"/>
          <p:nvPr/>
        </p:nvSpPr>
        <p:spPr>
          <a:xfrm>
            <a:off x="375505" y="959143"/>
            <a:ext cx="8393100" cy="21363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This is the final message from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Take a look at the log: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1534" name="Google Shape;1534;p17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35" name="Google Shape;1535;p172"/>
          <p:cNvPicPr preferRelativeResize="0"/>
          <p:nvPr/>
        </p:nvPicPr>
        <p:blipFill rotWithShape="1">
          <a:blip r:embed="rId3">
            <a:alphaModFix/>
          </a:blip>
          <a:srcRect/>
          <a:stretch/>
        </p:blipFill>
        <p:spPr>
          <a:xfrm>
            <a:off x="725100" y="1320200"/>
            <a:ext cx="5865001" cy="1231800"/>
          </a:xfrm>
          <a:prstGeom prst="rect">
            <a:avLst/>
          </a:prstGeom>
          <a:noFill/>
          <a:ln>
            <a:noFill/>
          </a:ln>
        </p:spPr>
      </p:pic>
      <p:pic>
        <p:nvPicPr>
          <p:cNvPr id="1536" name="Google Shape;1536;p172"/>
          <p:cNvPicPr preferRelativeResize="0"/>
          <p:nvPr/>
        </p:nvPicPr>
        <p:blipFill rotWithShape="1">
          <a:blip r:embed="rId4">
            <a:alphaModFix/>
          </a:blip>
          <a:srcRect/>
          <a:stretch/>
        </p:blipFill>
        <p:spPr>
          <a:xfrm>
            <a:off x="804875" y="2923150"/>
            <a:ext cx="5248250" cy="1735600"/>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7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349</a:t>
            </a:fld>
            <a:endParaRPr sz="900" b="1" i="0" u="none" strike="noStrike" cap="none">
              <a:solidFill>
                <a:srgbClr val="FFFFFF"/>
              </a:solidFill>
              <a:latin typeface="Calibri"/>
              <a:ea typeface="Calibri"/>
              <a:cs typeface="Calibri"/>
              <a:sym typeface="Calibri"/>
            </a:endParaRPr>
          </a:p>
        </p:txBody>
      </p:sp>
      <p:sp>
        <p:nvSpPr>
          <p:cNvPr id="1542" name="Google Shape;1542;p173"/>
          <p:cNvSpPr txBox="1"/>
          <p:nvPr/>
        </p:nvSpPr>
        <p:spPr>
          <a:xfrm>
            <a:off x="513944" y="989590"/>
            <a:ext cx="8116200" cy="2167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Let's start by creating a new branch that points to commit 0e8b5cf, the orange one: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[1] ~/grocery (master)</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branch nuts 0e8b5cf</a:t>
            </a: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This time I used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branch command followed by two arguments, the name of the branch and the commit where to stick the label. </a:t>
            </a: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As a result, a new nuts branch has been created:</a:t>
            </a:r>
            <a:endParaRPr sz="1400" b="0" i="0" u="none" strike="noStrike" cap="none" dirty="0">
              <a:solidFill>
                <a:schemeClr val="bg1"/>
              </a:solidFill>
              <a:latin typeface="Arial"/>
              <a:ea typeface="Arial"/>
              <a:cs typeface="Arial"/>
              <a:sym typeface="Arial"/>
            </a:endParaRPr>
          </a:p>
        </p:txBody>
      </p:sp>
      <p:sp>
        <p:nvSpPr>
          <p:cNvPr id="1543" name="Google Shape;1543;p17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44" name="Google Shape;1544;p173"/>
          <p:cNvPicPr preferRelativeResize="0"/>
          <p:nvPr/>
        </p:nvPicPr>
        <p:blipFill rotWithShape="1">
          <a:blip r:embed="rId3">
            <a:alphaModFix/>
          </a:blip>
          <a:srcRect/>
          <a:stretch/>
        </p:blipFill>
        <p:spPr>
          <a:xfrm>
            <a:off x="2593175" y="3152600"/>
            <a:ext cx="3957650" cy="147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a:t>
            </a:fld>
            <a:endParaRPr sz="900" b="1" i="0" u="none" strike="noStrike" cap="none">
              <a:solidFill>
                <a:srgbClr val="FFFFFF"/>
              </a:solidFill>
              <a:latin typeface="Calibri"/>
              <a:ea typeface="Calibri"/>
              <a:cs typeface="Calibri"/>
              <a:sym typeface="Calibri"/>
            </a:endParaRPr>
          </a:p>
        </p:txBody>
      </p:sp>
      <p:sp>
        <p:nvSpPr>
          <p:cNvPr id="637" name="Google Shape;637;p56"/>
          <p:cNvSpPr txBox="1"/>
          <p:nvPr/>
        </p:nvSpPr>
        <p:spPr>
          <a:xfrm>
            <a:off x="700102" y="928697"/>
            <a:ext cx="7596822"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Porcelain commands and plumbing commands</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as we know, has a myriad of commands, some of which are practically never used by the average user; as by example, the previous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cat-file.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These commands are called plumbing commands, while those we have already learned about, such as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add,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commit, and so on, are among the so-called porcelain commands.</a:t>
            </a:r>
            <a:endParaRPr sz="1400" b="0" i="0" u="none" strike="noStrike" cap="none" dirty="0">
              <a:solidFill>
                <a:schemeClr val="bg1"/>
              </a:solidFill>
              <a:latin typeface="Arial"/>
              <a:ea typeface="Arial"/>
              <a:cs typeface="Arial"/>
              <a:sym typeface="Arial"/>
            </a:endParaRPr>
          </a:p>
        </p:txBody>
      </p:sp>
      <p:sp>
        <p:nvSpPr>
          <p:cNvPr id="638" name="Google Shape;638;p5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0852248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7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350</a:t>
            </a:fld>
            <a:endParaRPr sz="900" b="1" i="0" u="none" strike="noStrike" cap="none">
              <a:solidFill>
                <a:srgbClr val="FFFFFF"/>
              </a:solidFill>
              <a:latin typeface="Calibri"/>
              <a:ea typeface="Calibri"/>
              <a:cs typeface="Calibri"/>
              <a:sym typeface="Calibri"/>
            </a:endParaRPr>
          </a:p>
        </p:txBody>
      </p:sp>
      <p:sp>
        <p:nvSpPr>
          <p:cNvPr id="1550" name="Google Shape;1550;p174"/>
          <p:cNvSpPr txBox="1"/>
          <p:nvPr/>
        </p:nvSpPr>
        <p:spPr>
          <a:xfrm>
            <a:off x="513944" y="1113032"/>
            <a:ext cx="8116200" cy="3521700"/>
          </a:xfrm>
          <a:prstGeom prst="rect">
            <a:avLst/>
          </a:prstGeom>
          <a:noFill/>
          <a:ln>
            <a:noFill/>
          </a:ln>
        </p:spPr>
        <p:txBody>
          <a:bodyPr spcFirstLastPara="1" wrap="square" lIns="0" tIns="12050" rIns="0" bIns="0" anchor="t" anchorCtr="0">
            <a:spAutoFit/>
          </a:bodyPr>
          <a:lstStyle/>
          <a:p>
            <a:pPr marL="342900" marR="0" lvl="0" indent="-3238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Move HEAD to the new branch with the </a:t>
            </a:r>
            <a:r>
              <a:rPr lang="en-US" sz="1900" b="0" i="0" u="none" strike="noStrike" cap="none" dirty="0" err="1">
                <a:solidFill>
                  <a:schemeClr val="bg1"/>
                </a:solidFill>
                <a:latin typeface="Arial"/>
                <a:ea typeface="Arial"/>
                <a:cs typeface="Arial"/>
                <a:sym typeface="Arial"/>
              </a:rPr>
              <a:t>git</a:t>
            </a:r>
            <a:r>
              <a:rPr lang="en-US" sz="1900" b="0" i="0" u="none" strike="noStrike" cap="none" dirty="0">
                <a:solidFill>
                  <a:schemeClr val="bg1"/>
                </a:solidFill>
                <a:latin typeface="Arial"/>
                <a:ea typeface="Arial"/>
                <a:cs typeface="Arial"/>
                <a:sym typeface="Arial"/>
              </a:rPr>
              <a:t> checkout command:</a:t>
            </a:r>
            <a:endParaRPr sz="1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[3] ~/grocery (master)</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 </a:t>
            </a:r>
            <a:r>
              <a:rPr lang="en-US" sz="1900" b="0" i="0" u="none" strike="noStrike" cap="none" dirty="0" err="1">
                <a:solidFill>
                  <a:srgbClr val="ED7D31"/>
                </a:solidFill>
                <a:latin typeface="Arial"/>
                <a:ea typeface="Arial"/>
                <a:cs typeface="Arial"/>
                <a:sym typeface="Arial"/>
              </a:rPr>
              <a:t>git</a:t>
            </a:r>
            <a:r>
              <a:rPr lang="en-US" sz="1900" b="0" i="0" u="none" strike="noStrike" cap="none" dirty="0">
                <a:solidFill>
                  <a:srgbClr val="ED7D31"/>
                </a:solidFill>
                <a:latin typeface="Arial"/>
                <a:ea typeface="Arial"/>
                <a:cs typeface="Arial"/>
                <a:sym typeface="Arial"/>
              </a:rPr>
              <a:t> checkout nuts</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Switched to branch 'nuts'</a:t>
            </a:r>
            <a:endParaRPr sz="1900" b="0" i="0" u="none" strike="noStrike" cap="none" dirty="0">
              <a:solidFill>
                <a:srgbClr val="ED7D31"/>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Okay, now it's time to add a walnut; add it to the shoppingList.txt file:</a:t>
            </a:r>
            <a:endParaRPr sz="1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[4] ~/grocery (nuts)</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 echo "walnut" &gt;&gt; shoppingList.txt</a:t>
            </a:r>
            <a:endParaRPr sz="1900" b="0" i="0" u="none" strike="noStrike" cap="none" dirty="0">
              <a:solidFill>
                <a:srgbClr val="ED7D31"/>
              </a:solidFill>
              <a:latin typeface="Arial"/>
              <a:ea typeface="Arial"/>
              <a:cs typeface="Arial"/>
              <a:sym typeface="Arial"/>
            </a:endParaRPr>
          </a:p>
          <a:p>
            <a:pPr marL="342900" marR="0" lvl="0" indent="-323850" algn="l" rtl="0">
              <a:lnSpc>
                <a:spcPct val="100000"/>
              </a:lnSpc>
              <a:spcBef>
                <a:spcPts val="0"/>
              </a:spcBef>
              <a:spcAft>
                <a:spcPts val="0"/>
              </a:spcAft>
              <a:buClr>
                <a:srgbClr val="000000"/>
              </a:buClr>
              <a:buSzPts val="1900"/>
              <a:buFont typeface="Arial"/>
              <a:buChar char="•"/>
            </a:pPr>
            <a:r>
              <a:rPr lang="en-US" sz="1900" b="0" i="0" u="none" strike="noStrike" cap="none" dirty="0">
                <a:solidFill>
                  <a:schemeClr val="bg1"/>
                </a:solidFill>
                <a:latin typeface="Arial"/>
                <a:ea typeface="Arial"/>
                <a:cs typeface="Arial"/>
                <a:sym typeface="Arial"/>
              </a:rPr>
              <a:t>Then do the commit:</a:t>
            </a:r>
            <a:endParaRPr sz="11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[5] ~/grocery (nuts)</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 </a:t>
            </a:r>
            <a:r>
              <a:rPr lang="en-US" sz="1900" b="0" i="0" u="none" strike="noStrike" cap="none" dirty="0" err="1">
                <a:solidFill>
                  <a:srgbClr val="ED7D31"/>
                </a:solidFill>
                <a:latin typeface="Arial"/>
                <a:ea typeface="Arial"/>
                <a:cs typeface="Arial"/>
                <a:sym typeface="Arial"/>
              </a:rPr>
              <a:t>git</a:t>
            </a:r>
            <a:r>
              <a:rPr lang="en-US" sz="1900" b="0" i="0" u="none" strike="noStrike" cap="none" dirty="0">
                <a:solidFill>
                  <a:srgbClr val="ED7D31"/>
                </a:solidFill>
                <a:latin typeface="Arial"/>
                <a:ea typeface="Arial"/>
                <a:cs typeface="Arial"/>
                <a:sym typeface="Arial"/>
              </a:rPr>
              <a:t> commit -am "Add a walnut"</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[master 3d3ae9c] Add a walnut</a:t>
            </a:r>
            <a:endParaRPr sz="19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rgbClr val="ED7D31"/>
                </a:solidFill>
                <a:latin typeface="Arial"/>
                <a:ea typeface="Arial"/>
                <a:cs typeface="Arial"/>
                <a:sym typeface="Arial"/>
              </a:rPr>
              <a:t> 1 file changed, 1 insertion(+), 1 deletion(-)</a:t>
            </a:r>
            <a:endParaRPr sz="1900" b="0" i="0" u="none" strike="noStrike" cap="none" dirty="0">
              <a:solidFill>
                <a:srgbClr val="ED7D31"/>
              </a:solidFill>
              <a:latin typeface="Arial"/>
              <a:ea typeface="Arial"/>
              <a:cs typeface="Arial"/>
              <a:sym typeface="Arial"/>
            </a:endParaRPr>
          </a:p>
        </p:txBody>
      </p:sp>
      <p:sp>
        <p:nvSpPr>
          <p:cNvPr id="1551" name="Google Shape;1551;p17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7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351</a:t>
            </a:fld>
            <a:endParaRPr sz="900" b="1" i="0" u="none" strike="noStrike" cap="none">
              <a:solidFill>
                <a:srgbClr val="FFFFFF"/>
              </a:solidFill>
              <a:latin typeface="Calibri"/>
              <a:ea typeface="Calibri"/>
              <a:cs typeface="Calibri"/>
              <a:sym typeface="Calibri"/>
            </a:endParaRPr>
          </a:p>
        </p:txBody>
      </p:sp>
      <p:sp>
        <p:nvSpPr>
          <p:cNvPr id="1557" name="Google Shape;1557;p175"/>
          <p:cNvSpPr txBox="1"/>
          <p:nvPr/>
        </p:nvSpPr>
        <p:spPr>
          <a:xfrm>
            <a:off x="666344" y="972875"/>
            <a:ext cx="8116200" cy="5970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Check the log: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558" name="Google Shape;1558;p17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59" name="Google Shape;1559;p175"/>
          <p:cNvPicPr preferRelativeResize="0"/>
          <p:nvPr/>
        </p:nvPicPr>
        <p:blipFill rotWithShape="1">
          <a:blip r:embed="rId3">
            <a:alphaModFix/>
          </a:blip>
          <a:srcRect/>
          <a:stretch/>
        </p:blipFill>
        <p:spPr>
          <a:xfrm>
            <a:off x="934215" y="1360901"/>
            <a:ext cx="7275574" cy="3266975"/>
          </a:xfrm>
          <a:prstGeom prst="rect">
            <a:avLst/>
          </a:prstGeom>
          <a:noFill/>
          <a:ln>
            <a:noFill/>
          </a:ln>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17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352</a:t>
            </a:fld>
            <a:endParaRPr sz="900" b="1" i="0" u="none" strike="noStrike" cap="none">
              <a:solidFill>
                <a:srgbClr val="FFFFFF"/>
              </a:solidFill>
              <a:latin typeface="Calibri"/>
              <a:ea typeface="Calibri"/>
              <a:cs typeface="Calibri"/>
              <a:sym typeface="Calibri"/>
            </a:endParaRPr>
          </a:p>
        </p:txBody>
      </p:sp>
      <p:sp>
        <p:nvSpPr>
          <p:cNvPr id="1565" name="Google Shape;1565;p176"/>
          <p:cNvSpPr txBox="1"/>
          <p:nvPr/>
        </p:nvSpPr>
        <p:spPr>
          <a:xfrm>
            <a:off x="416450" y="928700"/>
            <a:ext cx="8520300" cy="935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Let's do it, rebasing the nuts branch on top of master; double-check that you actually are in the nuts branch, as a rebase command basically rebases the current branch (nuts) to the target one, master; so:</a:t>
            </a:r>
            <a:endParaRPr sz="1400" b="0" i="0" u="none" strike="noStrike" cap="none" dirty="0">
              <a:solidFill>
                <a:schemeClr val="bg1"/>
              </a:solidFill>
              <a:latin typeface="Arial"/>
              <a:ea typeface="Arial"/>
              <a:cs typeface="Arial"/>
              <a:sym typeface="Arial"/>
            </a:endParaRPr>
          </a:p>
        </p:txBody>
      </p:sp>
      <p:sp>
        <p:nvSpPr>
          <p:cNvPr id="1566" name="Google Shape;1566;p17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67" name="Google Shape;1567;p176"/>
          <p:cNvPicPr preferRelativeResize="0"/>
          <p:nvPr/>
        </p:nvPicPr>
        <p:blipFill rotWithShape="1">
          <a:blip r:embed="rId3">
            <a:alphaModFix/>
          </a:blip>
          <a:srcRect/>
          <a:stretch/>
        </p:blipFill>
        <p:spPr>
          <a:xfrm>
            <a:off x="2029300" y="1971624"/>
            <a:ext cx="5060875" cy="2728175"/>
          </a:xfrm>
          <a:prstGeom prst="rect">
            <a:avLst/>
          </a:prstGeom>
          <a:noFill/>
          <a:ln>
            <a:noFill/>
          </a:ln>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7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353</a:t>
            </a:fld>
            <a:endParaRPr sz="900" b="1" i="0" u="none" strike="noStrike" cap="none">
              <a:solidFill>
                <a:srgbClr val="FFFFFF"/>
              </a:solidFill>
              <a:latin typeface="Calibri"/>
              <a:ea typeface="Calibri"/>
              <a:cs typeface="Calibri"/>
              <a:sym typeface="Calibri"/>
            </a:endParaRPr>
          </a:p>
        </p:txBody>
      </p:sp>
      <p:sp>
        <p:nvSpPr>
          <p:cNvPr id="1573" name="Google Shape;1573;p177"/>
          <p:cNvSpPr txBox="1"/>
          <p:nvPr/>
        </p:nvSpPr>
        <p:spPr>
          <a:xfrm>
            <a:off x="513943" y="928061"/>
            <a:ext cx="8116200" cy="1489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back to our repository; if you open the file with Vim, you can see the generated conflict: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[8] ~/grocery (</a:t>
            </a:r>
            <a:r>
              <a:rPr lang="en-US" sz="2400" b="0" i="0" u="none" strike="noStrike" cap="none" dirty="0" err="1">
                <a:solidFill>
                  <a:srgbClr val="ED7D31"/>
                </a:solidFill>
                <a:latin typeface="Arial"/>
                <a:ea typeface="Arial"/>
                <a:cs typeface="Arial"/>
                <a:sym typeface="Arial"/>
              </a:rPr>
              <a:t>nuts|REBASE</a:t>
            </a:r>
            <a:r>
              <a:rPr lang="en-US" sz="2400" b="0" i="0" u="none" strike="noStrike" cap="none" dirty="0">
                <a:solidFill>
                  <a:srgbClr val="ED7D31"/>
                </a:solidFill>
                <a:latin typeface="Arial"/>
                <a:ea typeface="Arial"/>
                <a:cs typeface="Arial"/>
                <a:sym typeface="Arial"/>
              </a:rPr>
              <a:t> 1/1)</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vi shoppingList.txt</a:t>
            </a:r>
            <a:endParaRPr sz="2400" b="0" i="0" u="none" strike="noStrike" cap="none" dirty="0">
              <a:solidFill>
                <a:srgbClr val="ED7D31"/>
              </a:solidFill>
              <a:latin typeface="Arial"/>
              <a:ea typeface="Arial"/>
              <a:cs typeface="Arial"/>
              <a:sym typeface="Arial"/>
            </a:endParaRPr>
          </a:p>
        </p:txBody>
      </p:sp>
      <p:sp>
        <p:nvSpPr>
          <p:cNvPr id="1574" name="Google Shape;1574;p17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75" name="Google Shape;1575;p177"/>
          <p:cNvPicPr preferRelativeResize="0"/>
          <p:nvPr/>
        </p:nvPicPr>
        <p:blipFill rotWithShape="1">
          <a:blip r:embed="rId3">
            <a:alphaModFix/>
          </a:blip>
          <a:srcRect/>
          <a:stretch/>
        </p:blipFill>
        <p:spPr>
          <a:xfrm>
            <a:off x="2238374" y="2454273"/>
            <a:ext cx="4667250" cy="2038350"/>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7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354</a:t>
            </a:fld>
            <a:endParaRPr sz="900" b="1" i="0" u="none" strike="noStrike" cap="none">
              <a:solidFill>
                <a:srgbClr val="FFFFFF"/>
              </a:solidFill>
              <a:latin typeface="Calibri"/>
              <a:ea typeface="Calibri"/>
              <a:cs typeface="Calibri"/>
              <a:sym typeface="Calibri"/>
            </a:endParaRPr>
          </a:p>
        </p:txBody>
      </p:sp>
      <p:sp>
        <p:nvSpPr>
          <p:cNvPr id="1581" name="Google Shape;1581;p178"/>
          <p:cNvSpPr txBox="1"/>
          <p:nvPr/>
        </p:nvSpPr>
        <p:spPr>
          <a:xfrm>
            <a:off x="718661" y="1516752"/>
            <a:ext cx="8116111" cy="38151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 will fix it adding the walnut at the end of the file:</a:t>
            </a:r>
            <a:endParaRPr sz="1400" b="0" i="0" u="none" strike="noStrike" cap="none" dirty="0">
              <a:solidFill>
                <a:schemeClr val="bg1"/>
              </a:solidFill>
              <a:latin typeface="Arial"/>
              <a:ea typeface="Arial"/>
              <a:cs typeface="Arial"/>
              <a:sym typeface="Arial"/>
            </a:endParaRPr>
          </a:p>
        </p:txBody>
      </p:sp>
      <p:sp>
        <p:nvSpPr>
          <p:cNvPr id="1582" name="Google Shape;1582;p17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83" name="Google Shape;1583;p178"/>
          <p:cNvPicPr preferRelativeResize="0"/>
          <p:nvPr/>
        </p:nvPicPr>
        <p:blipFill rotWithShape="1">
          <a:blip r:embed="rId3">
            <a:alphaModFix/>
          </a:blip>
          <a:srcRect/>
          <a:stretch/>
        </p:blipFill>
        <p:spPr>
          <a:xfrm>
            <a:off x="1504075" y="2046203"/>
            <a:ext cx="6135849" cy="2146912"/>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7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355</a:t>
            </a:fld>
            <a:endParaRPr sz="900" b="1" i="0" u="none" strike="noStrike" cap="none">
              <a:solidFill>
                <a:srgbClr val="FFFFFF"/>
              </a:solidFill>
              <a:latin typeface="Calibri"/>
              <a:ea typeface="Calibri"/>
              <a:cs typeface="Calibri"/>
              <a:sym typeface="Calibri"/>
            </a:endParaRPr>
          </a:p>
        </p:txBody>
      </p:sp>
      <p:sp>
        <p:nvSpPr>
          <p:cNvPr id="1589" name="Google Shape;1589;p179"/>
          <p:cNvSpPr txBox="1"/>
          <p:nvPr/>
        </p:nvSpPr>
        <p:spPr>
          <a:xfrm>
            <a:off x="550469" y="1022975"/>
            <a:ext cx="8116200" cy="3706200"/>
          </a:xfrm>
          <a:prstGeom prst="rect">
            <a:avLst/>
          </a:prstGeom>
          <a:noFill/>
          <a:ln>
            <a:noFill/>
          </a:ln>
        </p:spPr>
        <p:txBody>
          <a:bodyPr spcFirstLastPara="1" wrap="square" lIns="0" tIns="12050" rIns="0" bIns="0" anchor="t" anchorCtr="0">
            <a:spAutoFit/>
          </a:bodyPr>
          <a:lstStyle/>
          <a:p>
            <a:pPr marL="342900" marR="0" lvl="0" indent="-3175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Now, the next step is to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add the shoppingList.txt file to the staging area, and then go on with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rebase --continue command, as the previous message suggested:</a:t>
            </a:r>
            <a:endParaRPr sz="1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[9] ~/grocery (</a:t>
            </a:r>
            <a:r>
              <a:rPr lang="en-US" sz="2000" b="0" i="0" u="none" strike="noStrike" cap="none" dirty="0" err="1">
                <a:solidFill>
                  <a:srgbClr val="ED7D31"/>
                </a:solidFill>
                <a:latin typeface="Arial"/>
                <a:ea typeface="Arial"/>
                <a:cs typeface="Arial"/>
                <a:sym typeface="Arial"/>
              </a:rPr>
              <a:t>nuts|REBASE</a:t>
            </a:r>
            <a:r>
              <a:rPr lang="en-US" sz="2000" b="0" i="0" u="none" strike="noStrike" cap="none" dirty="0">
                <a:solidFill>
                  <a:srgbClr val="ED7D31"/>
                </a:solidFill>
                <a:latin typeface="Arial"/>
                <a:ea typeface="Arial"/>
                <a:cs typeface="Arial"/>
                <a:sym typeface="Arial"/>
              </a:rPr>
              <a:t> 1/1)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add shoppingList.txt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[10] ~/grocery (</a:t>
            </a:r>
            <a:r>
              <a:rPr lang="en-US" sz="2000" b="0" i="0" u="none" strike="noStrike" cap="none" dirty="0" err="1">
                <a:solidFill>
                  <a:srgbClr val="ED7D31"/>
                </a:solidFill>
                <a:latin typeface="Arial"/>
                <a:ea typeface="Arial"/>
                <a:cs typeface="Arial"/>
                <a:sym typeface="Arial"/>
              </a:rPr>
              <a:t>nuts|REBASE</a:t>
            </a:r>
            <a:r>
              <a:rPr lang="en-US" sz="2000" b="0" i="0" u="none" strike="noStrike" cap="none" dirty="0">
                <a:solidFill>
                  <a:srgbClr val="ED7D31"/>
                </a:solidFill>
                <a:latin typeface="Arial"/>
                <a:ea typeface="Arial"/>
                <a:cs typeface="Arial"/>
                <a:sym typeface="Arial"/>
              </a:rPr>
              <a:t> 1/1)</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rebase --continue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Applying: Add a walnut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[11] ~/grocery (nuts)</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ED7D31"/>
                </a:solidFill>
                <a:latin typeface="Arial"/>
                <a:ea typeface="Arial"/>
                <a:cs typeface="Arial"/>
                <a:sym typeface="Arial"/>
              </a:rPr>
              <a:t>$</a:t>
            </a:r>
            <a:endParaRPr sz="2000" b="0" i="0" u="none" strike="noStrike" cap="none" dirty="0">
              <a:solidFill>
                <a:srgbClr val="ED7D31"/>
              </a:solidFill>
              <a:latin typeface="Arial"/>
              <a:ea typeface="Arial"/>
              <a:cs typeface="Arial"/>
              <a:sym typeface="Arial"/>
            </a:endParaRPr>
          </a:p>
        </p:txBody>
      </p:sp>
      <p:sp>
        <p:nvSpPr>
          <p:cNvPr id="1590" name="Google Shape;1590;p17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8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356</a:t>
            </a:fld>
            <a:endParaRPr sz="900" b="1" i="0" u="none" strike="noStrike" cap="none">
              <a:solidFill>
                <a:srgbClr val="FFFFFF"/>
              </a:solidFill>
              <a:latin typeface="Calibri"/>
              <a:ea typeface="Calibri"/>
              <a:cs typeface="Calibri"/>
              <a:sym typeface="Calibri"/>
            </a:endParaRPr>
          </a:p>
        </p:txBody>
      </p:sp>
      <p:sp>
        <p:nvSpPr>
          <p:cNvPr id="1596" name="Google Shape;1596;p180"/>
          <p:cNvSpPr txBox="1"/>
          <p:nvPr/>
        </p:nvSpPr>
        <p:spPr>
          <a:xfrm>
            <a:off x="1199744" y="1023675"/>
            <a:ext cx="8116200" cy="5970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Now take a look at the repo using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as usual:</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1597" name="Google Shape;1597;p18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598" name="Google Shape;1598;p180"/>
          <p:cNvPicPr preferRelativeResize="0"/>
          <p:nvPr/>
        </p:nvPicPr>
        <p:blipFill rotWithShape="1">
          <a:blip r:embed="rId3">
            <a:alphaModFix/>
          </a:blip>
          <a:srcRect/>
          <a:stretch/>
        </p:blipFill>
        <p:spPr>
          <a:xfrm>
            <a:off x="1388275" y="1602825"/>
            <a:ext cx="6341275" cy="2931000"/>
          </a:xfrm>
          <a:prstGeom prst="rect">
            <a:avLst/>
          </a:prstGeom>
          <a:noFill/>
          <a:ln>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8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357</a:t>
            </a:fld>
            <a:endParaRPr sz="900" b="1" i="0" u="none" strike="noStrike" cap="none">
              <a:solidFill>
                <a:srgbClr val="FFFFFF"/>
              </a:solidFill>
              <a:latin typeface="Calibri"/>
              <a:ea typeface="Calibri"/>
              <a:cs typeface="Calibri"/>
              <a:sym typeface="Calibri"/>
            </a:endParaRPr>
          </a:p>
        </p:txBody>
      </p:sp>
      <p:sp>
        <p:nvSpPr>
          <p:cNvPr id="1604" name="Google Shape;1604;p181"/>
          <p:cNvSpPr txBox="1"/>
          <p:nvPr/>
        </p:nvSpPr>
        <p:spPr>
          <a:xfrm>
            <a:off x="437744" y="1039387"/>
            <a:ext cx="8116200" cy="1551300"/>
          </a:xfrm>
          <a:prstGeom prst="rect">
            <a:avLst/>
          </a:prstGeom>
          <a:noFill/>
          <a:ln>
            <a:noFill/>
          </a:ln>
        </p:spPr>
        <p:txBody>
          <a:bodyPr spcFirstLastPara="1" wrap="square" lIns="0" tIns="12050" rIns="0" bIns="0" anchor="t" anchorCtr="0">
            <a:spAutoFit/>
          </a:bodyPr>
          <a:lstStyle/>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Okay, now to keep the simplest and most compact repository.</a:t>
            </a:r>
            <a:endParaRPr sz="2200" b="0" i="0" u="none" strike="noStrike" cap="none" dirty="0">
              <a:solidFill>
                <a:schemeClr val="bg1"/>
              </a:solidFill>
              <a:latin typeface="Arial"/>
              <a:ea typeface="Arial"/>
              <a:cs typeface="Arial"/>
              <a:sym typeface="Arial"/>
            </a:endParaRPr>
          </a:p>
          <a:p>
            <a:pPr marL="342900" marR="0" lvl="0" indent="-3302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We cancel the walnut commit and put everything back in place as it was before this little experiment, even removing the nuts branch:</a:t>
            </a:r>
            <a:endParaRPr sz="2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200" b="0" i="0" u="none" strike="noStrike" cap="none" dirty="0">
              <a:solidFill>
                <a:srgbClr val="000000"/>
              </a:solidFill>
              <a:latin typeface="Arial"/>
              <a:ea typeface="Arial"/>
              <a:cs typeface="Arial"/>
              <a:sym typeface="Arial"/>
            </a:endParaRPr>
          </a:p>
        </p:txBody>
      </p:sp>
      <p:sp>
        <p:nvSpPr>
          <p:cNvPr id="1605" name="Google Shape;1605;p18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Rebasing</a:t>
            </a:r>
            <a:endParaRPr sz="3200" b="0" i="0" u="none" strike="noStrike" cap="none">
              <a:solidFill>
                <a:srgbClr val="FFFFFF"/>
              </a:solidFill>
              <a:latin typeface="Palatino Linotype"/>
              <a:ea typeface="Palatino Linotype"/>
              <a:cs typeface="Palatino Linotype"/>
              <a:sym typeface="Palatino Linotype"/>
            </a:endParaRPr>
          </a:p>
        </p:txBody>
      </p:sp>
      <p:pic>
        <p:nvPicPr>
          <p:cNvPr id="1606" name="Google Shape;1606;p181"/>
          <p:cNvPicPr preferRelativeResize="0"/>
          <p:nvPr/>
        </p:nvPicPr>
        <p:blipFill rotWithShape="1">
          <a:blip r:embed="rId3">
            <a:alphaModFix/>
          </a:blip>
          <a:srcRect/>
          <a:stretch/>
        </p:blipFill>
        <p:spPr>
          <a:xfrm>
            <a:off x="1929170" y="2401050"/>
            <a:ext cx="5174104" cy="2294050"/>
          </a:xfrm>
          <a:prstGeom prst="rect">
            <a:avLst/>
          </a:prstGeom>
          <a:noFill/>
          <a:ln>
            <a:noFill/>
          </a:ln>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8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358</a:t>
            </a:fld>
            <a:endParaRPr sz="900" b="1" i="0" u="none" strike="noStrike" cap="none">
              <a:solidFill>
                <a:srgbClr val="FFFFFF"/>
              </a:solidFill>
              <a:latin typeface="Calibri"/>
              <a:ea typeface="Calibri"/>
              <a:cs typeface="Calibri"/>
              <a:sym typeface="Calibri"/>
            </a:endParaRPr>
          </a:p>
        </p:txBody>
      </p:sp>
      <p:sp>
        <p:nvSpPr>
          <p:cNvPr id="1605" name="Google Shape;1605;p18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Git squash</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3" name="TextBox 2">
            <a:extLst>
              <a:ext uri="{FF2B5EF4-FFF2-40B4-BE49-F238E27FC236}">
                <a16:creationId xmlns:a16="http://schemas.microsoft.com/office/drawing/2014/main" id="{B61E5F3C-523A-001F-BC00-6402ED0AB536}"/>
              </a:ext>
            </a:extLst>
          </p:cNvPr>
          <p:cNvSpPr txBox="1"/>
          <p:nvPr/>
        </p:nvSpPr>
        <p:spPr>
          <a:xfrm>
            <a:off x="1051560" y="1382227"/>
            <a:ext cx="5273040" cy="1938992"/>
          </a:xfrm>
          <a:prstGeom prst="rect">
            <a:avLst/>
          </a:prstGeom>
          <a:noFill/>
        </p:spPr>
        <p:txBody>
          <a:bodyPr wrap="square">
            <a:spAutoFit/>
          </a:bodyPr>
          <a:lstStyle/>
          <a:p>
            <a:r>
              <a:rPr lang="en-US" sz="2000" dirty="0">
                <a:solidFill>
                  <a:schemeClr val="bg1"/>
                </a:solidFill>
              </a:rPr>
              <a:t>In Git, squashing refers to combining multiple commits into a single commit. This is often done to clean up the commit history, making it more concise and easier to understand, especially when merging feature branches or making pull requests.</a:t>
            </a:r>
          </a:p>
        </p:txBody>
      </p:sp>
    </p:spTree>
    <p:extLst>
      <p:ext uri="{BB962C8B-B14F-4D97-AF65-F5344CB8AC3E}">
        <p14:creationId xmlns:p14="http://schemas.microsoft.com/office/powerpoint/2010/main" val="26011065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8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359</a:t>
            </a:fld>
            <a:endParaRPr sz="900" b="1" i="0" u="none" strike="noStrike" cap="none">
              <a:solidFill>
                <a:srgbClr val="FFFFFF"/>
              </a:solidFill>
              <a:latin typeface="Calibri"/>
              <a:ea typeface="Calibri"/>
              <a:cs typeface="Calibri"/>
              <a:sym typeface="Calibri"/>
            </a:endParaRPr>
          </a:p>
        </p:txBody>
      </p:sp>
      <p:sp>
        <p:nvSpPr>
          <p:cNvPr id="1605" name="Google Shape;1605;p18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Git squash</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21" name="TextBox 20">
            <a:extLst>
              <a:ext uri="{FF2B5EF4-FFF2-40B4-BE49-F238E27FC236}">
                <a16:creationId xmlns:a16="http://schemas.microsoft.com/office/drawing/2014/main" id="{BD931E01-745C-7C33-B167-AC3CBF6D2C95}"/>
              </a:ext>
            </a:extLst>
          </p:cNvPr>
          <p:cNvSpPr txBox="1"/>
          <p:nvPr/>
        </p:nvSpPr>
        <p:spPr>
          <a:xfrm>
            <a:off x="635000" y="1180981"/>
            <a:ext cx="5273040" cy="2800767"/>
          </a:xfrm>
          <a:prstGeom prst="rect">
            <a:avLst/>
          </a:prstGeom>
          <a:noFill/>
        </p:spPr>
        <p:txBody>
          <a:bodyPr wrap="square">
            <a:spAutoFit/>
          </a:bodyPr>
          <a:lstStyle/>
          <a:p>
            <a:r>
              <a:rPr lang="en-US" sz="1600" b="1" dirty="0">
                <a:solidFill>
                  <a:schemeClr val="bg1"/>
                </a:solidFill>
              </a:rPr>
              <a:t>Advantages of Git Squash</a:t>
            </a:r>
          </a:p>
          <a:p>
            <a:pPr>
              <a:buFont typeface="+mj-lt"/>
              <a:buAutoNum type="arabicPeriod"/>
            </a:pPr>
            <a:endParaRPr lang="en-US" sz="1600" b="1" dirty="0">
              <a:solidFill>
                <a:schemeClr val="bg1"/>
              </a:solidFill>
            </a:endParaRPr>
          </a:p>
          <a:p>
            <a:r>
              <a:rPr lang="en-US" sz="1600" b="1" dirty="0">
                <a:solidFill>
                  <a:schemeClr val="bg1"/>
                </a:solidFill>
              </a:rPr>
              <a:t>Streamlined Commits:</a:t>
            </a:r>
            <a:endParaRPr lang="en-US" sz="1600" dirty="0">
              <a:solidFill>
                <a:schemeClr val="bg1"/>
              </a:solidFill>
            </a:endParaRPr>
          </a:p>
          <a:p>
            <a:pPr marL="742950" lvl="1" indent="-285750">
              <a:buFont typeface="Arial" panose="020B0604020202020204" pitchFamily="34" charset="0"/>
              <a:buChar char="•"/>
            </a:pPr>
            <a:r>
              <a:rPr lang="en-US" sz="1600" dirty="0">
                <a:solidFill>
                  <a:schemeClr val="bg1"/>
                </a:solidFill>
              </a:rPr>
              <a:t>Keeps commit history concise and meaningful.</a:t>
            </a:r>
          </a:p>
          <a:p>
            <a:endParaRPr lang="en-US" sz="1600" b="1" dirty="0">
              <a:solidFill>
                <a:schemeClr val="bg1"/>
              </a:solidFill>
            </a:endParaRPr>
          </a:p>
          <a:p>
            <a:r>
              <a:rPr lang="en-US" sz="1600" b="1" dirty="0">
                <a:solidFill>
                  <a:schemeClr val="bg1"/>
                </a:solidFill>
              </a:rPr>
              <a:t>Easier Code Reviews:</a:t>
            </a:r>
            <a:endParaRPr lang="en-US" sz="1600" dirty="0">
              <a:solidFill>
                <a:schemeClr val="bg1"/>
              </a:solidFill>
            </a:endParaRPr>
          </a:p>
          <a:p>
            <a:pPr marL="742950" lvl="1" indent="-285750">
              <a:buFont typeface="Arial" panose="020B0604020202020204" pitchFamily="34" charset="0"/>
              <a:buChar char="•"/>
            </a:pPr>
            <a:r>
              <a:rPr lang="en-US" sz="1600" dirty="0">
                <a:solidFill>
                  <a:schemeClr val="bg1"/>
                </a:solidFill>
              </a:rPr>
              <a:t>Reviewers can focus on a single, cohesive commit.</a:t>
            </a:r>
          </a:p>
          <a:p>
            <a:endParaRPr lang="en-US" sz="1600" b="1" dirty="0">
              <a:solidFill>
                <a:schemeClr val="bg1"/>
              </a:solidFill>
            </a:endParaRPr>
          </a:p>
          <a:p>
            <a:r>
              <a:rPr lang="en-US" sz="1600" b="1" dirty="0">
                <a:solidFill>
                  <a:schemeClr val="bg1"/>
                </a:solidFill>
              </a:rPr>
              <a:t>Better Repository Maintenance:</a:t>
            </a:r>
            <a:endParaRPr lang="en-US" sz="1600" dirty="0">
              <a:solidFill>
                <a:schemeClr val="bg1"/>
              </a:solidFill>
            </a:endParaRPr>
          </a:p>
          <a:p>
            <a:pPr marL="742950" lvl="1" indent="-285750">
              <a:buFont typeface="Arial" panose="020B0604020202020204" pitchFamily="34" charset="0"/>
              <a:buChar char="•"/>
            </a:pPr>
            <a:r>
              <a:rPr lang="en-US" sz="1600" dirty="0">
                <a:solidFill>
                  <a:schemeClr val="bg1"/>
                </a:solidFill>
              </a:rPr>
              <a:t>Reduces clutter in long-term repositories.</a:t>
            </a:r>
          </a:p>
        </p:txBody>
      </p:sp>
    </p:spTree>
    <p:extLst>
      <p:ext uri="{BB962C8B-B14F-4D97-AF65-F5344CB8AC3E}">
        <p14:creationId xmlns:p14="http://schemas.microsoft.com/office/powerpoint/2010/main" val="225360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a:t>
            </a:fld>
            <a:endParaRPr sz="900" b="1" i="0" u="none" strike="noStrike" cap="none">
              <a:solidFill>
                <a:srgbClr val="FFFFFF"/>
              </a:solidFill>
              <a:latin typeface="Calibri"/>
              <a:ea typeface="Calibri"/>
              <a:cs typeface="Calibri"/>
              <a:sym typeface="Calibri"/>
            </a:endParaRPr>
          </a:p>
        </p:txBody>
      </p:sp>
      <p:sp>
        <p:nvSpPr>
          <p:cNvPr id="644" name="Google Shape;644;p57"/>
          <p:cNvSpPr txBox="1"/>
          <p:nvPr/>
        </p:nvSpPr>
        <p:spPr>
          <a:xfrm>
            <a:off x="666172" y="1568590"/>
            <a:ext cx="7664700" cy="1335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Here, for convenience, there is the output of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cat-file -p command typed before: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645" name="Google Shape;645;p5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objects</a:t>
            </a:r>
            <a:endParaRPr sz="3200" b="0" i="0" u="none" strike="noStrike" cap="none">
              <a:solidFill>
                <a:srgbClr val="FFFFFF"/>
              </a:solidFill>
              <a:latin typeface="Palatino Linotype"/>
              <a:ea typeface="Palatino Linotype"/>
              <a:cs typeface="Palatino Linotype"/>
              <a:sym typeface="Palatino Linotype"/>
            </a:endParaRPr>
          </a:p>
        </p:txBody>
      </p:sp>
      <p:pic>
        <p:nvPicPr>
          <p:cNvPr id="646" name="Google Shape;646;p57"/>
          <p:cNvPicPr preferRelativeResize="0"/>
          <p:nvPr/>
        </p:nvPicPr>
        <p:blipFill rotWithShape="1">
          <a:blip r:embed="rId3">
            <a:alphaModFix/>
          </a:blip>
          <a:srcRect/>
          <a:stretch/>
        </p:blipFill>
        <p:spPr>
          <a:xfrm>
            <a:off x="495300" y="2709465"/>
            <a:ext cx="8153400" cy="1419225"/>
          </a:xfrm>
          <a:prstGeom prst="rect">
            <a:avLst/>
          </a:prstGeom>
          <a:noFill/>
          <a:ln>
            <a:noFill/>
          </a:ln>
        </p:spPr>
      </p:pic>
    </p:spTree>
    <p:extLst>
      <p:ext uri="{BB962C8B-B14F-4D97-AF65-F5344CB8AC3E}">
        <p14:creationId xmlns:p14="http://schemas.microsoft.com/office/powerpoint/2010/main" val="410852995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8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360</a:t>
            </a:fld>
            <a:endParaRPr sz="900" b="1" i="0" u="none" strike="noStrike" cap="none">
              <a:solidFill>
                <a:srgbClr val="FFFFFF"/>
              </a:solidFill>
              <a:latin typeface="Calibri"/>
              <a:ea typeface="Calibri"/>
              <a:cs typeface="Calibri"/>
              <a:sym typeface="Calibri"/>
            </a:endParaRPr>
          </a:p>
        </p:txBody>
      </p:sp>
      <p:sp>
        <p:nvSpPr>
          <p:cNvPr id="1605" name="Google Shape;1605;p18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Git squash</a:t>
            </a:r>
            <a:endParaRPr sz="3200" b="0" i="0" u="none" strike="noStrike" cap="none" dirty="0">
              <a:solidFill>
                <a:srgbClr val="FFFFFF"/>
              </a:solidFill>
              <a:latin typeface="Palatino Linotype"/>
              <a:ea typeface="Palatino Linotype"/>
              <a:cs typeface="Palatino Linotype"/>
              <a:sym typeface="Palatino Linotype"/>
            </a:endParaRPr>
          </a:p>
        </p:txBody>
      </p:sp>
      <p:sp>
        <p:nvSpPr>
          <p:cNvPr id="3" name="TextBox 2">
            <a:extLst>
              <a:ext uri="{FF2B5EF4-FFF2-40B4-BE49-F238E27FC236}">
                <a16:creationId xmlns:a16="http://schemas.microsoft.com/office/drawing/2014/main" id="{062FB5D3-9BFD-556B-C56D-238C2A2F422B}"/>
              </a:ext>
            </a:extLst>
          </p:cNvPr>
          <p:cNvSpPr txBox="1"/>
          <p:nvPr/>
        </p:nvSpPr>
        <p:spPr>
          <a:xfrm>
            <a:off x="375920" y="1204739"/>
            <a:ext cx="6619240" cy="2462213"/>
          </a:xfrm>
          <a:prstGeom prst="rect">
            <a:avLst/>
          </a:prstGeom>
          <a:noFill/>
        </p:spPr>
        <p:txBody>
          <a:bodyPr wrap="square">
            <a:spAutoFit/>
          </a:bodyPr>
          <a:lstStyle/>
          <a:p>
            <a:r>
              <a:rPr lang="en-US" b="1" dirty="0">
                <a:solidFill>
                  <a:schemeClr val="bg1"/>
                </a:solidFill>
              </a:rPr>
              <a:t>When to Use Git Squash</a:t>
            </a:r>
          </a:p>
          <a:p>
            <a:endParaRPr lang="en-US" b="1" dirty="0">
              <a:solidFill>
                <a:schemeClr val="bg1"/>
              </a:solidFill>
            </a:endParaRPr>
          </a:p>
          <a:p>
            <a:r>
              <a:rPr lang="en-US" b="1" dirty="0">
                <a:solidFill>
                  <a:schemeClr val="bg1"/>
                </a:solidFill>
              </a:rPr>
              <a:t>Before Merging:</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Clean up a feature branch before merging it into the main branch.</a:t>
            </a:r>
          </a:p>
          <a:p>
            <a:pPr marL="742950" lvl="1" indent="-285750">
              <a:buFont typeface="+mj-lt"/>
              <a:buAutoNum type="arabicPeriod"/>
            </a:pPr>
            <a:endParaRPr lang="en-US" dirty="0">
              <a:solidFill>
                <a:schemeClr val="bg1"/>
              </a:solidFill>
            </a:endParaRPr>
          </a:p>
          <a:p>
            <a:r>
              <a:rPr lang="en-US" b="1" dirty="0">
                <a:solidFill>
                  <a:schemeClr val="bg1"/>
                </a:solidFill>
              </a:rPr>
              <a:t>During Pull Requests: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Provide a clear and concise set of changes for maintainers to review.</a:t>
            </a:r>
          </a:p>
          <a:p>
            <a:pPr marL="742950" lvl="1" indent="-285750">
              <a:buFont typeface="Arial" panose="020B0604020202020204" pitchFamily="34" charset="0"/>
              <a:buChar char="•"/>
            </a:pPr>
            <a:endParaRPr lang="en-US" dirty="0">
              <a:solidFill>
                <a:schemeClr val="bg1"/>
              </a:solidFill>
            </a:endParaRPr>
          </a:p>
          <a:p>
            <a:r>
              <a:rPr lang="en-US" b="1" dirty="0">
                <a:solidFill>
                  <a:schemeClr val="bg1"/>
                </a:solidFill>
              </a:rPr>
              <a:t>After Work-in-Progress (WIP):</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Consolidate experimental or intermediate commits into a single polished commit.</a:t>
            </a:r>
          </a:p>
        </p:txBody>
      </p:sp>
    </p:spTree>
    <p:extLst>
      <p:ext uri="{BB962C8B-B14F-4D97-AF65-F5344CB8AC3E}">
        <p14:creationId xmlns:p14="http://schemas.microsoft.com/office/powerpoint/2010/main" val="37242047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300"/>
        <p:cNvGrpSpPr/>
        <p:nvPr/>
      </p:nvGrpSpPr>
      <p:grpSpPr>
        <a:xfrm>
          <a:off x="0" y="0"/>
          <a:ext cx="0" cy="0"/>
          <a:chOff x="0" y="0"/>
          <a:chExt cx="0" cy="0"/>
        </a:xfrm>
      </p:grpSpPr>
      <p:sp>
        <p:nvSpPr>
          <p:cNvPr id="2303" name="Google Shape;2303;p272"/>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8. Viewing Local Project History Using Git Log</a:t>
            </a:r>
            <a:endParaRPr/>
          </a:p>
        </p:txBody>
      </p:sp>
    </p:spTree>
    <p:extLst>
      <p:ext uri="{BB962C8B-B14F-4D97-AF65-F5344CB8AC3E}">
        <p14:creationId xmlns:p14="http://schemas.microsoft.com/office/powerpoint/2010/main" val="38932053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27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362</a:t>
            </a:fld>
            <a:endParaRPr sz="900" b="1" i="0" u="none" strike="noStrike" cap="none">
              <a:solidFill>
                <a:srgbClr val="FFFFFF"/>
              </a:solidFill>
              <a:latin typeface="Calibri"/>
              <a:ea typeface="Calibri"/>
              <a:cs typeface="Calibri"/>
              <a:sym typeface="Calibri"/>
            </a:endParaRPr>
          </a:p>
        </p:txBody>
      </p:sp>
      <p:sp>
        <p:nvSpPr>
          <p:cNvPr id="2310" name="Google Shape;2310;p273"/>
          <p:cNvSpPr txBox="1"/>
          <p:nvPr/>
        </p:nvSpPr>
        <p:spPr>
          <a:xfrm>
            <a:off x="513944" y="1150922"/>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modern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you can  trace the evolution of the line range within the file using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-L, which is currently limited to walk starting from a single revision (zero or one positive revision arguments) and a single file.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range is given either by denoting the start and end of the range with -L &lt;start&gt;,&lt;end&gt;:&lt;file&gt; (where either &lt;start&gt; or &lt;end&gt; can be the line number or /</a:t>
            </a:r>
            <a:r>
              <a:rPr lang="en-US" sz="2400" b="0" i="0" u="none" strike="noStrike" cap="none" dirty="0" err="1">
                <a:solidFill>
                  <a:schemeClr val="bg1"/>
                </a:solidFill>
                <a:latin typeface="Arial"/>
                <a:ea typeface="Arial"/>
                <a:cs typeface="Arial"/>
                <a:sym typeface="Arial"/>
              </a:rPr>
              <a:t>regexp</a:t>
            </a:r>
            <a:r>
              <a:rPr lang="en-US" sz="2400" b="0" i="0" u="none" strike="noStrike" cap="none" dirty="0">
                <a:solidFill>
                  <a:schemeClr val="bg1"/>
                </a:solidFill>
                <a:latin typeface="Arial"/>
                <a:ea typeface="Arial"/>
                <a:cs typeface="Arial"/>
                <a:sym typeface="Arial"/>
              </a:rPr>
              <a:t>/), or a function to track with -L :&lt;</a:t>
            </a:r>
            <a:r>
              <a:rPr lang="en-US" sz="2400" b="0" i="0" u="none" strike="noStrike" cap="none" dirty="0" err="1">
                <a:solidFill>
                  <a:schemeClr val="bg1"/>
                </a:solidFill>
                <a:latin typeface="Arial"/>
                <a:ea typeface="Arial"/>
                <a:cs typeface="Arial"/>
                <a:sym typeface="Arial"/>
              </a:rPr>
              <a:t>funcname</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regexp</a:t>
            </a:r>
            <a:r>
              <a:rPr lang="en-US" sz="2400" b="0" i="0" u="none" strike="noStrike" cap="none" dirty="0">
                <a:solidFill>
                  <a:schemeClr val="bg1"/>
                </a:solidFill>
                <a:latin typeface="Arial"/>
                <a:ea typeface="Arial"/>
                <a:cs typeface="Arial"/>
                <a:sym typeface="Arial"/>
              </a:rPr>
              <a:t>&gt;:&lt;file&gt;. </a:t>
            </a:r>
            <a:endParaRPr sz="1400" b="0" i="0" u="none" strike="noStrike" cap="none" dirty="0">
              <a:solidFill>
                <a:schemeClr val="bg1"/>
              </a:solidFill>
              <a:latin typeface="Arial"/>
              <a:ea typeface="Arial"/>
              <a:cs typeface="Arial"/>
              <a:sym typeface="Arial"/>
            </a:endParaRPr>
          </a:p>
        </p:txBody>
      </p:sp>
      <p:sp>
        <p:nvSpPr>
          <p:cNvPr id="2311" name="Google Shape;2311;p27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Using Git Log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27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363</a:t>
            </a:fld>
            <a:endParaRPr sz="900" b="1" i="0" u="none" strike="noStrike" cap="none">
              <a:solidFill>
                <a:srgbClr val="FFFFFF"/>
              </a:solidFill>
              <a:latin typeface="Calibri"/>
              <a:ea typeface="Calibri"/>
              <a:cs typeface="Calibri"/>
              <a:sym typeface="Calibri"/>
            </a:endParaRPr>
          </a:p>
        </p:txBody>
      </p:sp>
      <p:sp>
        <p:nvSpPr>
          <p:cNvPr id="2317" name="Google Shape;2317;p274"/>
          <p:cNvSpPr txBox="1"/>
          <p:nvPr/>
        </p:nvSpPr>
        <p:spPr>
          <a:xfrm>
            <a:off x="513944" y="1328475"/>
            <a:ext cx="8116200" cy="22287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that you know how to select revisions to examine and to limit which revisions are shown (selecting those that are interesting).</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There is a huge number and variety of options of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command available for this.</a:t>
            </a:r>
            <a:endParaRPr sz="1400" b="0" i="0" u="none" strike="noStrike" cap="none" dirty="0">
              <a:solidFill>
                <a:schemeClr val="bg1"/>
              </a:solidFill>
              <a:latin typeface="Arial"/>
              <a:ea typeface="Arial"/>
              <a:cs typeface="Arial"/>
              <a:sym typeface="Arial"/>
            </a:endParaRPr>
          </a:p>
        </p:txBody>
      </p:sp>
      <p:sp>
        <p:nvSpPr>
          <p:cNvPr id="2318" name="Google Shape;2318;p27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Selecting and formatting the git log output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27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364</a:t>
            </a:fld>
            <a:endParaRPr sz="900" b="1" i="0" u="none" strike="noStrike" cap="none">
              <a:solidFill>
                <a:srgbClr val="FFFFFF"/>
              </a:solidFill>
              <a:latin typeface="Calibri"/>
              <a:ea typeface="Calibri"/>
              <a:cs typeface="Calibri"/>
              <a:sym typeface="Calibri"/>
            </a:endParaRPr>
          </a:p>
        </p:txBody>
      </p:sp>
      <p:sp>
        <p:nvSpPr>
          <p:cNvPr id="2324" name="Google Shape;2324;p275"/>
          <p:cNvSpPr txBox="1"/>
          <p:nvPr/>
        </p:nvSpPr>
        <p:spPr>
          <a:xfrm>
            <a:off x="513944" y="1867054"/>
            <a:ext cx="8116200" cy="16284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ED7D31"/>
                </a:solidFill>
                <a:latin typeface="Arial"/>
                <a:ea typeface="Arial"/>
                <a:cs typeface="Arial"/>
                <a:sym typeface="Arial"/>
              </a:rPr>
              <a:t>$ git log --pretty="%h - %an, %ar : %s"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ED7D31"/>
                </a:solidFill>
                <a:latin typeface="Arial"/>
                <a:ea typeface="Arial"/>
                <a:cs typeface="Arial"/>
                <a:sym typeface="Arial"/>
              </a:rPr>
              <a:t>50f84e3 - Junio C Hamano, 7 days ago : Update draft release notes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ED7D31"/>
                </a:solidFill>
                <a:latin typeface="Arial"/>
                <a:ea typeface="Arial"/>
                <a:cs typeface="Arial"/>
                <a:sym typeface="Arial"/>
              </a:rPr>
              <a:t>0953113 - Junio C Hamano, 10 days ago : Second batch for 2.1</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ED7D31"/>
                </a:solidFill>
                <a:latin typeface="Arial"/>
                <a:ea typeface="Arial"/>
                <a:cs typeface="Arial"/>
                <a:sym typeface="Arial"/>
              </a:rPr>
              <a:t>afa53fe - Nick Alcock, 2 weeks ago : t5538: move http push tests out</a:t>
            </a:r>
            <a:endParaRPr sz="1100" b="0" i="0" u="none" strike="noStrike" cap="none">
              <a:solidFill>
                <a:srgbClr val="000000"/>
              </a:solidFill>
              <a:latin typeface="Arial"/>
              <a:ea typeface="Arial"/>
              <a:cs typeface="Arial"/>
              <a:sym typeface="Arial"/>
            </a:endParaRPr>
          </a:p>
        </p:txBody>
      </p:sp>
      <p:sp>
        <p:nvSpPr>
          <p:cNvPr id="2325" name="Google Shape;2325;p27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Predefined and user defined output formats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7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365</a:t>
            </a:fld>
            <a:endParaRPr sz="900" b="1" i="0" u="none" strike="noStrike" cap="none">
              <a:solidFill>
                <a:srgbClr val="FFFFFF"/>
              </a:solidFill>
              <a:latin typeface="Calibri"/>
              <a:ea typeface="Calibri"/>
              <a:cs typeface="Calibri"/>
              <a:sym typeface="Calibri"/>
            </a:endParaRPr>
          </a:p>
        </p:txBody>
      </p:sp>
      <p:sp>
        <p:nvSpPr>
          <p:cNvPr id="2331" name="Google Shape;2331;p276"/>
          <p:cNvSpPr/>
          <p:nvPr/>
        </p:nvSpPr>
        <p:spPr>
          <a:xfrm>
            <a:off x="0" y="2006398"/>
            <a:ext cx="9144000" cy="745679"/>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Using </a:t>
            </a:r>
            <a:r>
              <a:rPr lang="en-US" sz="3200" b="0" i="0" u="none" strike="noStrike" cap="none" dirty="0" err="1">
                <a:solidFill>
                  <a:srgbClr val="FFFFFF"/>
                </a:solidFill>
                <a:latin typeface="Palatino Linotype"/>
                <a:ea typeface="Palatino Linotype"/>
                <a:cs typeface="Palatino Linotype"/>
                <a:sym typeface="Palatino Linotype"/>
              </a:rPr>
              <a:t>Git</a:t>
            </a:r>
            <a:r>
              <a:rPr lang="en-US" sz="3200" b="0" i="0" u="none" strike="noStrike" cap="none" dirty="0">
                <a:solidFill>
                  <a:srgbClr val="FFFFFF"/>
                </a:solidFill>
                <a:latin typeface="Palatino Linotype"/>
                <a:ea typeface="Palatino Linotype"/>
                <a:cs typeface="Palatino Linotype"/>
                <a:sym typeface="Palatino Linotype"/>
              </a:rPr>
              <a:t> Log</a:t>
            </a:r>
            <a:endParaRPr sz="3200" b="0" i="0" u="none" strike="noStrike" cap="none" dirty="0">
              <a:solidFill>
                <a:srgbClr val="FFFFFF"/>
              </a:solidFill>
              <a:latin typeface="Palatino Linotype"/>
              <a:ea typeface="Palatino Linotype"/>
              <a:cs typeface="Palatino Linotype"/>
              <a:sym typeface="Palatino Linotype"/>
            </a:endParaRPr>
          </a:p>
        </p:txBody>
      </p:sp>
      <p:pic>
        <p:nvPicPr>
          <p:cNvPr id="2332" name="Google Shape;2332;p276"/>
          <p:cNvPicPr preferRelativeResize="0"/>
          <p:nvPr/>
        </p:nvPicPr>
        <p:blipFill rotWithShape="1">
          <a:blip r:embed="rId3">
            <a:alphaModFix/>
          </a:blip>
          <a:srcRect/>
          <a:stretch/>
        </p:blipFill>
        <p:spPr>
          <a:xfrm>
            <a:off x="2848664" y="367312"/>
            <a:ext cx="5737110" cy="4107034"/>
          </a:xfrm>
          <a:prstGeom prst="rect">
            <a:avLst/>
          </a:prstGeom>
          <a:noFill/>
          <a:ln>
            <a:noFill/>
          </a:ln>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27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366</a:t>
            </a:fld>
            <a:endParaRPr sz="900" b="1" i="0" u="none" strike="noStrike" cap="none">
              <a:solidFill>
                <a:srgbClr val="FFFFFF"/>
              </a:solidFill>
              <a:latin typeface="Calibri"/>
              <a:ea typeface="Calibri"/>
              <a:cs typeface="Calibri"/>
              <a:sym typeface="Calibri"/>
            </a:endParaRPr>
          </a:p>
        </p:txBody>
      </p:sp>
      <p:sp>
        <p:nvSpPr>
          <p:cNvPr id="2338" name="Google Shape;2338;p277"/>
          <p:cNvSpPr txBox="1"/>
          <p:nvPr/>
        </p:nvSpPr>
        <p:spPr>
          <a:xfrm>
            <a:off x="513944" y="1328475"/>
            <a:ext cx="8116111" cy="3089948"/>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git log --graph --decorate --oneline origin/maint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bce14aa (origin/maint) Sync with 1.9.4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 34d5217 (tag: v1.9.4) Git 1.9.4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   12188a8 Merge branch 'rh/prompt' into maint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 \   64d8c31 Merge branch 'mw/symlinks' into maint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 | | d717282 t5537: re-drop http tests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ED7D31"/>
                </a:solidFill>
                <a:latin typeface="Arial"/>
                <a:ea typeface="Arial"/>
                <a:cs typeface="Arial"/>
                <a:sym typeface="Arial"/>
              </a:rPr>
              <a:t>* | | | e156455 (tag: v2.0.0) Git 2.0</a:t>
            </a:r>
            <a:endParaRPr sz="2000" b="0" i="0" u="none" strike="noStrike" cap="none">
              <a:solidFill>
                <a:srgbClr val="ED7D31"/>
              </a:solidFill>
              <a:latin typeface="Arial"/>
              <a:ea typeface="Arial"/>
              <a:cs typeface="Arial"/>
              <a:sym typeface="Arial"/>
            </a:endParaRPr>
          </a:p>
        </p:txBody>
      </p:sp>
      <p:sp>
        <p:nvSpPr>
          <p:cNvPr id="2339" name="Google Shape;2339;p277"/>
          <p:cNvSpPr/>
          <p:nvPr/>
        </p:nvSpPr>
        <p:spPr>
          <a:xfrm>
            <a:off x="0" y="230865"/>
            <a:ext cx="9081856" cy="674657"/>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Using Git Log</a:t>
            </a:r>
            <a:endParaRPr sz="3200" b="0" i="0" u="none" strike="noStrike" cap="none">
              <a:solidFill>
                <a:srgbClr val="FFFFFF"/>
              </a:solidFill>
              <a:latin typeface="Palatino Linotype"/>
              <a:ea typeface="Palatino Linotype"/>
              <a:cs typeface="Palatino Linotype"/>
              <a:sym typeface="Palatino Linotype"/>
            </a:endParaRPr>
          </a:p>
        </p:txBody>
      </p:sp>
      <p:pic>
        <p:nvPicPr>
          <p:cNvPr id="2340" name="Google Shape;2340;p277"/>
          <p:cNvPicPr preferRelativeResize="0"/>
          <p:nvPr/>
        </p:nvPicPr>
        <p:blipFill>
          <a:blip r:embed="rId3">
            <a:alphaModFix/>
          </a:blip>
          <a:stretch>
            <a:fillRect/>
          </a:stretch>
        </p:blipFill>
        <p:spPr>
          <a:xfrm>
            <a:off x="6847300" y="3701624"/>
            <a:ext cx="2083200" cy="868000"/>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3" name="Google Shape;2303;p272"/>
          <p:cNvSpPr txBox="1"/>
          <p:nvPr/>
        </p:nvSpPr>
        <p:spPr>
          <a:xfrm>
            <a:off x="1" y="1719425"/>
            <a:ext cx="9143999" cy="93678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Useful Techniques</a:t>
            </a:r>
            <a:endParaRPr lang="en-US" dirty="0"/>
          </a:p>
        </p:txBody>
      </p:sp>
    </p:spTree>
    <p:extLst>
      <p:ext uri="{BB962C8B-B14F-4D97-AF65-F5344CB8AC3E}">
        <p14:creationId xmlns:p14="http://schemas.microsoft.com/office/powerpoint/2010/main" val="20067310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28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368</a:t>
            </a:fld>
            <a:endParaRPr sz="900" b="1" i="0" u="none" strike="noStrike" cap="none">
              <a:solidFill>
                <a:srgbClr val="FFFFFF"/>
              </a:solidFill>
              <a:latin typeface="Calibri"/>
              <a:ea typeface="Calibri"/>
              <a:cs typeface="Calibri"/>
              <a:sym typeface="Calibri"/>
            </a:endParaRPr>
          </a:p>
        </p:txBody>
      </p:sp>
      <p:sp>
        <p:nvSpPr>
          <p:cNvPr id="2420" name="Google Shape;2420;p288"/>
          <p:cNvSpPr txBox="1"/>
          <p:nvPr/>
        </p:nvSpPr>
        <p:spPr>
          <a:xfrm>
            <a:off x="922908" y="1143809"/>
            <a:ext cx="71511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Append a new fruit to the shopping list, then try to switch branch.</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won't allow you to do so, because with the checkout you would lose your local (not yet committed) changes to the shoppingList.txt file.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 type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stash command; your changes will be set apart and removed from your current branch, letting you switch to another one (berries, in this case).</a:t>
            </a:r>
            <a:endParaRPr sz="1400" b="0" i="0" u="none" strike="noStrike" cap="none" dirty="0">
              <a:solidFill>
                <a:schemeClr val="bg1"/>
              </a:solidFill>
              <a:latin typeface="Arial"/>
              <a:ea typeface="Arial"/>
              <a:cs typeface="Arial"/>
              <a:sym typeface="Arial"/>
            </a:endParaRPr>
          </a:p>
        </p:txBody>
      </p:sp>
      <p:sp>
        <p:nvSpPr>
          <p:cNvPr id="2421" name="Google Shape;2421;p28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Useful techniques</a:t>
            </a:r>
            <a:endParaRPr sz="3200" b="0" i="0" u="none" strike="noStrike" cap="none" dirty="0">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28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369</a:t>
            </a:fld>
            <a:endParaRPr sz="900" b="1" i="0" u="none" strike="noStrike" cap="none">
              <a:solidFill>
                <a:srgbClr val="FFFFFF"/>
              </a:solidFill>
              <a:latin typeface="Calibri"/>
              <a:ea typeface="Calibri"/>
              <a:cs typeface="Calibri"/>
              <a:sym typeface="Calibri"/>
            </a:endParaRPr>
          </a:p>
        </p:txBody>
      </p:sp>
      <p:sp>
        <p:nvSpPr>
          <p:cNvPr id="2427" name="Google Shape;2427;p289"/>
          <p:cNvSpPr txBox="1"/>
          <p:nvPr/>
        </p:nvSpPr>
        <p:spPr>
          <a:xfrm>
            <a:off x="663372" y="976106"/>
            <a:ext cx="7817255"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err="1">
                <a:solidFill>
                  <a:schemeClr val="bg1"/>
                </a:solidFill>
                <a:latin typeface="Arial"/>
                <a:ea typeface="Arial"/>
                <a:cs typeface="Arial"/>
                <a:sym typeface="Arial"/>
              </a:rPr>
              <a:t>Git</a:t>
            </a:r>
            <a:r>
              <a:rPr lang="en-US" sz="2400" b="1" i="0" u="none" strike="noStrike" cap="none" dirty="0">
                <a:solidFill>
                  <a:schemeClr val="bg1"/>
                </a:solidFill>
                <a:latin typeface="Arial"/>
                <a:ea typeface="Arial"/>
                <a:cs typeface="Arial"/>
                <a:sym typeface="Arial"/>
              </a:rPr>
              <a:t> commit amend - modify the last commit</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trick is for people that don't double-check what they're doing.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have pressed the enter key too early, there's a way to modify the last commit message or add that file you forgot,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commit command with the --amend option: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--amend -m "New commit message"</a:t>
            </a:r>
            <a:endParaRPr sz="1400" b="0" i="0" u="none" strike="noStrike" cap="none" dirty="0">
              <a:solidFill>
                <a:srgbClr val="000000"/>
              </a:solidFill>
              <a:latin typeface="Arial"/>
              <a:ea typeface="Arial"/>
              <a:cs typeface="Arial"/>
              <a:sym typeface="Arial"/>
            </a:endParaRPr>
          </a:p>
        </p:txBody>
      </p:sp>
      <p:sp>
        <p:nvSpPr>
          <p:cNvPr id="2428" name="Google Shape;2428;p28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Useful techniques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a:t>
            </a:fld>
            <a:endParaRPr sz="900" b="1" i="0" u="none" strike="noStrike" cap="none">
              <a:solidFill>
                <a:srgbClr val="FFFFFF"/>
              </a:solidFill>
              <a:latin typeface="Calibri"/>
              <a:ea typeface="Calibri"/>
              <a:cs typeface="Calibri"/>
              <a:sym typeface="Calibri"/>
            </a:endParaRPr>
          </a:p>
        </p:txBody>
      </p:sp>
      <p:sp>
        <p:nvSpPr>
          <p:cNvPr id="652" name="Google Shape;652;p58"/>
          <p:cNvSpPr txBox="1"/>
          <p:nvPr/>
        </p:nvSpPr>
        <p:spPr>
          <a:xfrm>
            <a:off x="633995" y="928697"/>
            <a:ext cx="8285400" cy="2259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tree is a container for blobs and other trees.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easiest way to understand how it works is to think about folders in your operating system, which also collect files and other subfolders inside them.</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Let's try to see what this additional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object holds, using again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cat-file -p command:</a:t>
            </a:r>
            <a:endParaRPr sz="1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53" name="Google Shape;653;p5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Trees</a:t>
            </a:r>
            <a:endParaRPr sz="1400" b="0" i="0" u="none" strike="noStrike" cap="none">
              <a:solidFill>
                <a:srgbClr val="000000"/>
              </a:solidFill>
              <a:latin typeface="Arial"/>
              <a:ea typeface="Arial"/>
              <a:cs typeface="Arial"/>
              <a:sym typeface="Arial"/>
            </a:endParaRPr>
          </a:p>
        </p:txBody>
      </p:sp>
      <p:pic>
        <p:nvPicPr>
          <p:cNvPr id="654" name="Google Shape;654;p58"/>
          <p:cNvPicPr preferRelativeResize="0"/>
          <p:nvPr/>
        </p:nvPicPr>
        <p:blipFill rotWithShape="1">
          <a:blip r:embed="rId3">
            <a:alphaModFix/>
          </a:blip>
          <a:srcRect/>
          <a:stretch/>
        </p:blipFill>
        <p:spPr>
          <a:xfrm>
            <a:off x="461125" y="3109301"/>
            <a:ext cx="8221750" cy="1445575"/>
          </a:xfrm>
          <a:prstGeom prst="rect">
            <a:avLst/>
          </a:prstGeom>
          <a:noFill/>
          <a:ln>
            <a:noFill/>
          </a:ln>
        </p:spPr>
      </p:pic>
    </p:spTree>
    <p:extLst>
      <p:ext uri="{BB962C8B-B14F-4D97-AF65-F5344CB8AC3E}">
        <p14:creationId xmlns:p14="http://schemas.microsoft.com/office/powerpoint/2010/main" val="301547239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9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370</a:t>
            </a:fld>
            <a:endParaRPr sz="900" b="1" i="0" u="none" strike="noStrike" cap="none">
              <a:solidFill>
                <a:srgbClr val="FFFFFF"/>
              </a:solidFill>
              <a:latin typeface="Calibri"/>
              <a:ea typeface="Calibri"/>
              <a:cs typeface="Calibri"/>
              <a:sym typeface="Calibri"/>
            </a:endParaRPr>
          </a:p>
        </p:txBody>
      </p:sp>
      <p:sp>
        <p:nvSpPr>
          <p:cNvPr id="2434" name="Google Shape;2434;p290"/>
          <p:cNvSpPr txBox="1"/>
          <p:nvPr/>
        </p:nvSpPr>
        <p:spPr>
          <a:xfrm>
            <a:off x="922908" y="928697"/>
            <a:ext cx="7566336"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last tip I want to suggest is to use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GUI:</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[3] ~/Spoon-Knife (master)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gui</a:t>
            </a:r>
            <a:r>
              <a:rPr lang="en-US" sz="2400" b="0" i="0" u="none" strike="noStrike" cap="none" dirty="0">
                <a:solidFill>
                  <a:srgbClr val="ED7D31"/>
                </a:solidFill>
                <a:latin typeface="Arial"/>
                <a:ea typeface="Arial"/>
                <a:cs typeface="Arial"/>
                <a:sym typeface="Arial"/>
              </a:rPr>
              <a:t> blame README.md</a:t>
            </a:r>
            <a:endParaRPr sz="1400" b="0" i="0" u="none" strike="noStrike" cap="none" dirty="0">
              <a:solidFill>
                <a:srgbClr val="000000"/>
              </a:solidFill>
              <a:latin typeface="Arial"/>
              <a:ea typeface="Arial"/>
              <a:cs typeface="Arial"/>
              <a:sym typeface="Arial"/>
            </a:endParaRPr>
          </a:p>
        </p:txBody>
      </p:sp>
      <p:sp>
        <p:nvSpPr>
          <p:cNvPr id="2435" name="Google Shape;2435;p29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Useful techniques</a:t>
            </a:r>
            <a:endParaRPr sz="3200" b="0" i="0" u="none" strike="noStrike" cap="none">
              <a:solidFill>
                <a:srgbClr val="FFFFFF"/>
              </a:solidFill>
              <a:latin typeface="Palatino Linotype"/>
              <a:ea typeface="Palatino Linotype"/>
              <a:cs typeface="Palatino Linotype"/>
              <a:sym typeface="Palatino Linotype"/>
            </a:endParaRPr>
          </a:p>
        </p:txBody>
      </p:sp>
      <p:pic>
        <p:nvPicPr>
          <p:cNvPr id="2436" name="Google Shape;2436;p290"/>
          <p:cNvPicPr preferRelativeResize="0"/>
          <p:nvPr/>
        </p:nvPicPr>
        <p:blipFill rotWithShape="1">
          <a:blip r:embed="rId3">
            <a:alphaModFix/>
          </a:blip>
          <a:srcRect/>
          <a:stretch/>
        </p:blipFill>
        <p:spPr>
          <a:xfrm>
            <a:off x="2196835" y="2126529"/>
            <a:ext cx="4750329" cy="2568563"/>
          </a:xfrm>
          <a:prstGeom prst="rect">
            <a:avLst/>
          </a:prstGeom>
          <a:noFill/>
          <a:ln>
            <a:noFill/>
          </a:ln>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29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371</a:t>
            </a:fld>
            <a:endParaRPr sz="900" b="1" i="0" u="none" strike="noStrike" cap="none">
              <a:solidFill>
                <a:srgbClr val="FFFFFF"/>
              </a:solidFill>
              <a:latin typeface="Calibri"/>
              <a:ea typeface="Calibri"/>
              <a:cs typeface="Calibri"/>
              <a:sym typeface="Calibri"/>
            </a:endParaRPr>
          </a:p>
        </p:txBody>
      </p:sp>
      <p:sp>
        <p:nvSpPr>
          <p:cNvPr id="2442" name="Google Shape;2442;p291"/>
          <p:cNvSpPr txBox="1"/>
          <p:nvPr/>
        </p:nvSpPr>
        <p:spPr>
          <a:xfrm>
            <a:off x="606928" y="1143809"/>
            <a:ext cx="7930143"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want to set up a bare repository, you only have to use the --bare option: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init</a:t>
            </a:r>
            <a:r>
              <a:rPr lang="en-US" sz="2400" b="0" i="0" u="none" strike="noStrike" cap="none" dirty="0">
                <a:solidFill>
                  <a:srgbClr val="ED7D31"/>
                </a:solidFill>
                <a:latin typeface="Arial"/>
                <a:ea typeface="Arial"/>
                <a:cs typeface="Arial"/>
                <a:sym typeface="Arial"/>
              </a:rPr>
              <a:t> --bare </a:t>
            </a:r>
            <a:r>
              <a:rPr lang="en-US" sz="2400" b="0" i="0" u="none" strike="noStrike" cap="none" dirty="0" err="1">
                <a:solidFill>
                  <a:srgbClr val="ED7D31"/>
                </a:solidFill>
                <a:latin typeface="Arial"/>
                <a:ea typeface="Arial"/>
                <a:cs typeface="Arial"/>
                <a:sym typeface="Arial"/>
              </a:rPr>
              <a:t>NewRepository.git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As you may have noticed, I called it </a:t>
            </a:r>
            <a:r>
              <a:rPr lang="en-US" sz="2400" b="0" i="0" u="none" strike="noStrike" cap="none" dirty="0" err="1">
                <a:solidFill>
                  <a:schemeClr val="bg1"/>
                </a:solidFill>
                <a:latin typeface="Arial"/>
                <a:ea typeface="Arial"/>
                <a:cs typeface="Arial"/>
                <a:sym typeface="Arial"/>
              </a:rPr>
              <a:t>NewRepository.git</a:t>
            </a:r>
            <a:r>
              <a:rPr lang="en-US" sz="2400" b="0" i="0" u="none" strike="noStrike" cap="none" dirty="0">
                <a:solidFill>
                  <a:schemeClr val="bg1"/>
                </a:solidFill>
                <a:latin typeface="Arial"/>
                <a:ea typeface="Arial"/>
                <a:cs typeface="Arial"/>
                <a:sym typeface="Arial"/>
              </a:rPr>
              <a:t>, using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extension; this is not mandatory, but is a common way to identify bare repositories. If you pay attention, you will note that even in GitHub every repository ends with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extension.</a:t>
            </a:r>
            <a:endParaRPr sz="1400" b="0" i="0" u="none" strike="noStrike" cap="none" dirty="0">
              <a:solidFill>
                <a:schemeClr val="bg1"/>
              </a:solidFill>
              <a:latin typeface="Arial"/>
              <a:ea typeface="Arial"/>
              <a:cs typeface="Arial"/>
              <a:sym typeface="Arial"/>
            </a:endParaRPr>
          </a:p>
        </p:txBody>
      </p:sp>
      <p:sp>
        <p:nvSpPr>
          <p:cNvPr id="2443" name="Google Shape;2443;p29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Tricks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29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372</a:t>
            </a:fld>
            <a:endParaRPr sz="900" b="1" i="0" u="none" strike="noStrike" cap="none">
              <a:solidFill>
                <a:srgbClr val="FFFFFF"/>
              </a:solidFill>
              <a:latin typeface="Calibri"/>
              <a:ea typeface="Calibri"/>
              <a:cs typeface="Calibri"/>
              <a:sym typeface="Calibri"/>
            </a:endParaRPr>
          </a:p>
        </p:txBody>
      </p:sp>
      <p:sp>
        <p:nvSpPr>
          <p:cNvPr id="2449" name="Google Shape;2449;p292"/>
          <p:cNvSpPr txBox="1"/>
          <p:nvPr/>
        </p:nvSpPr>
        <p:spPr>
          <a:xfrm>
            <a:off x="250363" y="1026022"/>
            <a:ext cx="8496300" cy="355159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sym typeface="Arial"/>
              </a:rPr>
              <a:t>Converting a regular repository to a bare one</a:t>
            </a:r>
            <a:endParaRPr dirty="0">
              <a:solidFill>
                <a:schemeClr val="bg1"/>
              </a:solidFill>
            </a:endParaRPr>
          </a:p>
          <a:p>
            <a:pPr marL="0" marR="0" lvl="0" indent="0" algn="ctr"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It can happen that you start working on a project in a local repository, and then you feel the need to move it to a centralized server to make it available for other people or from other locations.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easily convert a regular repository to a bare one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clone command with the same --bare </a:t>
            </a:r>
            <a:r>
              <a:rPr lang="en-US" sz="2400" b="0" i="0" u="none" strike="noStrike" cap="none" dirty="0">
                <a:solidFill>
                  <a:srgbClr val="000000"/>
                </a:solidFill>
                <a:latin typeface="Arial"/>
                <a:ea typeface="Arial"/>
                <a:cs typeface="Arial"/>
                <a:sym typeface="Arial"/>
              </a:rPr>
              <a:t>option:</a:t>
            </a:r>
            <a:endParaRPr sz="1400" b="0" i="0" u="none" strike="noStrike" cap="none" dirty="0">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clone --bare </a:t>
            </a:r>
            <a:r>
              <a:rPr lang="en-US" sz="2400" b="0" i="0" u="none" strike="noStrike" cap="none" dirty="0" err="1">
                <a:solidFill>
                  <a:srgbClr val="ED7D31"/>
                </a:solidFill>
                <a:latin typeface="Arial"/>
                <a:ea typeface="Arial"/>
                <a:cs typeface="Arial"/>
                <a:sym typeface="Arial"/>
              </a:rPr>
              <a:t>my_project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my_project.git</a:t>
            </a:r>
            <a:endParaRPr sz="2400" b="0" i="0" u="none" strike="noStrike" cap="none" dirty="0">
              <a:solidFill>
                <a:srgbClr val="ED7D31"/>
              </a:solidFill>
              <a:latin typeface="Arial"/>
              <a:ea typeface="Arial"/>
              <a:cs typeface="Arial"/>
              <a:sym typeface="Arial"/>
            </a:endParaRPr>
          </a:p>
        </p:txBody>
      </p:sp>
      <p:sp>
        <p:nvSpPr>
          <p:cNvPr id="2450" name="Google Shape;2450;p29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Tricks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29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373</a:t>
            </a:fld>
            <a:endParaRPr sz="900" b="1" i="0" u="none" strike="noStrike" cap="none">
              <a:solidFill>
                <a:srgbClr val="FFFFFF"/>
              </a:solidFill>
              <a:latin typeface="Calibri"/>
              <a:ea typeface="Calibri"/>
              <a:cs typeface="Calibri"/>
              <a:sym typeface="Calibri"/>
            </a:endParaRPr>
          </a:p>
        </p:txBody>
      </p:sp>
      <p:sp>
        <p:nvSpPr>
          <p:cNvPr id="2456" name="Google Shape;2456;p293"/>
          <p:cNvSpPr txBox="1"/>
          <p:nvPr/>
        </p:nvSpPr>
        <p:spPr>
          <a:xfrm>
            <a:off x="851156" y="1343864"/>
            <a:ext cx="7851122" cy="293606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Archiving the repository</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archive the repository without including versioning information, you can use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archive command; there are many output formats but the classic one is the .zip one: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archive master --format=zip --output=../repoBackup.zip</a:t>
            </a:r>
            <a:endParaRPr sz="1400" b="0" i="0" u="none" strike="noStrike" cap="none" dirty="0">
              <a:solidFill>
                <a:srgbClr val="000000"/>
              </a:solidFill>
              <a:latin typeface="Arial"/>
              <a:ea typeface="Arial"/>
              <a:cs typeface="Arial"/>
              <a:sym typeface="Arial"/>
            </a:endParaRPr>
          </a:p>
        </p:txBody>
      </p:sp>
      <p:sp>
        <p:nvSpPr>
          <p:cNvPr id="2457" name="Google Shape;2457;p29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Tricks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29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374</a:t>
            </a:fld>
            <a:endParaRPr sz="900" b="1" i="0" u="none" strike="noStrike" cap="none">
              <a:solidFill>
                <a:srgbClr val="FFFFFF"/>
              </a:solidFill>
              <a:latin typeface="Calibri"/>
              <a:ea typeface="Calibri"/>
              <a:cs typeface="Calibri"/>
              <a:sym typeface="Calibri"/>
            </a:endParaRPr>
          </a:p>
        </p:txBody>
      </p:sp>
      <p:sp>
        <p:nvSpPr>
          <p:cNvPr id="2463" name="Google Shape;2463;p294"/>
          <p:cNvSpPr txBox="1"/>
          <p:nvPr/>
        </p:nvSpPr>
        <p:spPr>
          <a:xfrm>
            <a:off x="832706" y="1159198"/>
            <a:ext cx="7478700" cy="33060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Please note that using this command is not the same as backing up folders in a filesystem.</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As you will have noticed,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archive command can produce archives in a smarter way, including only files in a branch or even in a single commit. </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 example, by doing this you are archiving only the last commit: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archive HEAD --format=zip --output=../headBackup.zip</a:t>
            </a:r>
            <a:endParaRPr sz="1400" b="0" i="0" u="none" strike="noStrike" cap="none" dirty="0">
              <a:solidFill>
                <a:srgbClr val="000000"/>
              </a:solidFill>
              <a:latin typeface="Arial"/>
              <a:ea typeface="Arial"/>
              <a:cs typeface="Arial"/>
              <a:sym typeface="Arial"/>
            </a:endParaRPr>
          </a:p>
        </p:txBody>
      </p:sp>
      <p:sp>
        <p:nvSpPr>
          <p:cNvPr id="2464" name="Google Shape;2464;p29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Tricks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29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375</a:t>
            </a:fld>
            <a:endParaRPr sz="900" b="1" i="0" u="none" strike="noStrike" cap="none">
              <a:solidFill>
                <a:srgbClr val="FFFFFF"/>
              </a:solidFill>
              <a:latin typeface="Calibri"/>
              <a:ea typeface="Calibri"/>
              <a:cs typeface="Calibri"/>
              <a:sym typeface="Calibri"/>
            </a:endParaRPr>
          </a:p>
        </p:txBody>
      </p:sp>
      <p:sp>
        <p:nvSpPr>
          <p:cNvPr id="2470" name="Google Shape;2470;p295"/>
          <p:cNvSpPr txBox="1"/>
          <p:nvPr/>
        </p:nvSpPr>
        <p:spPr>
          <a:xfrm>
            <a:off x="996400" y="928700"/>
            <a:ext cx="7698600" cy="3706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Bundling the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Another interesting command is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bundle command. </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With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bundle, you can export a snapshot from your repository and then restore it wherever you want.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Suppose you want to clone your repository on another computer, and the network is down or absent; with this command, you can create a </a:t>
            </a:r>
            <a:r>
              <a:rPr lang="en-US" sz="2400" b="0" i="0" u="none" strike="noStrike" cap="none" dirty="0" err="1">
                <a:solidFill>
                  <a:schemeClr val="bg1"/>
                </a:solidFill>
                <a:latin typeface="Arial"/>
                <a:ea typeface="Arial"/>
                <a:cs typeface="Arial"/>
                <a:sym typeface="Arial"/>
              </a:rPr>
              <a:t>repo.bundle</a:t>
            </a:r>
            <a:r>
              <a:rPr lang="en-US" sz="2400" b="0" i="0" u="none" strike="noStrike" cap="none" dirty="0">
                <a:solidFill>
                  <a:schemeClr val="bg1"/>
                </a:solidFill>
                <a:latin typeface="Arial"/>
                <a:ea typeface="Arial"/>
                <a:cs typeface="Arial"/>
                <a:sym typeface="Arial"/>
              </a:rPr>
              <a:t> file of the master branch:</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bundle create ../</a:t>
            </a:r>
            <a:r>
              <a:rPr lang="en-US" sz="2400" b="0" i="0" u="none" strike="noStrike" cap="none" dirty="0" err="1">
                <a:solidFill>
                  <a:srgbClr val="ED7D31"/>
                </a:solidFill>
                <a:latin typeface="Arial"/>
                <a:ea typeface="Arial"/>
                <a:cs typeface="Arial"/>
                <a:sym typeface="Arial"/>
              </a:rPr>
              <a:t>repo.bundle</a:t>
            </a:r>
            <a:r>
              <a:rPr lang="en-US" sz="2400" b="0" i="0" u="none" strike="noStrike" cap="none" dirty="0">
                <a:solidFill>
                  <a:srgbClr val="ED7D31"/>
                </a:solidFill>
                <a:latin typeface="Arial"/>
                <a:ea typeface="Arial"/>
                <a:cs typeface="Arial"/>
                <a:sym typeface="Arial"/>
              </a:rPr>
              <a:t> master</a:t>
            </a:r>
            <a:endParaRPr sz="1400" b="0" i="0" u="none" strike="noStrike" cap="none" dirty="0">
              <a:solidFill>
                <a:srgbClr val="000000"/>
              </a:solidFill>
              <a:latin typeface="Arial"/>
              <a:ea typeface="Arial"/>
              <a:cs typeface="Arial"/>
              <a:sym typeface="Arial"/>
            </a:endParaRPr>
          </a:p>
        </p:txBody>
      </p:sp>
      <p:sp>
        <p:nvSpPr>
          <p:cNvPr id="2471" name="Google Shape;2471;p29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Tricks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6" name="Google Shape;2476;p29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376</a:t>
            </a:fld>
            <a:endParaRPr sz="900" b="1" i="0" u="none" strike="noStrike" cap="none">
              <a:solidFill>
                <a:srgbClr val="FFFFFF"/>
              </a:solidFill>
              <a:latin typeface="Calibri"/>
              <a:ea typeface="Calibri"/>
              <a:cs typeface="Calibri"/>
              <a:sym typeface="Calibri"/>
            </a:endParaRPr>
          </a:p>
        </p:txBody>
      </p:sp>
      <p:sp>
        <p:nvSpPr>
          <p:cNvPr id="2477" name="Google Shape;2477;p296"/>
          <p:cNvSpPr txBox="1"/>
          <p:nvPr/>
        </p:nvSpPr>
        <p:spPr>
          <a:xfrm>
            <a:off x="996395" y="1697807"/>
            <a:ext cx="7151210" cy="222817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With this other command, we can restore the bundle in the other computer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clone command:</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cd /</a:t>
            </a:r>
            <a:r>
              <a:rPr lang="en-US" sz="2400" b="0" i="0" u="none" strike="noStrike" cap="none" dirty="0" err="1">
                <a:solidFill>
                  <a:srgbClr val="ED7D31"/>
                </a:solidFill>
                <a:latin typeface="Arial"/>
                <a:ea typeface="Arial"/>
                <a:cs typeface="Arial"/>
                <a:sym typeface="Arial"/>
              </a:rPr>
              <a:t>OtherComputer</a:t>
            </a:r>
            <a:r>
              <a:rPr lang="en-US" sz="2400" b="0" i="0" u="none" strike="noStrike" cap="none" dirty="0">
                <a:solidFill>
                  <a:srgbClr val="ED7D31"/>
                </a:solidFill>
                <a:latin typeface="Arial"/>
                <a:ea typeface="Arial"/>
                <a:cs typeface="Arial"/>
                <a:sym typeface="Arial"/>
              </a:rPr>
              <a:t>/Folder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clone </a:t>
            </a:r>
            <a:r>
              <a:rPr lang="en-US" sz="2400" b="0" i="0" u="none" strike="noStrike" cap="none" dirty="0" err="1">
                <a:solidFill>
                  <a:srgbClr val="ED7D31"/>
                </a:solidFill>
                <a:latin typeface="Arial"/>
                <a:ea typeface="Arial"/>
                <a:cs typeface="Arial"/>
                <a:sym typeface="Arial"/>
              </a:rPr>
              <a:t>repo.bundle</a:t>
            </a:r>
            <a:r>
              <a:rPr lang="en-US" sz="2400" b="0" i="0" u="none" strike="noStrike" cap="none" dirty="0">
                <a:solidFill>
                  <a:srgbClr val="ED7D31"/>
                </a:solidFill>
                <a:latin typeface="Arial"/>
                <a:ea typeface="Arial"/>
                <a:cs typeface="Arial"/>
                <a:sym typeface="Arial"/>
              </a:rPr>
              <a:t> repo -b master</a:t>
            </a:r>
            <a:endParaRPr sz="1400" b="0" i="0" u="none" strike="noStrike" cap="none" dirty="0">
              <a:solidFill>
                <a:srgbClr val="000000"/>
              </a:solidFill>
              <a:latin typeface="Arial"/>
              <a:ea typeface="Arial"/>
              <a:cs typeface="Arial"/>
              <a:sym typeface="Arial"/>
            </a:endParaRPr>
          </a:p>
        </p:txBody>
      </p:sp>
      <p:sp>
        <p:nvSpPr>
          <p:cNvPr id="2478" name="Google Shape;2478;p29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Tricks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29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377</a:t>
            </a:fld>
            <a:endParaRPr sz="900" b="1" i="0" u="none" strike="noStrike" cap="none">
              <a:solidFill>
                <a:srgbClr val="FFFFFF"/>
              </a:solidFill>
              <a:latin typeface="Calibri"/>
              <a:ea typeface="Calibri"/>
              <a:cs typeface="Calibri"/>
              <a:sym typeface="Calibri"/>
            </a:endParaRPr>
          </a:p>
        </p:txBody>
      </p:sp>
      <p:sp>
        <p:nvSpPr>
          <p:cNvPr id="2484" name="Google Shape;2484;p297"/>
          <p:cNvSpPr txBox="1"/>
          <p:nvPr/>
        </p:nvSpPr>
        <p:spPr>
          <a:xfrm>
            <a:off x="802997" y="1068667"/>
            <a:ext cx="7538005" cy="407483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lesson, we enhanced our knowledge about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and its wide set of commands.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discovered how configuration levels work, and how to set our preferences using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by, for example, adding useful command aliases to the shell.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we looked at how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deals with stashes, providing the way to shelve then and reapply changes.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2485" name="Google Shape;2485;p29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Summary</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31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378</a:t>
            </a:fld>
            <a:endParaRPr sz="900" b="1" i="0" u="none" strike="noStrike" cap="none">
              <a:solidFill>
                <a:srgbClr val="FFFFFF"/>
              </a:solidFill>
              <a:latin typeface="Calibri"/>
              <a:ea typeface="Calibri"/>
              <a:cs typeface="Calibri"/>
              <a:sym typeface="Calibri"/>
            </a:endParaRPr>
          </a:p>
        </p:txBody>
      </p:sp>
      <p:sp>
        <p:nvSpPr>
          <p:cNvPr id="2614" name="Google Shape;2614;p315"/>
          <p:cNvSpPr txBox="1"/>
          <p:nvPr/>
        </p:nvSpPr>
        <p:spPr>
          <a:xfrm>
            <a:off x="513944" y="1328475"/>
            <a:ext cx="8116111"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 fork is a copy of a repository that you manage.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Forks let you make changes to a project without affecting the original repository.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fetch updates from or submit changes to the original repository with pull requests.</a:t>
            </a:r>
            <a:endParaRPr sz="1400" b="0" i="0" u="none" strike="noStrike" cap="none" dirty="0">
              <a:solidFill>
                <a:schemeClr val="bg1"/>
              </a:solidFill>
              <a:latin typeface="Arial"/>
              <a:ea typeface="Arial"/>
              <a:cs typeface="Arial"/>
              <a:sym typeface="Arial"/>
            </a:endParaRPr>
          </a:p>
        </p:txBody>
      </p:sp>
      <p:sp>
        <p:nvSpPr>
          <p:cNvPr id="2615" name="Google Shape;2615;p31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What is a Fork?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31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379</a:t>
            </a:fld>
            <a:endParaRPr sz="900" b="1" i="0" u="none" strike="noStrike" cap="none">
              <a:solidFill>
                <a:srgbClr val="FFFFFF"/>
              </a:solidFill>
              <a:latin typeface="Calibri"/>
              <a:ea typeface="Calibri"/>
              <a:cs typeface="Calibri"/>
              <a:sym typeface="Calibri"/>
            </a:endParaRPr>
          </a:p>
        </p:txBody>
      </p:sp>
      <p:sp>
        <p:nvSpPr>
          <p:cNvPr id="2621" name="Google Shape;2621;p316"/>
          <p:cNvSpPr txBox="1"/>
          <p:nvPr/>
        </p:nvSpPr>
        <p:spPr>
          <a:xfrm>
            <a:off x="513944" y="1513141"/>
            <a:ext cx="8116111" cy="2597506"/>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For example, you can use forks to propose changes related to fixing a bug. Rather than logging an issue for a bug you have found, you can:</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Fork the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Make the fix.</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Submit a pull request to the project owner.</a:t>
            </a:r>
            <a:endParaRPr sz="1400" b="0" i="0" u="none" strike="noStrike" cap="none" dirty="0">
              <a:solidFill>
                <a:schemeClr val="bg1"/>
              </a:solidFill>
              <a:latin typeface="Arial"/>
              <a:ea typeface="Arial"/>
              <a:cs typeface="Arial"/>
              <a:sym typeface="Arial"/>
            </a:endParaRPr>
          </a:p>
        </p:txBody>
      </p:sp>
      <p:sp>
        <p:nvSpPr>
          <p:cNvPr id="2622" name="Google Shape;2622;p31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Propose changes to someone else's project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a:t>
            </a:fld>
            <a:endParaRPr sz="900" b="1" i="0" u="none" strike="noStrike" cap="none">
              <a:solidFill>
                <a:srgbClr val="FFFFFF"/>
              </a:solidFill>
              <a:latin typeface="Calibri"/>
              <a:ea typeface="Calibri"/>
              <a:cs typeface="Calibri"/>
              <a:sym typeface="Calibri"/>
            </a:endParaRPr>
          </a:p>
        </p:txBody>
      </p:sp>
      <p:sp>
        <p:nvSpPr>
          <p:cNvPr id="660" name="Google Shape;660;p59"/>
          <p:cNvSpPr txBox="1"/>
          <p:nvPr/>
        </p:nvSpPr>
        <p:spPr>
          <a:xfrm>
            <a:off x="563700" y="1660800"/>
            <a:ext cx="8016600" cy="28443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rgbClr val="ED7D3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Wow! Its content is exactly the content of our shoppingFile.txt file.</a:t>
            </a:r>
            <a:endParaRPr sz="13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To confirm, we can use the cat command, which on *nix systems allows you to see the contents of a file:</a:t>
            </a:r>
            <a:endParaRPr sz="13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3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300" b="0" i="0" u="none" strike="noStrike" cap="none" dirty="0">
              <a:solidFill>
                <a:srgbClr val="ED7D3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2300" b="0" i="0" u="none" strike="noStrike" cap="none" dirty="0">
                <a:solidFill>
                  <a:schemeClr val="bg1"/>
                </a:solidFill>
                <a:latin typeface="Arial"/>
                <a:ea typeface="Arial"/>
                <a:cs typeface="Arial"/>
                <a:sym typeface="Arial"/>
              </a:rPr>
              <a:t>As you can see, the result is the same.</a:t>
            </a:r>
            <a:endParaRPr sz="1300" b="0" i="0" u="none" strike="noStrike" cap="none" dirty="0">
              <a:solidFill>
                <a:schemeClr val="bg1"/>
              </a:solidFill>
              <a:latin typeface="Arial"/>
              <a:ea typeface="Arial"/>
              <a:cs typeface="Arial"/>
              <a:sym typeface="Arial"/>
            </a:endParaRPr>
          </a:p>
        </p:txBody>
      </p:sp>
      <p:sp>
        <p:nvSpPr>
          <p:cNvPr id="661" name="Google Shape;661;p59"/>
          <p:cNvSpPr/>
          <p:nvPr/>
        </p:nvSpPr>
        <p:spPr>
          <a:xfrm>
            <a:off x="0" y="230865"/>
            <a:ext cx="10385700" cy="697800"/>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Blobs</a:t>
            </a:r>
            <a:endParaRPr sz="3200" b="0" i="0" u="none" strike="noStrike" cap="none">
              <a:solidFill>
                <a:srgbClr val="FFFFFF"/>
              </a:solidFill>
              <a:latin typeface="Palatino Linotype"/>
              <a:ea typeface="Palatino Linotype"/>
              <a:cs typeface="Palatino Linotype"/>
              <a:sym typeface="Palatino Linotype"/>
            </a:endParaRPr>
          </a:p>
        </p:txBody>
      </p:sp>
      <p:pic>
        <p:nvPicPr>
          <p:cNvPr id="662" name="Google Shape;662;p59"/>
          <p:cNvPicPr preferRelativeResize="0"/>
          <p:nvPr/>
        </p:nvPicPr>
        <p:blipFill rotWithShape="1">
          <a:blip r:embed="rId3">
            <a:alphaModFix/>
          </a:blip>
          <a:srcRect/>
          <a:stretch/>
        </p:blipFill>
        <p:spPr>
          <a:xfrm>
            <a:off x="2988788" y="1099300"/>
            <a:ext cx="3019425" cy="895350"/>
          </a:xfrm>
          <a:prstGeom prst="rect">
            <a:avLst/>
          </a:prstGeom>
          <a:noFill/>
          <a:ln>
            <a:noFill/>
          </a:ln>
        </p:spPr>
      </p:pic>
      <p:pic>
        <p:nvPicPr>
          <p:cNvPr id="663" name="Google Shape;663;p59"/>
          <p:cNvPicPr preferRelativeResize="0"/>
          <p:nvPr/>
        </p:nvPicPr>
        <p:blipFill rotWithShape="1">
          <a:blip r:embed="rId4">
            <a:alphaModFix/>
          </a:blip>
          <a:srcRect/>
          <a:stretch/>
        </p:blipFill>
        <p:spPr>
          <a:xfrm>
            <a:off x="3260624" y="3464525"/>
            <a:ext cx="2622751" cy="697800"/>
          </a:xfrm>
          <a:prstGeom prst="rect">
            <a:avLst/>
          </a:prstGeom>
          <a:noFill/>
          <a:ln>
            <a:noFill/>
          </a:ln>
        </p:spPr>
      </p:pic>
    </p:spTree>
    <p:extLst>
      <p:ext uri="{BB962C8B-B14F-4D97-AF65-F5344CB8AC3E}">
        <p14:creationId xmlns:p14="http://schemas.microsoft.com/office/powerpoint/2010/main" val="24394324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31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380</a:t>
            </a:fld>
            <a:endParaRPr sz="900" b="1" i="0" u="none" strike="noStrike" cap="none">
              <a:solidFill>
                <a:srgbClr val="FFFFFF"/>
              </a:solidFill>
              <a:latin typeface="Calibri"/>
              <a:ea typeface="Calibri"/>
              <a:cs typeface="Calibri"/>
              <a:sym typeface="Calibri"/>
            </a:endParaRPr>
          </a:p>
        </p:txBody>
      </p:sp>
      <p:sp>
        <p:nvSpPr>
          <p:cNvPr id="2628" name="Google Shape;2628;p317"/>
          <p:cNvSpPr txBox="1"/>
          <p:nvPr/>
        </p:nvSpPr>
        <p:spPr>
          <a:xfrm>
            <a:off x="513944" y="1328475"/>
            <a:ext cx="8116111" cy="14895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On GitHub.com, navigate to the </a:t>
            </a:r>
            <a:r>
              <a:rPr lang="en-US" sz="2400" b="0" i="0" u="none" strike="noStrike" cap="none" dirty="0" err="1">
                <a:solidFill>
                  <a:schemeClr val="bg1"/>
                </a:solidFill>
                <a:latin typeface="Arial"/>
                <a:ea typeface="Arial"/>
                <a:cs typeface="Arial"/>
                <a:sym typeface="Arial"/>
              </a:rPr>
              <a:t>octocat</a:t>
            </a:r>
            <a:r>
              <a:rPr lang="en-US" sz="2400" b="0" i="0" u="none" strike="noStrike" cap="none" dirty="0">
                <a:solidFill>
                  <a:schemeClr val="bg1"/>
                </a:solidFill>
                <a:latin typeface="Arial"/>
                <a:ea typeface="Arial"/>
                <a:cs typeface="Arial"/>
                <a:sym typeface="Arial"/>
              </a:rPr>
              <a:t>/Spoon-Knife repository.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the top-right corner of the page, click Fork.</a:t>
            </a:r>
            <a:endParaRPr sz="1400" b="0" i="0" u="none" strike="noStrike" cap="none" dirty="0">
              <a:solidFill>
                <a:schemeClr val="bg1"/>
              </a:solidFill>
              <a:latin typeface="Arial"/>
              <a:ea typeface="Arial"/>
              <a:cs typeface="Arial"/>
              <a:sym typeface="Arial"/>
            </a:endParaRPr>
          </a:p>
        </p:txBody>
      </p:sp>
      <p:sp>
        <p:nvSpPr>
          <p:cNvPr id="2629" name="Google Shape;2629;p31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Creating a Fork</a:t>
            </a:r>
            <a:endParaRPr sz="1400" b="0" i="0" u="none" strike="noStrike" cap="none">
              <a:solidFill>
                <a:srgbClr val="000000"/>
              </a:solidFill>
              <a:latin typeface="Arial"/>
              <a:ea typeface="Arial"/>
              <a:cs typeface="Arial"/>
              <a:sym typeface="Arial"/>
            </a:endParaRPr>
          </a:p>
        </p:txBody>
      </p:sp>
      <p:pic>
        <p:nvPicPr>
          <p:cNvPr id="2630" name="Google Shape;2630;p317"/>
          <p:cNvPicPr preferRelativeResize="0"/>
          <p:nvPr/>
        </p:nvPicPr>
        <p:blipFill rotWithShape="1">
          <a:blip r:embed="rId3">
            <a:alphaModFix/>
          </a:blip>
          <a:srcRect/>
          <a:stretch/>
        </p:blipFill>
        <p:spPr>
          <a:xfrm>
            <a:off x="807868" y="3175136"/>
            <a:ext cx="7528264" cy="1048018"/>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31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381</a:t>
            </a:fld>
            <a:endParaRPr sz="900" b="1" i="0" u="none" strike="noStrike" cap="none">
              <a:solidFill>
                <a:srgbClr val="FFFFFF"/>
              </a:solidFill>
              <a:latin typeface="Calibri"/>
              <a:ea typeface="Calibri"/>
              <a:cs typeface="Calibri"/>
              <a:sym typeface="Calibri"/>
            </a:endParaRPr>
          </a:p>
        </p:txBody>
      </p:sp>
      <p:sp>
        <p:nvSpPr>
          <p:cNvPr id="2636" name="Google Shape;2636;p318"/>
          <p:cNvSpPr txBox="1"/>
          <p:nvPr/>
        </p:nvSpPr>
        <p:spPr>
          <a:xfrm>
            <a:off x="513944" y="1186433"/>
            <a:ext cx="8116111" cy="38151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Select an owner for the forked repository.</a:t>
            </a:r>
            <a:endParaRPr sz="2400" b="0" i="0" u="none" strike="noStrike" cap="none" dirty="0">
              <a:solidFill>
                <a:schemeClr val="bg1"/>
              </a:solidFill>
              <a:latin typeface="Arial"/>
              <a:ea typeface="Arial"/>
              <a:cs typeface="Arial"/>
              <a:sym typeface="Arial"/>
            </a:endParaRPr>
          </a:p>
        </p:txBody>
      </p:sp>
      <p:sp>
        <p:nvSpPr>
          <p:cNvPr id="2637" name="Google Shape;2637;p31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Creating a Fork</a:t>
            </a:r>
            <a:endParaRPr sz="1400" b="0" i="0" u="none" strike="noStrike" cap="none">
              <a:solidFill>
                <a:srgbClr val="000000"/>
              </a:solidFill>
              <a:latin typeface="Arial"/>
              <a:ea typeface="Arial"/>
              <a:cs typeface="Arial"/>
              <a:sym typeface="Arial"/>
            </a:endParaRPr>
          </a:p>
        </p:txBody>
      </p:sp>
      <p:pic>
        <p:nvPicPr>
          <p:cNvPr id="2638" name="Google Shape;2638;p318"/>
          <p:cNvPicPr preferRelativeResize="0"/>
          <p:nvPr/>
        </p:nvPicPr>
        <p:blipFill rotWithShape="1">
          <a:blip r:embed="rId3">
            <a:alphaModFix/>
          </a:blip>
          <a:srcRect/>
          <a:stretch/>
        </p:blipFill>
        <p:spPr>
          <a:xfrm>
            <a:off x="621437" y="1791342"/>
            <a:ext cx="7901126" cy="2680356"/>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31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382</a:t>
            </a:fld>
            <a:endParaRPr sz="900" b="1" i="0" u="none" strike="noStrike" cap="none">
              <a:solidFill>
                <a:srgbClr val="FFFFFF"/>
              </a:solidFill>
              <a:latin typeface="Calibri"/>
              <a:ea typeface="Calibri"/>
              <a:cs typeface="Calibri"/>
              <a:sym typeface="Calibri"/>
            </a:endParaRPr>
          </a:p>
        </p:txBody>
      </p:sp>
      <p:sp>
        <p:nvSpPr>
          <p:cNvPr id="2644" name="Google Shape;2644;p319"/>
          <p:cNvSpPr txBox="1"/>
          <p:nvPr/>
        </p:nvSpPr>
        <p:spPr>
          <a:xfrm>
            <a:off x="513944" y="1082240"/>
            <a:ext cx="8116111" cy="14895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By default, forks are named the same as their parent repositories.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change the name of the fork to distinguish it further.</a:t>
            </a:r>
            <a:endParaRPr sz="1400" b="0" i="0" u="none" strike="noStrike" cap="none" dirty="0">
              <a:solidFill>
                <a:schemeClr val="bg1"/>
              </a:solidFill>
              <a:latin typeface="Arial"/>
              <a:ea typeface="Arial"/>
              <a:cs typeface="Arial"/>
              <a:sym typeface="Arial"/>
            </a:endParaRPr>
          </a:p>
        </p:txBody>
      </p:sp>
      <p:sp>
        <p:nvSpPr>
          <p:cNvPr id="2645" name="Google Shape;2645;p31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Creating a Fork</a:t>
            </a:r>
            <a:endParaRPr sz="1400" b="0" i="0" u="none" strike="noStrike" cap="none">
              <a:solidFill>
                <a:srgbClr val="000000"/>
              </a:solidFill>
              <a:latin typeface="Arial"/>
              <a:ea typeface="Arial"/>
              <a:cs typeface="Arial"/>
              <a:sym typeface="Arial"/>
            </a:endParaRPr>
          </a:p>
        </p:txBody>
      </p:sp>
      <p:pic>
        <p:nvPicPr>
          <p:cNvPr id="2646" name="Google Shape;2646;p319"/>
          <p:cNvPicPr preferRelativeResize="0"/>
          <p:nvPr/>
        </p:nvPicPr>
        <p:blipFill rotWithShape="1">
          <a:blip r:embed="rId3">
            <a:alphaModFix/>
          </a:blip>
          <a:srcRect/>
          <a:stretch/>
        </p:blipFill>
        <p:spPr>
          <a:xfrm>
            <a:off x="1287262" y="2571750"/>
            <a:ext cx="6569476" cy="2186774"/>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32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383</a:t>
            </a:fld>
            <a:endParaRPr sz="900" b="1" i="0" u="none" strike="noStrike" cap="none">
              <a:solidFill>
                <a:srgbClr val="FFFFFF"/>
              </a:solidFill>
              <a:latin typeface="Calibri"/>
              <a:ea typeface="Calibri"/>
              <a:cs typeface="Calibri"/>
              <a:sym typeface="Calibri"/>
            </a:endParaRPr>
          </a:p>
        </p:txBody>
      </p:sp>
      <p:sp>
        <p:nvSpPr>
          <p:cNvPr id="2652" name="Google Shape;2652;p32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Creating a Fork</a:t>
            </a:r>
            <a:endParaRPr sz="1400" b="0" i="0" u="none" strike="noStrike" cap="none">
              <a:solidFill>
                <a:srgbClr val="000000"/>
              </a:solidFill>
              <a:latin typeface="Arial"/>
              <a:ea typeface="Arial"/>
              <a:cs typeface="Arial"/>
              <a:sym typeface="Arial"/>
            </a:endParaRPr>
          </a:p>
        </p:txBody>
      </p:sp>
      <p:pic>
        <p:nvPicPr>
          <p:cNvPr id="2653" name="Google Shape;2653;p320"/>
          <p:cNvPicPr preferRelativeResize="0"/>
          <p:nvPr/>
        </p:nvPicPr>
        <p:blipFill rotWithShape="1">
          <a:blip r:embed="rId3">
            <a:alphaModFix/>
          </a:blip>
          <a:srcRect/>
          <a:stretch/>
        </p:blipFill>
        <p:spPr>
          <a:xfrm>
            <a:off x="674703" y="1134216"/>
            <a:ext cx="7794594" cy="3560876"/>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2657"/>
        <p:cNvGrpSpPr/>
        <p:nvPr/>
      </p:nvGrpSpPr>
      <p:grpSpPr>
        <a:xfrm>
          <a:off x="0" y="0"/>
          <a:ext cx="0" cy="0"/>
          <a:chOff x="0" y="0"/>
          <a:chExt cx="0" cy="0"/>
        </a:xfrm>
      </p:grpSpPr>
      <p:sp>
        <p:nvSpPr>
          <p:cNvPr id="2658" name="Google Shape;2658;p32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384</a:t>
            </a:fld>
            <a:endParaRPr sz="900" b="1" i="0" u="none" strike="noStrike" cap="none">
              <a:solidFill>
                <a:srgbClr val="FFFFFF"/>
              </a:solidFill>
              <a:latin typeface="Calibri"/>
              <a:ea typeface="Calibri"/>
              <a:cs typeface="Calibri"/>
              <a:sym typeface="Calibri"/>
            </a:endParaRPr>
          </a:p>
        </p:txBody>
      </p:sp>
      <p:sp>
        <p:nvSpPr>
          <p:cNvPr id="2659" name="Google Shape;2659;p32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Creating a Fork</a:t>
            </a:r>
            <a:endParaRPr sz="1400" b="0" i="0" u="none" strike="noStrike" cap="none">
              <a:solidFill>
                <a:srgbClr val="000000"/>
              </a:solidFill>
              <a:latin typeface="Arial"/>
              <a:ea typeface="Arial"/>
              <a:cs typeface="Arial"/>
              <a:sym typeface="Arial"/>
            </a:endParaRPr>
          </a:p>
        </p:txBody>
      </p:sp>
      <p:pic>
        <p:nvPicPr>
          <p:cNvPr id="2660" name="Google Shape;2660;p321"/>
          <p:cNvPicPr preferRelativeResize="0"/>
          <p:nvPr/>
        </p:nvPicPr>
        <p:blipFill rotWithShape="1">
          <a:blip r:embed="rId3">
            <a:alphaModFix/>
          </a:blip>
          <a:srcRect/>
          <a:stretch/>
        </p:blipFill>
        <p:spPr>
          <a:xfrm>
            <a:off x="0" y="1211917"/>
            <a:ext cx="9144000" cy="3412123"/>
          </a:xfrm>
          <a:prstGeom prst="rect">
            <a:avLst/>
          </a:prstGeom>
          <a:noFill/>
          <a:ln>
            <a:noFill/>
          </a:ln>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32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385</a:t>
            </a:fld>
            <a:endParaRPr sz="900" b="1" i="0" u="none" strike="noStrike" cap="none">
              <a:solidFill>
                <a:srgbClr val="FFFFFF"/>
              </a:solidFill>
              <a:latin typeface="Calibri"/>
              <a:ea typeface="Calibri"/>
              <a:cs typeface="Calibri"/>
              <a:sym typeface="Calibri"/>
            </a:endParaRPr>
          </a:p>
        </p:txBody>
      </p:sp>
      <p:sp>
        <p:nvSpPr>
          <p:cNvPr id="2666" name="Google Shape;2666;p322"/>
          <p:cNvSpPr txBox="1"/>
          <p:nvPr/>
        </p:nvSpPr>
        <p:spPr>
          <a:xfrm>
            <a:off x="513944" y="1277549"/>
            <a:ext cx="8116111" cy="38151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Click Create fork.</a:t>
            </a:r>
            <a:endParaRPr sz="2400" b="0" i="0" u="none" strike="noStrike" cap="none" dirty="0">
              <a:solidFill>
                <a:schemeClr val="bg1"/>
              </a:solidFill>
              <a:latin typeface="Arial"/>
              <a:ea typeface="Arial"/>
              <a:cs typeface="Arial"/>
              <a:sym typeface="Arial"/>
            </a:endParaRPr>
          </a:p>
        </p:txBody>
      </p:sp>
      <p:sp>
        <p:nvSpPr>
          <p:cNvPr id="2667" name="Google Shape;2667;p32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Creating a Fork</a:t>
            </a:r>
            <a:endParaRPr sz="1400" b="0" i="0" u="none" strike="noStrike" cap="none">
              <a:solidFill>
                <a:srgbClr val="000000"/>
              </a:solidFill>
              <a:latin typeface="Arial"/>
              <a:ea typeface="Arial"/>
              <a:cs typeface="Arial"/>
              <a:sym typeface="Arial"/>
            </a:endParaRPr>
          </a:p>
        </p:txBody>
      </p:sp>
      <p:pic>
        <p:nvPicPr>
          <p:cNvPr id="2668" name="Google Shape;2668;p322"/>
          <p:cNvPicPr preferRelativeResize="0"/>
          <p:nvPr/>
        </p:nvPicPr>
        <p:blipFill rotWithShape="1">
          <a:blip r:embed="rId3">
            <a:alphaModFix/>
          </a:blip>
          <a:srcRect/>
          <a:stretch/>
        </p:blipFill>
        <p:spPr>
          <a:xfrm>
            <a:off x="612559" y="1659064"/>
            <a:ext cx="7918882" cy="2772344"/>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785"/>
        <p:cNvGrpSpPr/>
        <p:nvPr/>
      </p:nvGrpSpPr>
      <p:grpSpPr>
        <a:xfrm>
          <a:off x="0" y="0"/>
          <a:ext cx="0" cy="0"/>
          <a:chOff x="0" y="0"/>
          <a:chExt cx="0" cy="0"/>
        </a:xfrm>
      </p:grpSpPr>
      <p:sp>
        <p:nvSpPr>
          <p:cNvPr id="2788" name="Google Shape;2788;p338"/>
          <p:cNvSpPr txBox="1"/>
          <p:nvPr/>
        </p:nvSpPr>
        <p:spPr>
          <a:xfrm>
            <a:off x="1" y="1719425"/>
            <a:ext cx="9143999" cy="93678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cs typeface="Times New Roman"/>
                <a:sym typeface="Times New Roman"/>
              </a:rPr>
              <a:t>Understanding Workflows</a:t>
            </a:r>
            <a:endParaRPr dirty="0"/>
          </a:p>
        </p:txBody>
      </p:sp>
    </p:spTree>
    <p:extLst>
      <p:ext uri="{BB962C8B-B14F-4D97-AF65-F5344CB8AC3E}">
        <p14:creationId xmlns:p14="http://schemas.microsoft.com/office/powerpoint/2010/main" val="14451338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2970"/>
        <p:cNvGrpSpPr/>
        <p:nvPr/>
      </p:nvGrpSpPr>
      <p:grpSpPr>
        <a:xfrm>
          <a:off x="0" y="0"/>
          <a:ext cx="0" cy="0"/>
          <a:chOff x="0" y="0"/>
          <a:chExt cx="0" cy="0"/>
        </a:xfrm>
      </p:grpSpPr>
      <p:sp>
        <p:nvSpPr>
          <p:cNvPr id="2971" name="Google Shape;2971;p36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387</a:t>
            </a:fld>
            <a:endParaRPr sz="900" b="1" i="0" u="none" strike="noStrike" cap="none">
              <a:solidFill>
                <a:srgbClr val="FFFFFF"/>
              </a:solidFill>
              <a:latin typeface="Calibri"/>
              <a:ea typeface="Calibri"/>
              <a:cs typeface="Calibri"/>
              <a:sym typeface="Calibri"/>
            </a:endParaRPr>
          </a:p>
        </p:txBody>
      </p:sp>
      <p:sp>
        <p:nvSpPr>
          <p:cNvPr id="2972" name="Google Shape;2972;p363"/>
          <p:cNvSpPr txBox="1"/>
          <p:nvPr/>
        </p:nvSpPr>
        <p:spPr>
          <a:xfrm>
            <a:off x="332669" y="1259631"/>
            <a:ext cx="8420713" cy="364393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Now that we learned how to perform good commits, it's time to fly higher and think of workflows. </a:t>
            </a:r>
            <a:endParaRPr sz="20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1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The thing that separates a great repository from a junkyard is the way you manage releases.</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The way you react when there is a bug to fix in particular version of your software.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And the way you act when you have to make users able to beta-test incoming features.</a:t>
            </a:r>
            <a:endParaRPr sz="12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sp>
        <p:nvSpPr>
          <p:cNvPr id="2973" name="Google Shape;2973;p36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54917739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36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388</a:t>
            </a:fld>
            <a:endParaRPr sz="900" b="1" i="0" u="none" strike="noStrike" cap="none">
              <a:solidFill>
                <a:srgbClr val="FFFFFF"/>
              </a:solidFill>
              <a:latin typeface="Calibri"/>
              <a:ea typeface="Calibri"/>
              <a:cs typeface="Calibri"/>
              <a:sym typeface="Calibri"/>
            </a:endParaRPr>
          </a:p>
        </p:txBody>
      </p:sp>
      <p:sp>
        <p:nvSpPr>
          <p:cNvPr id="2979" name="Google Shape;2979;p364"/>
          <p:cNvSpPr txBox="1"/>
          <p:nvPr/>
        </p:nvSpPr>
        <p:spPr>
          <a:xfrm>
            <a:off x="610343" y="959143"/>
            <a:ext cx="7923314" cy="3182266"/>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Centralized workflows</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As we used to do in other VCS like Subversion or so, even 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it is not uncommon to adopt a centralized way of working. </a:t>
            </a:r>
            <a:endParaRPr sz="2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work in a team, it is often necessary to share repositories with others, so a common point of contact becomes indispensable.</a:t>
            </a:r>
            <a:endParaRPr sz="1400" b="0" i="0" u="none" strike="noStrike" cap="none" dirty="0">
              <a:solidFill>
                <a:schemeClr val="bg1"/>
              </a:solidFill>
              <a:latin typeface="Arial"/>
              <a:ea typeface="Arial"/>
              <a:cs typeface="Arial"/>
              <a:sym typeface="Arial"/>
            </a:endParaRPr>
          </a:p>
        </p:txBody>
      </p:sp>
      <p:sp>
        <p:nvSpPr>
          <p:cNvPr id="2980" name="Google Shape;2980;p36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9602527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sp>
        <p:nvSpPr>
          <p:cNvPr id="2985" name="Google Shape;2985;p36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389</a:t>
            </a:fld>
            <a:endParaRPr sz="900" b="1" i="0" u="none" strike="noStrike" cap="none">
              <a:solidFill>
                <a:srgbClr val="FFFFFF"/>
              </a:solidFill>
              <a:latin typeface="Calibri"/>
              <a:ea typeface="Calibri"/>
              <a:cs typeface="Calibri"/>
              <a:sym typeface="Calibri"/>
            </a:endParaRPr>
          </a:p>
        </p:txBody>
      </p:sp>
      <p:sp>
        <p:nvSpPr>
          <p:cNvPr id="2986" name="Google Shape;2986;p365"/>
          <p:cNvSpPr txBox="1"/>
          <p:nvPr/>
        </p:nvSpPr>
        <p:spPr>
          <a:xfrm>
            <a:off x="791709" y="2251805"/>
            <a:ext cx="3531936"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scenario is represented in the following picture:</a:t>
            </a:r>
            <a:endParaRPr sz="2400" b="0" i="0" u="none" strike="noStrike" cap="none" dirty="0">
              <a:solidFill>
                <a:schemeClr val="bg1"/>
              </a:solidFill>
              <a:latin typeface="Arial"/>
              <a:ea typeface="Arial"/>
              <a:cs typeface="Arial"/>
              <a:sym typeface="Arial"/>
            </a:endParaRPr>
          </a:p>
        </p:txBody>
      </p:sp>
      <p:sp>
        <p:nvSpPr>
          <p:cNvPr id="2987" name="Google Shape;2987;p36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pic>
        <p:nvPicPr>
          <p:cNvPr id="2988" name="Google Shape;2988;p365"/>
          <p:cNvPicPr preferRelativeResize="0"/>
          <p:nvPr/>
        </p:nvPicPr>
        <p:blipFill rotWithShape="1">
          <a:blip r:embed="rId3">
            <a:alphaModFix/>
          </a:blip>
          <a:srcRect/>
          <a:stretch/>
        </p:blipFill>
        <p:spPr>
          <a:xfrm>
            <a:off x="4572000" y="1064303"/>
            <a:ext cx="2809383" cy="3630789"/>
          </a:xfrm>
          <a:prstGeom prst="rect">
            <a:avLst/>
          </a:prstGeom>
          <a:noFill/>
          <a:ln>
            <a:noFill/>
          </a:ln>
        </p:spPr>
      </p:pic>
    </p:spTree>
    <p:extLst>
      <p:ext uri="{BB962C8B-B14F-4D97-AF65-F5344CB8AC3E}">
        <p14:creationId xmlns:p14="http://schemas.microsoft.com/office/powerpoint/2010/main" val="3238794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a:t>
            </a:fld>
            <a:endParaRPr sz="900" b="1" i="0" u="none" strike="noStrike" cap="none">
              <a:solidFill>
                <a:srgbClr val="FFFFFF"/>
              </a:solidFill>
              <a:latin typeface="Calibri"/>
              <a:ea typeface="Calibri"/>
              <a:cs typeface="Calibri"/>
              <a:sym typeface="Calibri"/>
            </a:endParaRPr>
          </a:p>
        </p:txBody>
      </p:sp>
      <p:sp>
        <p:nvSpPr>
          <p:cNvPr id="669" name="Google Shape;669;p60"/>
          <p:cNvSpPr txBox="1"/>
          <p:nvPr/>
        </p:nvSpPr>
        <p:spPr>
          <a:xfrm>
            <a:off x="773589" y="1143809"/>
            <a:ext cx="7596822"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Blobs are binary files, nothing more and nothing less.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These byte sequences, which cannot be interpreted with the naked eye, retain inside information belonging to any file, whether binary or textual, images, source code, archives, and so on.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Everything is compressed and transformed into a blob before archiving it into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repository.</a:t>
            </a:r>
            <a:endParaRPr sz="1400" b="0" i="0" u="none" strike="noStrike" cap="none" dirty="0">
              <a:solidFill>
                <a:schemeClr val="bg1"/>
              </a:solidFill>
              <a:latin typeface="Arial"/>
              <a:ea typeface="Arial"/>
              <a:cs typeface="Arial"/>
              <a:sym typeface="Arial"/>
            </a:endParaRPr>
          </a:p>
        </p:txBody>
      </p:sp>
      <p:sp>
        <p:nvSpPr>
          <p:cNvPr id="670" name="Google Shape;670;p6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Blobs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8217165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3" name="Google Shape;2993;p36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390</a:t>
            </a:fld>
            <a:endParaRPr sz="900" b="1" i="0" u="none" strike="noStrike" cap="none">
              <a:solidFill>
                <a:srgbClr val="FFFFFF"/>
              </a:solidFill>
              <a:latin typeface="Calibri"/>
              <a:ea typeface="Calibri"/>
              <a:cs typeface="Calibri"/>
              <a:sym typeface="Calibri"/>
            </a:endParaRPr>
          </a:p>
        </p:txBody>
      </p:sp>
      <p:sp>
        <p:nvSpPr>
          <p:cNvPr id="2994" name="Google Shape;2994;p366"/>
          <p:cNvSpPr txBox="1"/>
          <p:nvPr/>
        </p:nvSpPr>
        <p:spPr>
          <a:xfrm>
            <a:off x="695009" y="1882473"/>
            <a:ext cx="7957181" cy="185884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Feature branch workflow</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At this point, you will probably choose at least a feature branch approach, where every single developer works on his branch. </a:t>
            </a:r>
            <a:endParaRPr sz="1400" b="0" i="0" u="none" strike="noStrike" cap="none" dirty="0">
              <a:solidFill>
                <a:schemeClr val="bg1"/>
              </a:solidFill>
              <a:latin typeface="Arial"/>
              <a:ea typeface="Arial"/>
              <a:cs typeface="Arial"/>
              <a:sym typeface="Arial"/>
            </a:endParaRPr>
          </a:p>
        </p:txBody>
      </p:sp>
      <p:sp>
        <p:nvSpPr>
          <p:cNvPr id="2995" name="Google Shape;2995;p36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99828890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36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391</a:t>
            </a:fld>
            <a:endParaRPr sz="900" b="1" i="0" u="none" strike="noStrike" cap="none">
              <a:solidFill>
                <a:srgbClr val="FFFFFF"/>
              </a:solidFill>
              <a:latin typeface="Calibri"/>
              <a:ea typeface="Calibri"/>
              <a:cs typeface="Calibri"/>
              <a:sym typeface="Calibri"/>
            </a:endParaRPr>
          </a:p>
        </p:txBody>
      </p:sp>
      <p:sp>
        <p:nvSpPr>
          <p:cNvPr id="3001" name="Google Shape;3001;p36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pic>
        <p:nvPicPr>
          <p:cNvPr id="3002" name="Google Shape;3002;p367"/>
          <p:cNvPicPr preferRelativeResize="0"/>
          <p:nvPr/>
        </p:nvPicPr>
        <p:blipFill rotWithShape="1">
          <a:blip r:embed="rId3">
            <a:alphaModFix/>
          </a:blip>
          <a:srcRect/>
          <a:stretch/>
        </p:blipFill>
        <p:spPr>
          <a:xfrm>
            <a:off x="1262150" y="928697"/>
            <a:ext cx="6619699" cy="3679204"/>
          </a:xfrm>
          <a:prstGeom prst="rect">
            <a:avLst/>
          </a:prstGeom>
          <a:noFill/>
          <a:ln>
            <a:noFill/>
          </a:ln>
        </p:spPr>
      </p:pic>
    </p:spTree>
    <p:extLst>
      <p:ext uri="{BB962C8B-B14F-4D97-AF65-F5344CB8AC3E}">
        <p14:creationId xmlns:p14="http://schemas.microsoft.com/office/powerpoint/2010/main" val="16100911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36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392</a:t>
            </a:fld>
            <a:endParaRPr sz="900" b="1" i="0" u="none" strike="noStrike" cap="none">
              <a:solidFill>
                <a:srgbClr val="FFFFFF"/>
              </a:solidFill>
              <a:latin typeface="Calibri"/>
              <a:ea typeface="Calibri"/>
              <a:cs typeface="Calibri"/>
              <a:sym typeface="Calibri"/>
            </a:endParaRPr>
          </a:p>
        </p:txBody>
      </p:sp>
      <p:sp>
        <p:nvSpPr>
          <p:cNvPr id="3008" name="Google Shape;3008;p368"/>
          <p:cNvSpPr txBox="1"/>
          <p:nvPr/>
        </p:nvSpPr>
        <p:spPr>
          <a:xfrm>
            <a:off x="802997" y="1207133"/>
            <a:ext cx="7538005"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err="1">
                <a:solidFill>
                  <a:schemeClr val="bg1"/>
                </a:solidFill>
                <a:latin typeface="Arial"/>
                <a:ea typeface="Arial"/>
                <a:cs typeface="Arial"/>
                <a:sym typeface="Arial"/>
              </a:rPr>
              <a:t>Gitflow</a:t>
            </a:r>
            <a:endParaRPr sz="2400" b="1"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His workflow has gained success over the years, to the point that many other developers (including me!), teams, and companies are starting to use 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Atlassian</a:t>
            </a:r>
            <a:r>
              <a:rPr lang="en-US" sz="2400" b="0" i="0" u="none" strike="noStrike" cap="none" dirty="0">
                <a:solidFill>
                  <a:schemeClr val="bg1"/>
                </a:solidFill>
                <a:latin typeface="Arial"/>
                <a:ea typeface="Arial"/>
                <a:cs typeface="Arial"/>
                <a:sym typeface="Arial"/>
              </a:rPr>
              <a:t>, a well-known company that offers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related services like </a:t>
            </a:r>
            <a:r>
              <a:rPr lang="en-US" sz="2400" b="0" i="0" u="none" strike="noStrike" cap="none" dirty="0" err="1">
                <a:solidFill>
                  <a:schemeClr val="bg1"/>
                </a:solidFill>
                <a:latin typeface="Arial"/>
                <a:ea typeface="Arial"/>
                <a:cs typeface="Arial"/>
                <a:sym typeface="Arial"/>
              </a:rPr>
              <a:t>BitBucket</a:t>
            </a:r>
            <a:r>
              <a:rPr lang="en-US" sz="2400" b="0" i="0" u="none" strike="noStrike" cap="none" dirty="0">
                <a:solidFill>
                  <a:schemeClr val="bg1"/>
                </a:solidFill>
                <a:latin typeface="Arial"/>
                <a:ea typeface="Arial"/>
                <a:cs typeface="Arial"/>
                <a:sym typeface="Arial"/>
              </a:rPr>
              <a:t>, integrates the </a:t>
            </a:r>
            <a:r>
              <a:rPr lang="en-US" sz="2400" b="0" i="0" u="none" strike="noStrike" cap="none" dirty="0" err="1">
                <a:solidFill>
                  <a:schemeClr val="bg1"/>
                </a:solidFill>
                <a:latin typeface="Arial"/>
                <a:ea typeface="Arial"/>
                <a:cs typeface="Arial"/>
                <a:sym typeface="Arial"/>
              </a:rPr>
              <a:t>Gitflow</a:t>
            </a:r>
            <a:r>
              <a:rPr lang="en-US" sz="2400" b="0" i="0" u="none" strike="noStrike" cap="none" dirty="0">
                <a:solidFill>
                  <a:schemeClr val="bg1"/>
                </a:solidFill>
                <a:latin typeface="Arial"/>
                <a:ea typeface="Arial"/>
                <a:cs typeface="Arial"/>
                <a:sym typeface="Arial"/>
              </a:rPr>
              <a:t> directly in their GUI tool, the nice </a:t>
            </a:r>
            <a:r>
              <a:rPr lang="en-US" sz="2400" b="0" i="0" u="none" strike="noStrike" cap="none" dirty="0" err="1">
                <a:solidFill>
                  <a:schemeClr val="bg1"/>
                </a:solidFill>
                <a:latin typeface="Arial"/>
                <a:ea typeface="Arial"/>
                <a:cs typeface="Arial"/>
                <a:sym typeface="Arial"/>
              </a:rPr>
              <a:t>SourceTree</a:t>
            </a:r>
            <a:r>
              <a:rPr lang="en-US" sz="24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p:txBody>
      </p:sp>
      <p:sp>
        <p:nvSpPr>
          <p:cNvPr id="3009" name="Google Shape;3009;p36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24263807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6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393</a:t>
            </a:fld>
            <a:endParaRPr sz="900" b="1" i="0" u="none" strike="noStrike" cap="none">
              <a:solidFill>
                <a:srgbClr val="FFFFFF"/>
              </a:solidFill>
              <a:latin typeface="Calibri"/>
              <a:ea typeface="Calibri"/>
              <a:cs typeface="Calibri"/>
              <a:sym typeface="Calibri"/>
            </a:endParaRPr>
          </a:p>
        </p:txBody>
      </p:sp>
      <p:sp>
        <p:nvSpPr>
          <p:cNvPr id="3015" name="Google Shape;3015;p369"/>
          <p:cNvSpPr txBox="1"/>
          <p:nvPr/>
        </p:nvSpPr>
        <p:spPr>
          <a:xfrm>
            <a:off x="598280" y="1627414"/>
            <a:ext cx="3973720" cy="14895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Even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flow work flow is a centralized one, and it is well described by the following image:</a:t>
            </a:r>
            <a:endParaRPr sz="1400" b="0" i="0" u="none" strike="noStrike" cap="none" dirty="0">
              <a:solidFill>
                <a:schemeClr val="bg1"/>
              </a:solidFill>
              <a:latin typeface="Arial"/>
              <a:ea typeface="Arial"/>
              <a:cs typeface="Arial"/>
              <a:sym typeface="Arial"/>
            </a:endParaRPr>
          </a:p>
        </p:txBody>
      </p:sp>
      <p:pic>
        <p:nvPicPr>
          <p:cNvPr id="3016" name="Google Shape;3016;p369"/>
          <p:cNvPicPr preferRelativeResize="0"/>
          <p:nvPr/>
        </p:nvPicPr>
        <p:blipFill rotWithShape="1">
          <a:blip r:embed="rId3">
            <a:alphaModFix/>
          </a:blip>
          <a:srcRect/>
          <a:stretch/>
        </p:blipFill>
        <p:spPr>
          <a:xfrm>
            <a:off x="4910666" y="53334"/>
            <a:ext cx="3499555" cy="4637671"/>
          </a:xfrm>
          <a:prstGeom prst="rect">
            <a:avLst/>
          </a:prstGeom>
          <a:noFill/>
          <a:ln>
            <a:noFill/>
          </a:ln>
        </p:spPr>
      </p:pic>
    </p:spTree>
    <p:extLst>
      <p:ext uri="{BB962C8B-B14F-4D97-AF65-F5344CB8AC3E}">
        <p14:creationId xmlns:p14="http://schemas.microsoft.com/office/powerpoint/2010/main" val="111426492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37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394</a:t>
            </a:fld>
            <a:endParaRPr sz="900" b="1" i="0" u="none" strike="noStrike" cap="none">
              <a:solidFill>
                <a:srgbClr val="FFFFFF"/>
              </a:solidFill>
              <a:latin typeface="Calibri"/>
              <a:ea typeface="Calibri"/>
              <a:cs typeface="Calibri"/>
              <a:sym typeface="Calibri"/>
            </a:endParaRPr>
          </a:p>
        </p:txBody>
      </p:sp>
      <p:sp>
        <p:nvSpPr>
          <p:cNvPr id="3022" name="Google Shape;3022;p370"/>
          <p:cNvSpPr txBox="1"/>
          <p:nvPr/>
        </p:nvSpPr>
        <p:spPr>
          <a:xfrm>
            <a:off x="439012" y="928697"/>
            <a:ext cx="8341003" cy="3705486"/>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GitHub flow</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previously described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sym typeface="Arial"/>
              </a:rPr>
              <a:t> Flow has tons of followers.</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But it's always a matter of taste; someone else found it too complex and rigid for their situation.</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fact there are other ways to manage software repositories that have gained consensus during the last few years.</a:t>
            </a:r>
            <a:endParaRPr sz="1400" b="0" i="0" u="none" strike="noStrike" cap="none" dirty="0">
              <a:solidFill>
                <a:schemeClr val="bg1"/>
              </a:solidFill>
              <a:latin typeface="Arial"/>
              <a:ea typeface="Arial"/>
              <a:cs typeface="Arial"/>
              <a:sym typeface="Arial"/>
            </a:endParaRPr>
          </a:p>
        </p:txBody>
      </p:sp>
      <p:sp>
        <p:nvSpPr>
          <p:cNvPr id="3023" name="Google Shape;3023;p37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12863763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37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395</a:t>
            </a:fld>
            <a:endParaRPr sz="900" b="1" i="0" u="none" strike="noStrike" cap="none">
              <a:solidFill>
                <a:srgbClr val="FFFFFF"/>
              </a:solidFill>
              <a:latin typeface="Calibri"/>
              <a:ea typeface="Calibri"/>
              <a:cs typeface="Calibri"/>
              <a:sym typeface="Calibri"/>
            </a:endParaRPr>
          </a:p>
        </p:txBody>
      </p:sp>
      <p:sp>
        <p:nvSpPr>
          <p:cNvPr id="3029" name="Google Shape;3029;p371"/>
          <p:cNvSpPr txBox="1"/>
          <p:nvPr/>
        </p:nvSpPr>
        <p:spPr>
          <a:xfrm>
            <a:off x="802997" y="1207133"/>
            <a:ext cx="7538005"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Anything in the master branch is deployable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Similar to </a:t>
            </a:r>
            <a:r>
              <a:rPr lang="en-US" sz="2400" b="0" i="0" u="none" strike="noStrike" cap="none" dirty="0" err="1">
                <a:solidFill>
                  <a:schemeClr val="bg1"/>
                </a:solidFill>
                <a:latin typeface="Arial"/>
                <a:ea typeface="Arial"/>
                <a:cs typeface="Arial"/>
                <a:sym typeface="Arial"/>
              </a:rPr>
              <a:t>GitFlow</a:t>
            </a:r>
            <a:r>
              <a:rPr lang="en-US" sz="2400" b="0" i="0" u="none" strike="noStrike" cap="none" dirty="0">
                <a:solidFill>
                  <a:schemeClr val="bg1"/>
                </a:solidFill>
                <a:latin typeface="Arial"/>
                <a:ea typeface="Arial"/>
                <a:cs typeface="Arial"/>
                <a:sym typeface="Arial"/>
              </a:rPr>
              <a:t>, even here in GitHub flow, deploy is done from the master branch.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is the only main branch in this flow; in </a:t>
            </a:r>
            <a:r>
              <a:rPr lang="en-US" sz="2400" b="0" i="0" u="none" strike="noStrike" cap="none" dirty="0" err="1">
                <a:solidFill>
                  <a:schemeClr val="bg1"/>
                </a:solidFill>
                <a:latin typeface="Arial"/>
                <a:ea typeface="Arial"/>
                <a:cs typeface="Arial"/>
                <a:sym typeface="Arial"/>
              </a:rPr>
              <a:t>Gitflow</a:t>
            </a:r>
            <a:r>
              <a:rPr lang="en-US" sz="2400" b="0" i="0" u="none" strike="noStrike" cap="none" dirty="0">
                <a:solidFill>
                  <a:schemeClr val="bg1"/>
                </a:solidFill>
                <a:latin typeface="Arial"/>
                <a:ea typeface="Arial"/>
                <a:cs typeface="Arial"/>
                <a:sym typeface="Arial"/>
              </a:rPr>
              <a:t> there are no hotfix, develop, or other particular branches.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Bug fixes, new implementations and so on are constantly merged onto the master branch</a:t>
            </a:r>
            <a:r>
              <a:rPr lang="en-US" sz="2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030" name="Google Shape;3030;p37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55396901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37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396</a:t>
            </a:fld>
            <a:endParaRPr sz="900" b="1" i="0" u="none" strike="noStrike" cap="none">
              <a:solidFill>
                <a:srgbClr val="FFFFFF"/>
              </a:solidFill>
              <a:latin typeface="Calibri"/>
              <a:ea typeface="Calibri"/>
              <a:cs typeface="Calibri"/>
              <a:sym typeface="Calibri"/>
            </a:endParaRPr>
          </a:p>
        </p:txBody>
      </p:sp>
      <p:sp>
        <p:nvSpPr>
          <p:cNvPr id="3036" name="Google Shape;3036;p372"/>
          <p:cNvSpPr txBox="1"/>
          <p:nvPr/>
        </p:nvSpPr>
        <p:spPr>
          <a:xfrm>
            <a:off x="802997" y="1207133"/>
            <a:ext cx="7538005"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Creating descriptive branches off of master</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a:t>
            </a:r>
            <a:r>
              <a:rPr lang="en-US" sz="2400" b="0" i="0" u="none" strike="noStrike" cap="none" dirty="0" err="1">
                <a:solidFill>
                  <a:schemeClr val="bg1"/>
                </a:solidFill>
                <a:latin typeface="Arial"/>
                <a:ea typeface="Arial"/>
                <a:cs typeface="Arial"/>
                <a:sym typeface="Arial"/>
              </a:rPr>
              <a:t>GitFlow</a:t>
            </a:r>
            <a:r>
              <a:rPr lang="en-US" sz="2400" b="0" i="0" u="none" strike="noStrike" cap="none" dirty="0">
                <a:solidFill>
                  <a:schemeClr val="bg1"/>
                </a:solidFill>
                <a:latin typeface="Arial"/>
                <a:ea typeface="Arial"/>
                <a:cs typeface="Arial"/>
                <a:sym typeface="Arial"/>
              </a:rPr>
              <a:t> you always branch from the master, so it's easy to get a forest of branches to look at when you have to pull one.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better identify them, in GitHub flow you have to use descriptive names to get meaningful topic branches. </a:t>
            </a:r>
            <a:endParaRPr sz="1400" b="0" i="0" u="none" strike="noStrike" cap="none" dirty="0">
              <a:solidFill>
                <a:schemeClr val="bg1"/>
              </a:solidFill>
              <a:latin typeface="Arial"/>
              <a:ea typeface="Arial"/>
              <a:cs typeface="Arial"/>
              <a:sym typeface="Arial"/>
            </a:endParaRPr>
          </a:p>
        </p:txBody>
      </p:sp>
      <p:sp>
        <p:nvSpPr>
          <p:cNvPr id="3037" name="Google Shape;3037;p37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0704023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041"/>
        <p:cNvGrpSpPr/>
        <p:nvPr/>
      </p:nvGrpSpPr>
      <p:grpSpPr>
        <a:xfrm>
          <a:off x="0" y="0"/>
          <a:ext cx="0" cy="0"/>
          <a:chOff x="0" y="0"/>
          <a:chExt cx="0" cy="0"/>
        </a:xfrm>
      </p:grpSpPr>
      <p:sp>
        <p:nvSpPr>
          <p:cNvPr id="3042" name="Google Shape;3042;p37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397</a:t>
            </a:fld>
            <a:endParaRPr sz="900" b="1" i="0" u="none" strike="noStrike" cap="none">
              <a:solidFill>
                <a:srgbClr val="FFFFFF"/>
              </a:solidFill>
              <a:latin typeface="Calibri"/>
              <a:ea typeface="Calibri"/>
              <a:cs typeface="Calibri"/>
              <a:sym typeface="Calibri"/>
            </a:endParaRPr>
          </a:p>
        </p:txBody>
      </p:sp>
      <p:sp>
        <p:nvSpPr>
          <p:cNvPr id="3043" name="Google Shape;3043;p373"/>
          <p:cNvSpPr txBox="1"/>
          <p:nvPr/>
        </p:nvSpPr>
        <p:spPr>
          <a:xfrm>
            <a:off x="336889" y="1030165"/>
            <a:ext cx="8736089" cy="374602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Pushing to named branches constantly</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Another great difference when comparing GitHub flow to </a:t>
            </a:r>
            <a:r>
              <a:rPr lang="en-US" sz="2000" b="0" i="0" u="none" strike="noStrike" cap="none" dirty="0" err="1">
                <a:solidFill>
                  <a:schemeClr val="bg1"/>
                </a:solidFill>
                <a:latin typeface="Arial"/>
                <a:ea typeface="Arial"/>
                <a:cs typeface="Arial"/>
                <a:sym typeface="Arial"/>
              </a:rPr>
              <a:t>Gitflow</a:t>
            </a:r>
            <a:r>
              <a:rPr lang="en-US" sz="2000" b="0" i="0" u="none" strike="noStrike" cap="none" dirty="0">
                <a:solidFill>
                  <a:schemeClr val="bg1"/>
                </a:solidFill>
                <a:sym typeface="Arial"/>
              </a:rPr>
              <a:t> is that in GitHub flow you push feature branches to the remote regularly.</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Even if you are the only developer involved and interested. </a:t>
            </a:r>
            <a:endParaRPr sz="20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1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This is done for continuous integration and testing, or maybe also for backup purposes; regarding the backup part.</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Even if I already exposed my opinion in merit, I can't say this is a bad thing.</a:t>
            </a:r>
            <a:endParaRPr sz="1200" b="0" i="0" u="none" strike="noStrike" cap="none" dirty="0">
              <a:solidFill>
                <a:schemeClr val="bg1"/>
              </a:solidFill>
              <a:latin typeface="Arial"/>
              <a:ea typeface="Arial"/>
              <a:cs typeface="Arial"/>
              <a:sym typeface="Arial"/>
            </a:endParaRPr>
          </a:p>
        </p:txBody>
      </p:sp>
      <p:sp>
        <p:nvSpPr>
          <p:cNvPr id="3044" name="Google Shape;3044;p37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43293841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048"/>
        <p:cNvGrpSpPr/>
        <p:nvPr/>
      </p:nvGrpSpPr>
      <p:grpSpPr>
        <a:xfrm>
          <a:off x="0" y="0"/>
          <a:ext cx="0" cy="0"/>
          <a:chOff x="0" y="0"/>
          <a:chExt cx="0" cy="0"/>
        </a:xfrm>
      </p:grpSpPr>
      <p:sp>
        <p:nvSpPr>
          <p:cNvPr id="3049" name="Google Shape;3049;p37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398</a:t>
            </a:fld>
            <a:endParaRPr sz="900" b="1" i="0" u="none" strike="noStrike" cap="none">
              <a:solidFill>
                <a:srgbClr val="FFFFFF"/>
              </a:solidFill>
              <a:latin typeface="Calibri"/>
              <a:ea typeface="Calibri"/>
              <a:cs typeface="Calibri"/>
              <a:sym typeface="Calibri"/>
            </a:endParaRPr>
          </a:p>
        </p:txBody>
      </p:sp>
      <p:sp>
        <p:nvSpPr>
          <p:cNvPr id="3050" name="Google Shape;3050;p374"/>
          <p:cNvSpPr txBox="1"/>
          <p:nvPr/>
        </p:nvSpPr>
        <p:spPr>
          <a:xfrm>
            <a:off x="802997" y="928697"/>
            <a:ext cx="8074673" cy="3213044"/>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Opening a pull request at any time</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Previously, we talked about GitHub and made a quick try with Pull Requests. </a:t>
            </a:r>
            <a:endParaRPr sz="12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We have seen that basically they are for contributing: you fork someone else's repository.</a:t>
            </a:r>
            <a:endParaRPr dirty="0">
              <a:solidFill>
                <a:schemeClr val="bg1"/>
              </a:solidFill>
            </a:endParaRPr>
          </a:p>
          <a:p>
            <a:pPr marL="0" marR="0" lvl="0" indent="0" algn="l" rtl="0">
              <a:lnSpc>
                <a:spcPct val="100000"/>
              </a:lnSpc>
              <a:spcBef>
                <a:spcPts val="0"/>
              </a:spcBef>
              <a:spcAft>
                <a:spcPts val="0"/>
              </a:spcAft>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Create a new branch, make some modifications and then ask for a pull request from the original author.</a:t>
            </a:r>
            <a:endParaRPr sz="1200" b="0" i="0" u="none" strike="noStrike" cap="none" dirty="0">
              <a:solidFill>
                <a:schemeClr val="bg1"/>
              </a:solidFill>
              <a:latin typeface="Arial"/>
              <a:ea typeface="Arial"/>
              <a:cs typeface="Arial"/>
              <a:sym typeface="Arial"/>
            </a:endParaRPr>
          </a:p>
        </p:txBody>
      </p:sp>
      <p:sp>
        <p:nvSpPr>
          <p:cNvPr id="3051" name="Google Shape;3051;p37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8438100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37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399</a:t>
            </a:fld>
            <a:endParaRPr sz="900" b="1" i="0" u="none" strike="noStrike" cap="none">
              <a:solidFill>
                <a:srgbClr val="FFFFFF"/>
              </a:solidFill>
              <a:latin typeface="Calibri"/>
              <a:ea typeface="Calibri"/>
              <a:cs typeface="Calibri"/>
              <a:sym typeface="Calibri"/>
            </a:endParaRPr>
          </a:p>
        </p:txBody>
      </p:sp>
      <p:sp>
        <p:nvSpPr>
          <p:cNvPr id="3057" name="Google Shape;3057;p375"/>
          <p:cNvSpPr txBox="1"/>
          <p:nvPr/>
        </p:nvSpPr>
        <p:spPr>
          <a:xfrm>
            <a:off x="279214" y="1143809"/>
            <a:ext cx="8420902" cy="333615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Merging only after pull request review</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You can understand now that the pull requested branch stage we have seen above becomes a sort of review stage, where other users can take a look at the code.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Simplyleave</a:t>
            </a:r>
            <a:r>
              <a:rPr lang="en-US" sz="2400" b="0" i="0" u="none" strike="noStrike" cap="none" dirty="0">
                <a:solidFill>
                  <a:schemeClr val="bg1"/>
                </a:solidFill>
                <a:latin typeface="Arial"/>
                <a:ea typeface="Arial"/>
                <a:cs typeface="Arial"/>
                <a:sym typeface="Arial"/>
              </a:rPr>
              <a:t> a positive comment, just a +1 to let other users know that they are confident about the job, and that they approve its merge into master.</a:t>
            </a:r>
            <a:endParaRPr sz="1400" b="0" i="0" u="none" strike="noStrike" cap="none" dirty="0">
              <a:solidFill>
                <a:schemeClr val="bg1"/>
              </a:solidFill>
              <a:latin typeface="Arial"/>
              <a:ea typeface="Arial"/>
              <a:cs typeface="Arial"/>
              <a:sym typeface="Arial"/>
            </a:endParaRPr>
          </a:p>
        </p:txBody>
      </p:sp>
      <p:sp>
        <p:nvSpPr>
          <p:cNvPr id="3058" name="Google Shape;3058;p37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220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
          <p:cNvSpPr txBox="1">
            <a:spLocks noGrp="1"/>
          </p:cNvSpPr>
          <p:nvPr>
            <p:ph type="sldNum" idx="12"/>
          </p:nvPr>
        </p:nvSpPr>
        <p:spPr>
          <a:xfrm>
            <a:off x="4102770" y="4673583"/>
            <a:ext cx="697832" cy="305334"/>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solidFill>
                  <a:srgbClr val="FFFFFF"/>
                </a:solidFill>
                <a:latin typeface="Calibri"/>
                <a:ea typeface="Calibri"/>
                <a:cs typeface="Calibri"/>
                <a:sym typeface="Calibri"/>
              </a:rPr>
              <a:t>1-</a:t>
            </a:r>
            <a:fld id="{00000000-1234-1234-1234-123412341234}" type="slidenum">
              <a:rPr lang="en-US">
                <a:solidFill>
                  <a:srgbClr val="FFFFFF"/>
                </a:solidFill>
                <a:latin typeface="Calibri"/>
                <a:ea typeface="Calibri"/>
                <a:cs typeface="Calibri"/>
                <a:sym typeface="Calibri"/>
              </a:rPr>
              <a:t>4</a:t>
            </a:fld>
            <a:endParaRPr>
              <a:solidFill>
                <a:srgbClr val="FFFFFF"/>
              </a:solidFill>
              <a:latin typeface="Calibri"/>
              <a:ea typeface="Calibri"/>
              <a:cs typeface="Calibri"/>
              <a:sym typeface="Calibri"/>
            </a:endParaRPr>
          </a:p>
        </p:txBody>
      </p:sp>
      <p:sp>
        <p:nvSpPr>
          <p:cNvPr id="244" name="Google Shape;244;p3"/>
          <p:cNvSpPr/>
          <p:nvPr/>
        </p:nvSpPr>
        <p:spPr>
          <a:xfrm>
            <a:off x="502317" y="1017337"/>
            <a:ext cx="8839073" cy="3170058"/>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13. Searching for Events in Your Code</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14. Reverting Commits</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15. Helpful Git Commands</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16. Viewing Local Changes</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17. Creating a New Local Repository</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18. Fixing Commit Mistakes</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19. Rewriting History with Git Reset</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20. Getting it Back</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21. Merge Strategies: Rebase</a:t>
            </a:r>
            <a:endParaRPr dirty="0">
              <a:solidFill>
                <a:schemeClr val="bg1"/>
              </a:solidFill>
            </a:endParaRPr>
          </a:p>
          <a:p>
            <a:pPr marR="0" lvl="0" algn="l" rtl="0">
              <a:lnSpc>
                <a:spcPct val="100000"/>
              </a:lnSpc>
              <a:spcBef>
                <a:spcPts val="0"/>
              </a:spcBef>
              <a:spcAft>
                <a:spcPts val="0"/>
              </a:spcAft>
            </a:pPr>
            <a:r>
              <a:rPr lang="en-US" sz="2000" b="0" i="0" u="none" strike="noStrike" cap="none" dirty="0">
                <a:solidFill>
                  <a:schemeClr val="bg1"/>
                </a:solidFill>
                <a:latin typeface="Calibri"/>
                <a:ea typeface="Calibri"/>
                <a:cs typeface="Calibri"/>
                <a:sym typeface="Calibri"/>
              </a:rPr>
              <a:t>23. Complex Workflows</a:t>
            </a:r>
            <a:endParaRPr dirty="0">
              <a:solidFill>
                <a:schemeClr val="bg1"/>
              </a:solidFill>
            </a:endParaRPr>
          </a:p>
        </p:txBody>
      </p:sp>
      <p:sp>
        <p:nvSpPr>
          <p:cNvPr id="245" name="Google Shape;245;p3"/>
          <p:cNvSpPr/>
          <p:nvPr/>
        </p:nvSpPr>
        <p:spPr>
          <a:xfrm>
            <a:off x="15570" y="203195"/>
            <a:ext cx="912843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chemeClr val="bg1"/>
                </a:solidFill>
                <a:latin typeface="Montserrat"/>
                <a:ea typeface="Montserrat"/>
                <a:cs typeface="Montserrat"/>
                <a:sym typeface="Montserrat"/>
              </a:rPr>
              <a:t>Table of Contents</a:t>
            </a:r>
            <a:endParaRPr sz="1400" b="0" i="0" u="none" strike="noStrike" cap="none" dirty="0">
              <a:solidFill>
                <a:schemeClr val="bg1"/>
              </a:solidFil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a:t>
            </a:fld>
            <a:endParaRPr sz="900" b="1" i="0" u="none" strike="noStrike" cap="none">
              <a:solidFill>
                <a:srgbClr val="FFFFFF"/>
              </a:solidFill>
              <a:latin typeface="Calibri"/>
              <a:ea typeface="Calibri"/>
              <a:cs typeface="Calibri"/>
              <a:sym typeface="Calibri"/>
            </a:endParaRPr>
          </a:p>
        </p:txBody>
      </p:sp>
      <p:sp>
        <p:nvSpPr>
          <p:cNvPr id="676" name="Google Shape;676;p61"/>
          <p:cNvSpPr txBox="1"/>
          <p:nvPr/>
        </p:nvSpPr>
        <p:spPr>
          <a:xfrm>
            <a:off x="956414" y="1141383"/>
            <a:ext cx="7596900" cy="1705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 to understand it better with an example.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Open a shell and try to play a bit with another plumbing command,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hash-object: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677" name="Google Shape;677;p6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Blobs</a:t>
            </a:r>
            <a:endParaRPr sz="3200" b="0" i="0" u="none" strike="noStrike" cap="none">
              <a:solidFill>
                <a:srgbClr val="FFFFFF"/>
              </a:solidFill>
              <a:latin typeface="Palatino Linotype"/>
              <a:ea typeface="Palatino Linotype"/>
              <a:cs typeface="Palatino Linotype"/>
              <a:sym typeface="Palatino Linotype"/>
            </a:endParaRPr>
          </a:p>
        </p:txBody>
      </p:sp>
      <p:pic>
        <p:nvPicPr>
          <p:cNvPr id="678" name="Google Shape;678;p61"/>
          <p:cNvPicPr preferRelativeResize="0"/>
          <p:nvPr/>
        </p:nvPicPr>
        <p:blipFill rotWithShape="1">
          <a:blip r:embed="rId3">
            <a:alphaModFix/>
          </a:blip>
          <a:srcRect/>
          <a:stretch/>
        </p:blipFill>
        <p:spPr>
          <a:xfrm>
            <a:off x="658025" y="3059253"/>
            <a:ext cx="7827950" cy="1331025"/>
          </a:xfrm>
          <a:prstGeom prst="rect">
            <a:avLst/>
          </a:prstGeom>
          <a:noFill/>
          <a:ln>
            <a:noFill/>
          </a:ln>
        </p:spPr>
      </p:pic>
    </p:spTree>
    <p:extLst>
      <p:ext uri="{BB962C8B-B14F-4D97-AF65-F5344CB8AC3E}">
        <p14:creationId xmlns:p14="http://schemas.microsoft.com/office/powerpoint/2010/main" val="13479759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062"/>
        <p:cNvGrpSpPr/>
        <p:nvPr/>
      </p:nvGrpSpPr>
      <p:grpSpPr>
        <a:xfrm>
          <a:off x="0" y="0"/>
          <a:ext cx="0" cy="0"/>
          <a:chOff x="0" y="0"/>
          <a:chExt cx="0" cy="0"/>
        </a:xfrm>
      </p:grpSpPr>
      <p:sp>
        <p:nvSpPr>
          <p:cNvPr id="3063" name="Google Shape;3063;p37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400</a:t>
            </a:fld>
            <a:endParaRPr sz="900" b="1" i="0" u="none" strike="noStrike" cap="none">
              <a:solidFill>
                <a:srgbClr val="FFFFFF"/>
              </a:solidFill>
              <a:latin typeface="Calibri"/>
              <a:ea typeface="Calibri"/>
              <a:cs typeface="Calibri"/>
              <a:sym typeface="Calibri"/>
            </a:endParaRPr>
          </a:p>
        </p:txBody>
      </p:sp>
      <p:sp>
        <p:nvSpPr>
          <p:cNvPr id="3064" name="Google Shape;3064;p376"/>
          <p:cNvSpPr txBox="1"/>
          <p:nvPr/>
        </p:nvSpPr>
        <p:spPr>
          <a:xfrm>
            <a:off x="796609" y="989590"/>
            <a:ext cx="8045550"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Deploying immediately after review</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At this stage, you merge your branch into master and the work is done.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deploy is not instantly fired, but at GitHub they have a very straight and robust deployment procedure, so they can do that easily.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They deploy big branches with 50 commits but even branches with a single commit.</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 single line of code change, because deployment is very quick and cheap for them.</a:t>
            </a:r>
            <a:endParaRPr sz="1400" b="0" i="0" u="none" strike="noStrike" cap="none" dirty="0">
              <a:solidFill>
                <a:schemeClr val="bg1"/>
              </a:solidFill>
              <a:latin typeface="Arial"/>
              <a:ea typeface="Arial"/>
              <a:cs typeface="Arial"/>
              <a:sym typeface="Arial"/>
            </a:endParaRPr>
          </a:p>
        </p:txBody>
      </p:sp>
      <p:sp>
        <p:nvSpPr>
          <p:cNvPr id="3065" name="Google Shape;3065;p37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119659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37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401</a:t>
            </a:fld>
            <a:endParaRPr sz="900" b="1" i="0" u="none" strike="noStrike" cap="none">
              <a:solidFill>
                <a:srgbClr val="FFFFFF"/>
              </a:solidFill>
              <a:latin typeface="Calibri"/>
              <a:ea typeface="Calibri"/>
              <a:cs typeface="Calibri"/>
              <a:sym typeface="Calibri"/>
            </a:endParaRPr>
          </a:p>
        </p:txBody>
      </p:sp>
      <p:sp>
        <p:nvSpPr>
          <p:cNvPr id="3071" name="Google Shape;3071;p37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pic>
        <p:nvPicPr>
          <p:cNvPr id="3072" name="Google Shape;3072;p377"/>
          <p:cNvPicPr preferRelativeResize="0"/>
          <p:nvPr/>
        </p:nvPicPr>
        <p:blipFill rotWithShape="1">
          <a:blip r:embed="rId3">
            <a:alphaModFix/>
          </a:blip>
          <a:srcRect/>
          <a:stretch/>
        </p:blipFill>
        <p:spPr>
          <a:xfrm>
            <a:off x="0" y="1375128"/>
            <a:ext cx="9048750" cy="3048000"/>
          </a:xfrm>
          <a:prstGeom prst="rect">
            <a:avLst/>
          </a:prstGeom>
          <a:noFill/>
          <a:ln>
            <a:noFill/>
          </a:ln>
        </p:spPr>
      </p:pic>
    </p:spTree>
    <p:extLst>
      <p:ext uri="{BB962C8B-B14F-4D97-AF65-F5344CB8AC3E}">
        <p14:creationId xmlns:p14="http://schemas.microsoft.com/office/powerpoint/2010/main" val="28745985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37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402</a:t>
            </a:fld>
            <a:endParaRPr sz="900" b="1" i="0" u="none" strike="noStrike" cap="none">
              <a:solidFill>
                <a:srgbClr val="FFFFFF"/>
              </a:solidFill>
              <a:latin typeface="Calibri"/>
              <a:ea typeface="Calibri"/>
              <a:cs typeface="Calibri"/>
              <a:sym typeface="Calibri"/>
            </a:endParaRPr>
          </a:p>
        </p:txBody>
      </p:sp>
      <p:sp>
        <p:nvSpPr>
          <p:cNvPr id="3078" name="Google Shape;3078;p378"/>
          <p:cNvSpPr txBox="1"/>
          <p:nvPr/>
        </p:nvSpPr>
        <p:spPr>
          <a:xfrm>
            <a:off x="802995" y="928697"/>
            <a:ext cx="7538005" cy="1120163"/>
          </a:xfrm>
          <a:prstGeom prst="rect">
            <a:avLst/>
          </a:prstGeom>
          <a:noFill/>
          <a:ln>
            <a:noFill/>
          </a:ln>
        </p:spPr>
        <p:txBody>
          <a:bodyPr spcFirstLastPara="1" wrap="square" lIns="0" tIns="12050" rIns="0" bIns="0" anchor="t" anchorCtr="0">
            <a:spAutoFit/>
          </a:bodyPr>
          <a:lstStyle/>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Trunk-based development</a:t>
            </a:r>
            <a:endParaRPr sz="2400" b="0" i="0" u="none" strike="noStrike" cap="none" dirty="0">
              <a:solidFill>
                <a:schemeClr val="bg1"/>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the picture below there's the essence of this flow:</a:t>
            </a:r>
            <a:endParaRPr sz="1400" b="0" i="0" u="none" strike="noStrike" cap="none" dirty="0">
              <a:solidFill>
                <a:schemeClr val="bg1"/>
              </a:solidFill>
              <a:latin typeface="Arial"/>
              <a:ea typeface="Arial"/>
              <a:cs typeface="Arial"/>
              <a:sym typeface="Arial"/>
            </a:endParaRPr>
          </a:p>
        </p:txBody>
      </p:sp>
      <p:sp>
        <p:nvSpPr>
          <p:cNvPr id="3079" name="Google Shape;3079;p37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pic>
        <p:nvPicPr>
          <p:cNvPr id="3080" name="Google Shape;3080;p378"/>
          <p:cNvPicPr preferRelativeResize="0"/>
          <p:nvPr/>
        </p:nvPicPr>
        <p:blipFill rotWithShape="1">
          <a:blip r:embed="rId3">
            <a:alphaModFix/>
          </a:blip>
          <a:srcRect/>
          <a:stretch/>
        </p:blipFill>
        <p:spPr>
          <a:xfrm>
            <a:off x="76198" y="1950197"/>
            <a:ext cx="8991600" cy="2838450"/>
          </a:xfrm>
          <a:prstGeom prst="rect">
            <a:avLst/>
          </a:prstGeom>
          <a:noFill/>
          <a:ln>
            <a:noFill/>
          </a:ln>
        </p:spPr>
      </p:pic>
    </p:spTree>
    <p:extLst>
      <p:ext uri="{BB962C8B-B14F-4D97-AF65-F5344CB8AC3E}">
        <p14:creationId xmlns:p14="http://schemas.microsoft.com/office/powerpoint/2010/main" val="8082513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084"/>
        <p:cNvGrpSpPr/>
        <p:nvPr/>
      </p:nvGrpSpPr>
      <p:grpSpPr>
        <a:xfrm>
          <a:off x="0" y="0"/>
          <a:ext cx="0" cy="0"/>
          <a:chOff x="0" y="0"/>
          <a:chExt cx="0" cy="0"/>
        </a:xfrm>
      </p:grpSpPr>
      <p:sp>
        <p:nvSpPr>
          <p:cNvPr id="3085" name="Google Shape;3085;p37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403</a:t>
            </a:fld>
            <a:endParaRPr sz="900" b="1" i="0" u="none" strike="noStrike" cap="none">
              <a:solidFill>
                <a:srgbClr val="FFFFFF"/>
              </a:solidFill>
              <a:latin typeface="Calibri"/>
              <a:ea typeface="Calibri"/>
              <a:cs typeface="Calibri"/>
              <a:sym typeface="Calibri"/>
            </a:endParaRPr>
          </a:p>
        </p:txBody>
      </p:sp>
      <p:sp>
        <p:nvSpPr>
          <p:cNvPr id="3086" name="Google Shape;3086;p379"/>
          <p:cNvSpPr txBox="1"/>
          <p:nvPr/>
        </p:nvSpPr>
        <p:spPr>
          <a:xfrm>
            <a:off x="154926" y="1115128"/>
            <a:ext cx="8829275" cy="2966823"/>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chemeClr val="bg1"/>
                </a:solidFill>
                <a:latin typeface="Arial"/>
                <a:ea typeface="Arial"/>
                <a:cs typeface="Arial"/>
                <a:sym typeface="Arial"/>
              </a:rPr>
              <a:t>Linux kernel workflow</a:t>
            </a:r>
            <a:endParaRPr sz="12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0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The Linux kernel uses a workflow that refers to the traditional way Linus Torvalds has driven its evolution during these years, based on a military like hierarchy.</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Simple kernel developers work on their personal branches, rebasing the master branch on the reference repository.</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Then push their branches to the lieutenant developers master branch. </a:t>
            </a:r>
            <a:endParaRPr sz="1200" b="0" i="0" u="none" strike="noStrike" cap="none" dirty="0">
              <a:solidFill>
                <a:schemeClr val="bg1"/>
              </a:solidFill>
              <a:latin typeface="Arial"/>
              <a:ea typeface="Arial"/>
              <a:cs typeface="Arial"/>
              <a:sym typeface="Arial"/>
            </a:endParaRPr>
          </a:p>
        </p:txBody>
      </p:sp>
      <p:sp>
        <p:nvSpPr>
          <p:cNvPr id="3087" name="Google Shape;3087;p37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60457404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38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404</a:t>
            </a:fld>
            <a:endParaRPr sz="900" b="1" i="0" u="none" strike="noStrike" cap="none">
              <a:solidFill>
                <a:srgbClr val="FFFFFF"/>
              </a:solidFill>
              <a:latin typeface="Calibri"/>
              <a:ea typeface="Calibri"/>
              <a:cs typeface="Calibri"/>
              <a:sym typeface="Calibri"/>
            </a:endParaRPr>
          </a:p>
        </p:txBody>
      </p:sp>
      <p:sp>
        <p:nvSpPr>
          <p:cNvPr id="3093" name="Google Shape;3093;p38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Adopting a workflow - a wise act</a:t>
            </a:r>
            <a:endParaRPr sz="3200" b="0" i="0" u="none" strike="noStrike" cap="none">
              <a:solidFill>
                <a:srgbClr val="FFFFFF"/>
              </a:solidFill>
              <a:latin typeface="Palatino Linotype"/>
              <a:ea typeface="Palatino Linotype"/>
              <a:cs typeface="Palatino Linotype"/>
              <a:sym typeface="Palatino Linotype"/>
            </a:endParaRPr>
          </a:p>
        </p:txBody>
      </p:sp>
      <p:pic>
        <p:nvPicPr>
          <p:cNvPr id="3094" name="Google Shape;3094;p380"/>
          <p:cNvPicPr preferRelativeResize="0"/>
          <p:nvPr/>
        </p:nvPicPr>
        <p:blipFill rotWithShape="1">
          <a:blip r:embed="rId3">
            <a:alphaModFix/>
          </a:blip>
          <a:srcRect/>
          <a:stretch/>
        </p:blipFill>
        <p:spPr>
          <a:xfrm>
            <a:off x="2190750" y="1035482"/>
            <a:ext cx="4762500" cy="3552825"/>
          </a:xfrm>
          <a:prstGeom prst="rect">
            <a:avLst/>
          </a:prstGeom>
          <a:noFill/>
          <a:ln>
            <a:noFill/>
          </a:ln>
        </p:spPr>
      </p:pic>
    </p:spTree>
    <p:extLst>
      <p:ext uri="{BB962C8B-B14F-4D97-AF65-F5344CB8AC3E}">
        <p14:creationId xmlns:p14="http://schemas.microsoft.com/office/powerpoint/2010/main" val="8161571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785"/>
        <p:cNvGrpSpPr/>
        <p:nvPr/>
      </p:nvGrpSpPr>
      <p:grpSpPr>
        <a:xfrm>
          <a:off x="0" y="0"/>
          <a:ext cx="0" cy="0"/>
          <a:chOff x="0" y="0"/>
          <a:chExt cx="0" cy="0"/>
        </a:xfrm>
      </p:grpSpPr>
      <p:sp>
        <p:nvSpPr>
          <p:cNvPr id="2788" name="Google Shape;2788;p338"/>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13. Searching for Events in Your Code</a:t>
            </a:r>
            <a:endParaRPr/>
          </a:p>
        </p:txBody>
      </p:sp>
    </p:spTree>
    <p:extLst>
      <p:ext uri="{BB962C8B-B14F-4D97-AF65-F5344CB8AC3E}">
        <p14:creationId xmlns:p14="http://schemas.microsoft.com/office/powerpoint/2010/main" val="33210495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33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406</a:t>
            </a:fld>
            <a:endParaRPr sz="900" b="1" i="0" u="none" strike="noStrike" cap="none">
              <a:solidFill>
                <a:srgbClr val="FFFFFF"/>
              </a:solidFill>
              <a:latin typeface="Calibri"/>
              <a:ea typeface="Calibri"/>
              <a:cs typeface="Calibri"/>
              <a:sym typeface="Calibri"/>
            </a:endParaRPr>
          </a:p>
        </p:txBody>
      </p:sp>
      <p:sp>
        <p:nvSpPr>
          <p:cNvPr id="2795" name="Google Shape;2795;p339"/>
          <p:cNvSpPr txBox="1"/>
          <p:nvPr/>
        </p:nvSpPr>
        <p:spPr>
          <a:xfrm>
            <a:off x="513944" y="1594806"/>
            <a:ext cx="8116111" cy="222817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bisect command is used to discover the commit that has introduced a bug in the code.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It helps track down the commit where the code works and the commit where it does not, hence, tracking down the commit that introduced the bug into the code.</a:t>
            </a:r>
            <a:endParaRPr sz="2400" b="0" i="0" u="none" strike="noStrike" cap="none" dirty="0">
              <a:solidFill>
                <a:schemeClr val="bg1"/>
              </a:solidFill>
              <a:latin typeface="Arial"/>
              <a:ea typeface="Arial"/>
              <a:cs typeface="Arial"/>
              <a:sym typeface="Arial"/>
            </a:endParaRPr>
          </a:p>
        </p:txBody>
      </p:sp>
      <p:sp>
        <p:nvSpPr>
          <p:cNvPr id="2796" name="Google Shape;2796;p33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What is Git bisect?</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4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407</a:t>
            </a:fld>
            <a:endParaRPr sz="900" b="1" i="0" u="none" strike="noStrike" cap="none">
              <a:solidFill>
                <a:srgbClr val="FFFFFF"/>
              </a:solidFill>
              <a:latin typeface="Calibri"/>
              <a:ea typeface="Calibri"/>
              <a:cs typeface="Calibri"/>
              <a:sym typeface="Calibri"/>
            </a:endParaRPr>
          </a:p>
        </p:txBody>
      </p:sp>
      <p:sp>
        <p:nvSpPr>
          <p:cNvPr id="2802" name="Google Shape;2802;p340"/>
          <p:cNvSpPr txBox="1"/>
          <p:nvPr/>
        </p:nvSpPr>
        <p:spPr>
          <a:xfrm>
            <a:off x="513944" y="1177272"/>
            <a:ext cx="8116111"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Suppose there are many commits, and we have to find the commit that introduced the bug.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normal way to do this would be to check out each commit one by one and build it until we reach the commit where the code does not compile. </a:t>
            </a:r>
            <a:endParaRPr sz="2400" b="0" i="0" u="none" strike="noStrike" cap="none" dirty="0">
              <a:solidFill>
                <a:schemeClr val="bg1"/>
              </a:solidFill>
              <a:latin typeface="Arial"/>
              <a:ea typeface="Arial"/>
              <a:cs typeface="Arial"/>
              <a:sym typeface="Arial"/>
            </a:endParaRPr>
          </a:p>
        </p:txBody>
      </p:sp>
      <p:sp>
        <p:nvSpPr>
          <p:cNvPr id="2803" name="Google Shape;2803;p34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What is Git bisect?</a:t>
            </a:r>
            <a:endParaRPr sz="3200" b="0" i="0" u="none" strike="noStrike" cap="none">
              <a:solidFill>
                <a:srgbClr val="FFFFFF"/>
              </a:solidFill>
              <a:latin typeface="Palatino Linotype"/>
              <a:ea typeface="Palatino Linotype"/>
              <a:cs typeface="Palatino Linotype"/>
              <a:sym typeface="Palatino Linotype"/>
            </a:endParaRPr>
          </a:p>
        </p:txBody>
      </p:sp>
      <p:pic>
        <p:nvPicPr>
          <p:cNvPr id="2804" name="Google Shape;2804;p340"/>
          <p:cNvPicPr preferRelativeResize="0"/>
          <p:nvPr/>
        </p:nvPicPr>
        <p:blipFill rotWithShape="1">
          <a:blip r:embed="rId3">
            <a:alphaModFix/>
          </a:blip>
          <a:srcRect/>
          <a:stretch/>
        </p:blipFill>
        <p:spPr>
          <a:xfrm>
            <a:off x="776287" y="2962943"/>
            <a:ext cx="7591425" cy="1857375"/>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34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408</a:t>
            </a:fld>
            <a:endParaRPr sz="900" b="1" i="0" u="none" strike="noStrike" cap="none">
              <a:solidFill>
                <a:srgbClr val="FFFFFF"/>
              </a:solidFill>
              <a:latin typeface="Calibri"/>
              <a:ea typeface="Calibri"/>
              <a:cs typeface="Calibri"/>
              <a:sym typeface="Calibri"/>
            </a:endParaRPr>
          </a:p>
        </p:txBody>
      </p:sp>
      <p:sp>
        <p:nvSpPr>
          <p:cNvPr id="2810" name="Google Shape;2810;p34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1. Initializing the repository</a:t>
            </a:r>
            <a:endParaRPr sz="3200" b="0" i="0" u="none" strike="noStrike" cap="none">
              <a:solidFill>
                <a:srgbClr val="FFFFFF"/>
              </a:solidFill>
              <a:latin typeface="Palatino Linotype"/>
              <a:ea typeface="Palatino Linotype"/>
              <a:cs typeface="Palatino Linotype"/>
              <a:sym typeface="Palatino Linotype"/>
            </a:endParaRPr>
          </a:p>
        </p:txBody>
      </p:sp>
      <p:pic>
        <p:nvPicPr>
          <p:cNvPr id="2811" name="Google Shape;2811;p341"/>
          <p:cNvPicPr preferRelativeResize="0"/>
          <p:nvPr/>
        </p:nvPicPr>
        <p:blipFill rotWithShape="1">
          <a:blip r:embed="rId3">
            <a:alphaModFix/>
          </a:blip>
          <a:srcRect/>
          <a:stretch/>
        </p:blipFill>
        <p:spPr>
          <a:xfrm>
            <a:off x="332917" y="1716719"/>
            <a:ext cx="8478166" cy="2509052"/>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4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409</a:t>
            </a:fld>
            <a:endParaRPr sz="900" b="1" i="0" u="none" strike="noStrike" cap="none">
              <a:solidFill>
                <a:srgbClr val="FFFFFF"/>
              </a:solidFill>
              <a:latin typeface="Calibri"/>
              <a:ea typeface="Calibri"/>
              <a:cs typeface="Calibri"/>
              <a:sym typeface="Calibri"/>
            </a:endParaRPr>
          </a:p>
        </p:txBody>
      </p:sp>
      <p:sp>
        <p:nvSpPr>
          <p:cNvPr id="2817" name="Google Shape;2817;p34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2. Creating commits to demonstrate git bisect</a:t>
            </a:r>
            <a:endParaRPr sz="3200" b="0" i="0" u="none" strike="noStrike" cap="none">
              <a:solidFill>
                <a:srgbClr val="FFFFFF"/>
              </a:solidFill>
              <a:latin typeface="Palatino Linotype"/>
              <a:ea typeface="Palatino Linotype"/>
              <a:cs typeface="Palatino Linotype"/>
              <a:sym typeface="Palatino Linotype"/>
            </a:endParaRPr>
          </a:p>
        </p:txBody>
      </p:sp>
      <p:pic>
        <p:nvPicPr>
          <p:cNvPr id="2818" name="Google Shape;2818;p342"/>
          <p:cNvPicPr preferRelativeResize="0"/>
          <p:nvPr/>
        </p:nvPicPr>
        <p:blipFill rotWithShape="1">
          <a:blip r:embed="rId3">
            <a:alphaModFix/>
          </a:blip>
          <a:srcRect r="23407"/>
          <a:stretch/>
        </p:blipFill>
        <p:spPr>
          <a:xfrm>
            <a:off x="456045" y="1099545"/>
            <a:ext cx="3902892" cy="3424699"/>
          </a:xfrm>
          <a:prstGeom prst="rect">
            <a:avLst/>
          </a:prstGeom>
          <a:noFill/>
          <a:ln>
            <a:noFill/>
          </a:ln>
        </p:spPr>
      </p:pic>
      <p:pic>
        <p:nvPicPr>
          <p:cNvPr id="2819" name="Google Shape;2819;p342"/>
          <p:cNvPicPr preferRelativeResize="0"/>
          <p:nvPr/>
        </p:nvPicPr>
        <p:blipFill rotWithShape="1">
          <a:blip r:embed="rId4">
            <a:alphaModFix/>
          </a:blip>
          <a:srcRect/>
          <a:stretch/>
        </p:blipFill>
        <p:spPr>
          <a:xfrm>
            <a:off x="4572000" y="1246309"/>
            <a:ext cx="4435824" cy="313117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a:t>
            </a:fld>
            <a:endParaRPr sz="900" b="1" i="0" u="none" strike="noStrike" cap="none">
              <a:solidFill>
                <a:srgbClr val="FFFFFF"/>
              </a:solidFill>
              <a:latin typeface="Calibri"/>
              <a:ea typeface="Calibri"/>
              <a:cs typeface="Calibri"/>
              <a:sym typeface="Calibri"/>
            </a:endParaRPr>
          </a:p>
        </p:txBody>
      </p:sp>
      <p:sp>
        <p:nvSpPr>
          <p:cNvPr id="684" name="Google Shape;684;p62"/>
          <p:cNvSpPr txBox="1"/>
          <p:nvPr/>
        </p:nvSpPr>
        <p:spPr>
          <a:xfrm>
            <a:off x="436950" y="1062750"/>
            <a:ext cx="8270100" cy="5355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Do you remember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folder? Let's put our nose inside 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685" name="Google Shape;685;p6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Even deeper - the Git storage object model</a:t>
            </a:r>
            <a:endParaRPr sz="3200" b="0" i="0" u="none" strike="noStrike" cap="none">
              <a:solidFill>
                <a:srgbClr val="FFFFFF"/>
              </a:solidFill>
              <a:latin typeface="Palatino Linotype"/>
              <a:ea typeface="Palatino Linotype"/>
              <a:cs typeface="Palatino Linotype"/>
              <a:sym typeface="Palatino Linotype"/>
            </a:endParaRPr>
          </a:p>
        </p:txBody>
      </p:sp>
      <p:pic>
        <p:nvPicPr>
          <p:cNvPr id="686" name="Google Shape;686;p62"/>
          <p:cNvPicPr preferRelativeResize="0"/>
          <p:nvPr/>
        </p:nvPicPr>
        <p:blipFill rotWithShape="1">
          <a:blip r:embed="rId3">
            <a:alphaModFix/>
          </a:blip>
          <a:srcRect/>
          <a:stretch/>
        </p:blipFill>
        <p:spPr>
          <a:xfrm>
            <a:off x="1921913" y="1470300"/>
            <a:ext cx="5300175" cy="3163850"/>
          </a:xfrm>
          <a:prstGeom prst="rect">
            <a:avLst/>
          </a:prstGeom>
          <a:noFill/>
          <a:ln>
            <a:noFill/>
          </a:ln>
        </p:spPr>
      </p:pic>
    </p:spTree>
    <p:extLst>
      <p:ext uri="{BB962C8B-B14F-4D97-AF65-F5344CB8AC3E}">
        <p14:creationId xmlns:p14="http://schemas.microsoft.com/office/powerpoint/2010/main" val="270361459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4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410</a:t>
            </a:fld>
            <a:endParaRPr sz="900" b="1" i="0" u="none" strike="noStrike" cap="none">
              <a:solidFill>
                <a:srgbClr val="FFFFFF"/>
              </a:solidFill>
              <a:latin typeface="Calibri"/>
              <a:ea typeface="Calibri"/>
              <a:cs typeface="Calibri"/>
              <a:sym typeface="Calibri"/>
            </a:endParaRPr>
          </a:p>
        </p:txBody>
      </p:sp>
      <p:sp>
        <p:nvSpPr>
          <p:cNvPr id="2825" name="Google Shape;2825;p343"/>
          <p:cNvSpPr txBox="1"/>
          <p:nvPr/>
        </p:nvSpPr>
        <p:spPr>
          <a:xfrm>
            <a:off x="513944" y="1204779"/>
            <a:ext cx="8116111" cy="1243289"/>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We can now categorize the first commit as good and the last commit as bad.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We check the contents of the test file and, since the number 2 is still present, we categorize the commit as good.</a:t>
            </a:r>
            <a:endParaRPr sz="2000" b="0" i="0" u="none" strike="noStrike" cap="none" dirty="0">
              <a:solidFill>
                <a:schemeClr val="bg1"/>
              </a:solidFill>
              <a:latin typeface="Arial"/>
              <a:ea typeface="Arial"/>
              <a:cs typeface="Arial"/>
              <a:sym typeface="Arial"/>
            </a:endParaRPr>
          </a:p>
        </p:txBody>
      </p:sp>
      <p:sp>
        <p:nvSpPr>
          <p:cNvPr id="2826" name="Google Shape;2826;p34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Finding the bug in your project</a:t>
            </a:r>
            <a:endParaRPr sz="3200" b="0" i="0" u="none" strike="noStrike" cap="none">
              <a:solidFill>
                <a:srgbClr val="FFFFFF"/>
              </a:solidFill>
              <a:latin typeface="Palatino Linotype"/>
              <a:ea typeface="Palatino Linotype"/>
              <a:cs typeface="Palatino Linotype"/>
              <a:sym typeface="Palatino Linotype"/>
            </a:endParaRPr>
          </a:p>
        </p:txBody>
      </p:sp>
      <p:sp>
        <p:nvSpPr>
          <p:cNvPr id="2827" name="Google Shape;2827;p343" descr="The commit is categorized as &quot;good&quot; since 3 is present in the text file."/>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28" name="Google Shape;2828;p343"/>
          <p:cNvPicPr preferRelativeResize="0"/>
          <p:nvPr/>
        </p:nvPicPr>
        <p:blipFill rotWithShape="1">
          <a:blip r:embed="rId3">
            <a:alphaModFix/>
          </a:blip>
          <a:srcRect/>
          <a:stretch/>
        </p:blipFill>
        <p:spPr>
          <a:xfrm>
            <a:off x="1269507" y="2695433"/>
            <a:ext cx="6604986" cy="1853066"/>
          </a:xfrm>
          <a:prstGeom prst="rect">
            <a:avLst/>
          </a:prstGeom>
          <a:noFill/>
          <a:ln>
            <a:noFill/>
          </a:ln>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34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411</a:t>
            </a:fld>
            <a:endParaRPr sz="900" b="1" i="0" u="none" strike="noStrike" cap="none">
              <a:solidFill>
                <a:srgbClr val="FFFFFF"/>
              </a:solidFill>
              <a:latin typeface="Calibri"/>
              <a:ea typeface="Calibri"/>
              <a:cs typeface="Calibri"/>
              <a:sym typeface="Calibri"/>
            </a:endParaRPr>
          </a:p>
        </p:txBody>
      </p:sp>
      <p:sp>
        <p:nvSpPr>
          <p:cNvPr id="2834" name="Google Shape;2834;p344"/>
          <p:cNvSpPr txBox="1"/>
          <p:nvPr/>
        </p:nvSpPr>
        <p:spPr>
          <a:xfrm>
            <a:off x="513944" y="1186433"/>
            <a:ext cx="8116111" cy="14895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bisect now takes us to another commit.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repeat the process and find the new commit to be bad since it contains the number 9 instead of the number 2.</a:t>
            </a:r>
            <a:endParaRPr sz="2400" b="0" i="0" u="none" strike="noStrike" cap="none" dirty="0">
              <a:solidFill>
                <a:schemeClr val="bg1"/>
              </a:solidFill>
              <a:latin typeface="Arial"/>
              <a:ea typeface="Arial"/>
              <a:cs typeface="Arial"/>
              <a:sym typeface="Arial"/>
            </a:endParaRPr>
          </a:p>
        </p:txBody>
      </p:sp>
      <p:sp>
        <p:nvSpPr>
          <p:cNvPr id="2835" name="Google Shape;2835;p34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Finding the bug in your project</a:t>
            </a:r>
            <a:endParaRPr sz="3200" b="0" i="0" u="none" strike="noStrike" cap="none">
              <a:solidFill>
                <a:srgbClr val="FFFFFF"/>
              </a:solidFill>
              <a:latin typeface="Palatino Linotype"/>
              <a:ea typeface="Palatino Linotype"/>
              <a:cs typeface="Palatino Linotype"/>
              <a:sym typeface="Palatino Linotype"/>
            </a:endParaRPr>
          </a:p>
        </p:txBody>
      </p:sp>
      <p:pic>
        <p:nvPicPr>
          <p:cNvPr id="2836" name="Google Shape;2836;p344"/>
          <p:cNvPicPr preferRelativeResize="0"/>
          <p:nvPr/>
        </p:nvPicPr>
        <p:blipFill rotWithShape="1">
          <a:blip r:embed="rId3">
            <a:alphaModFix/>
          </a:blip>
          <a:srcRect/>
          <a:stretch/>
        </p:blipFill>
        <p:spPr>
          <a:xfrm>
            <a:off x="914400" y="2853181"/>
            <a:ext cx="7315200" cy="1609344"/>
          </a:xfrm>
          <a:prstGeom prst="rect">
            <a:avLst/>
          </a:prstGeom>
          <a:noFill/>
          <a:ln>
            <a:noFill/>
          </a:ln>
        </p:spPr>
      </p:pic>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34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412</a:t>
            </a:fld>
            <a:endParaRPr sz="900" b="1" i="0" u="none" strike="noStrike" cap="none">
              <a:solidFill>
                <a:srgbClr val="FFFFFF"/>
              </a:solidFill>
              <a:latin typeface="Calibri"/>
              <a:ea typeface="Calibri"/>
              <a:cs typeface="Calibri"/>
              <a:sym typeface="Calibri"/>
            </a:endParaRPr>
          </a:p>
        </p:txBody>
      </p:sp>
      <p:sp>
        <p:nvSpPr>
          <p:cNvPr id="2842" name="Google Shape;2842;p345"/>
          <p:cNvSpPr txBox="1"/>
          <p:nvPr/>
        </p:nvSpPr>
        <p:spPr>
          <a:xfrm>
            <a:off x="513944" y="1485455"/>
            <a:ext cx="8116111" cy="75084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bisect finally returns the commit to us where the first error took place.</a:t>
            </a:r>
            <a:endParaRPr sz="2400" b="0" i="0" u="none" strike="noStrike" cap="none" dirty="0">
              <a:solidFill>
                <a:schemeClr val="bg1"/>
              </a:solidFill>
              <a:latin typeface="Arial"/>
              <a:ea typeface="Arial"/>
              <a:cs typeface="Arial"/>
              <a:sym typeface="Arial"/>
            </a:endParaRPr>
          </a:p>
        </p:txBody>
      </p:sp>
      <p:sp>
        <p:nvSpPr>
          <p:cNvPr id="2843" name="Google Shape;2843;p34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Finding the bug in your project</a:t>
            </a:r>
            <a:endParaRPr sz="3200" b="0" i="0" u="none" strike="noStrike" cap="none">
              <a:solidFill>
                <a:srgbClr val="FFFFFF"/>
              </a:solidFill>
              <a:latin typeface="Palatino Linotype"/>
              <a:ea typeface="Palatino Linotype"/>
              <a:cs typeface="Palatino Linotype"/>
              <a:sym typeface="Palatino Linotype"/>
            </a:endParaRPr>
          </a:p>
        </p:txBody>
      </p:sp>
      <p:pic>
        <p:nvPicPr>
          <p:cNvPr id="2844" name="Google Shape;2844;p345"/>
          <p:cNvPicPr preferRelativeResize="0"/>
          <p:nvPr/>
        </p:nvPicPr>
        <p:blipFill rotWithShape="1">
          <a:blip r:embed="rId3">
            <a:alphaModFix/>
          </a:blip>
          <a:srcRect/>
          <a:stretch/>
        </p:blipFill>
        <p:spPr>
          <a:xfrm>
            <a:off x="1322773" y="2408460"/>
            <a:ext cx="6498454" cy="1942316"/>
          </a:xfrm>
          <a:prstGeom prst="rect">
            <a:avLst/>
          </a:prstGeom>
          <a:noFill/>
          <a:ln>
            <a:noFill/>
          </a:ln>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848"/>
        <p:cNvGrpSpPr/>
        <p:nvPr/>
      </p:nvGrpSpPr>
      <p:grpSpPr>
        <a:xfrm>
          <a:off x="0" y="0"/>
          <a:ext cx="0" cy="0"/>
          <a:chOff x="0" y="0"/>
          <a:chExt cx="0" cy="0"/>
        </a:xfrm>
      </p:grpSpPr>
      <p:sp>
        <p:nvSpPr>
          <p:cNvPr id="2851" name="Google Shape;2851;p346"/>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dirty="0">
                <a:solidFill>
                  <a:srgbClr val="FFFFFF"/>
                </a:solidFill>
                <a:latin typeface="Times New Roman"/>
                <a:ea typeface="Times New Roman"/>
                <a:cs typeface="Times New Roman"/>
                <a:sym typeface="Times New Roman"/>
              </a:rPr>
              <a:t>Atomic Commits</a:t>
            </a:r>
            <a:endParaRPr dirty="0"/>
          </a:p>
        </p:txBody>
      </p:sp>
    </p:spTree>
    <p:extLst>
      <p:ext uri="{BB962C8B-B14F-4D97-AF65-F5344CB8AC3E}">
        <p14:creationId xmlns:p14="http://schemas.microsoft.com/office/powerpoint/2010/main" val="91668133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414</a:t>
            </a:fld>
            <a:endParaRPr sz="900" b="1" i="0" u="none" strike="noStrike" cap="none">
              <a:solidFill>
                <a:srgbClr val="FFFFFF"/>
              </a:solidFill>
              <a:latin typeface="Calibri"/>
              <a:ea typeface="Calibri"/>
              <a:cs typeface="Calibri"/>
              <a:sym typeface="Calibri"/>
            </a:endParaRPr>
          </a:p>
        </p:txBody>
      </p:sp>
      <p:sp>
        <p:nvSpPr>
          <p:cNvPr id="2858" name="Google Shape;2858;p347"/>
          <p:cNvSpPr txBox="1"/>
          <p:nvPr/>
        </p:nvSpPr>
        <p:spPr>
          <a:xfrm>
            <a:off x="401655" y="1288766"/>
            <a:ext cx="6777622" cy="2228159"/>
          </a:xfrm>
          <a:prstGeom prst="rect">
            <a:avLst/>
          </a:prstGeom>
          <a:noFill/>
          <a:ln>
            <a:noFill/>
          </a:ln>
        </p:spPr>
        <p:txBody>
          <a:bodyPr spcFirstLastPara="1" wrap="square" lIns="0" tIns="12050" rIns="0" bIns="0" anchor="t" anchorCtr="0">
            <a:spAutoFit/>
          </a:bodyPr>
          <a:lstStyle/>
          <a:p>
            <a:pPr marR="0" lvl="0" algn="l" rtl="0">
              <a:lnSpc>
                <a:spcPct val="100000"/>
              </a:lnSpc>
              <a:spcBef>
                <a:spcPts val="0"/>
              </a:spcBef>
              <a:spcAft>
                <a:spcPts val="0"/>
              </a:spcAft>
              <a:buClr>
                <a:srgbClr val="000000"/>
              </a:buClr>
              <a:buSzPts val="2400"/>
            </a:pPr>
            <a:r>
              <a:rPr lang="en-US" sz="2400" b="0" i="0" u="none" strike="noStrike" cap="none" dirty="0">
                <a:solidFill>
                  <a:schemeClr val="bg1"/>
                </a:solidFill>
                <a:latin typeface="Arial"/>
                <a:ea typeface="Arial"/>
                <a:cs typeface="Arial"/>
                <a:sym typeface="Arial"/>
              </a:rPr>
              <a:t>Atomic commits are a best practice in version control where each commit represents a single, complete, and logically isolated change. The idea is to group related changes together into one commit, ensuring that the repository's history is clear, meaningful, and easy to understand.</a:t>
            </a:r>
            <a:endParaRPr sz="1400" b="0" i="0" u="none" strike="noStrike" cap="none" dirty="0">
              <a:solidFill>
                <a:schemeClr val="bg1"/>
              </a:solidFill>
              <a:latin typeface="Arial"/>
              <a:ea typeface="Arial"/>
              <a:cs typeface="Arial"/>
              <a:sym typeface="Arial"/>
            </a:endParaRPr>
          </a:p>
        </p:txBody>
      </p:sp>
      <p:sp>
        <p:nvSpPr>
          <p:cNvPr id="2859" name="Google Shape;2859;p347"/>
          <p:cNvSpPr/>
          <p:nvPr/>
        </p:nvSpPr>
        <p:spPr>
          <a:xfrm>
            <a:off x="117448" y="183950"/>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2800" dirty="0">
                <a:solidFill>
                  <a:schemeClr val="bg1"/>
                </a:solidFill>
              </a:rPr>
              <a:t>Key Characteristics of Atomic Commits</a:t>
            </a:r>
            <a:endParaRPr lang="en-US" sz="2800" b="0" i="0" u="none" strike="noStrike" cap="none" dirty="0">
              <a:solidFill>
                <a:schemeClr val="bg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2537812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415</a:t>
            </a:fld>
            <a:endParaRPr sz="900" b="1" i="0" u="none" strike="noStrike" cap="none">
              <a:solidFill>
                <a:srgbClr val="FFFFFF"/>
              </a:solidFill>
              <a:latin typeface="Calibri"/>
              <a:ea typeface="Calibri"/>
              <a:cs typeface="Calibri"/>
              <a:sym typeface="Calibri"/>
            </a:endParaRPr>
          </a:p>
        </p:txBody>
      </p:sp>
      <p:sp>
        <p:nvSpPr>
          <p:cNvPr id="2859" name="Google Shape;2859;p347"/>
          <p:cNvSpPr/>
          <p:nvPr/>
        </p:nvSpPr>
        <p:spPr>
          <a:xfrm>
            <a:off x="15240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dirty="0">
                <a:solidFill>
                  <a:schemeClr val="bg1"/>
                </a:solidFill>
              </a:rPr>
              <a:t>Why Use Atomic Commits?</a:t>
            </a:r>
            <a:endParaRPr sz="3200" b="0" i="0" u="none" strike="noStrike" cap="none" dirty="0">
              <a:solidFill>
                <a:schemeClr val="bg1"/>
              </a:solidFill>
              <a:latin typeface="Palatino Linotype"/>
              <a:ea typeface="Palatino Linotype"/>
              <a:cs typeface="Palatino Linotype"/>
              <a:sym typeface="Palatino Linotype"/>
            </a:endParaRPr>
          </a:p>
        </p:txBody>
      </p:sp>
      <p:sp>
        <p:nvSpPr>
          <p:cNvPr id="5" name="Rectangle 4">
            <a:extLst>
              <a:ext uri="{FF2B5EF4-FFF2-40B4-BE49-F238E27FC236}">
                <a16:creationId xmlns:a16="http://schemas.microsoft.com/office/drawing/2014/main" id="{31883432-505E-A554-2A6B-421121B2742A}"/>
              </a:ext>
            </a:extLst>
          </p:cNvPr>
          <p:cNvSpPr>
            <a:spLocks noChangeArrowheads="1"/>
          </p:cNvSpPr>
          <p:nvPr/>
        </p:nvSpPr>
        <p:spPr bwMode="auto">
          <a:xfrm>
            <a:off x="778477" y="1361856"/>
            <a:ext cx="575824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Why Use Atomic Commits?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1. Clear Version History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2. Easier Collaboration</a:t>
            </a:r>
          </a:p>
          <a:p>
            <a:pPr eaLnBrk="0" fontAlgn="base" hangingPunct="0">
              <a:spcBef>
                <a:spcPct val="0"/>
              </a:spcBef>
              <a:spcAft>
                <a:spcPct val="0"/>
              </a:spcAft>
              <a:buClrTx/>
            </a:pPr>
            <a:r>
              <a:rPr kumimoji="0" lang="en-US" altLang="en-US" sz="2400" b="1" i="0" u="none" strike="noStrike" cap="none" normalizeH="0" baseline="0" dirty="0">
                <a:ln>
                  <a:noFill/>
                </a:ln>
                <a:solidFill>
                  <a:schemeClr val="bg1"/>
                </a:solidFill>
                <a:effectLst/>
                <a:latin typeface="Arial" panose="020B0604020202020204" pitchFamily="34" charset="0"/>
              </a:rPr>
              <a:t>3. Simplifies Debugging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4. Improves Revertability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068959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416</a:t>
            </a:fld>
            <a:endParaRPr sz="900" b="1" i="0" u="none" strike="noStrike" cap="none">
              <a:solidFill>
                <a:srgbClr val="FFFFFF"/>
              </a:solidFill>
              <a:latin typeface="Calibri"/>
              <a:ea typeface="Calibri"/>
              <a:cs typeface="Calibri"/>
              <a:sym typeface="Calibri"/>
            </a:endParaRPr>
          </a:p>
        </p:txBody>
      </p:sp>
      <p:sp>
        <p:nvSpPr>
          <p:cNvPr id="2859" name="Google Shape;2859;p34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dirty="0">
                <a:solidFill>
                  <a:schemeClr val="bg1"/>
                </a:solidFill>
              </a:rPr>
              <a:t>How to Create Atomic Commits</a:t>
            </a:r>
            <a:endParaRPr sz="3200" b="0" i="0" u="none" strike="noStrike" cap="none" dirty="0">
              <a:solidFill>
                <a:schemeClr val="bg1"/>
              </a:solidFill>
              <a:latin typeface="Palatino Linotype"/>
              <a:ea typeface="Palatino Linotype"/>
              <a:cs typeface="Palatino Linotype"/>
              <a:sym typeface="Palatino Linotype"/>
            </a:endParaRPr>
          </a:p>
        </p:txBody>
      </p:sp>
      <p:sp>
        <p:nvSpPr>
          <p:cNvPr id="3" name="Rectangle 2">
            <a:extLst>
              <a:ext uri="{FF2B5EF4-FFF2-40B4-BE49-F238E27FC236}">
                <a16:creationId xmlns:a16="http://schemas.microsoft.com/office/drawing/2014/main" id="{A0F2E447-18BC-2D6C-72EB-B16FD5B851CB}"/>
              </a:ext>
            </a:extLst>
          </p:cNvPr>
          <p:cNvSpPr>
            <a:spLocks noChangeArrowheads="1"/>
          </p:cNvSpPr>
          <p:nvPr/>
        </p:nvSpPr>
        <p:spPr bwMode="auto">
          <a:xfrm>
            <a:off x="499357" y="1517277"/>
            <a:ext cx="59154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1. Plan Your 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2. Stage Changes Incrementally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3. Write a Descriptive Commit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rPr>
              <a:t>4. Test Before Committing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8556066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417</a:t>
            </a:fld>
            <a:endParaRPr sz="900" b="1" i="0" u="none" strike="noStrike" cap="none">
              <a:solidFill>
                <a:srgbClr val="FFFFFF"/>
              </a:solidFill>
              <a:latin typeface="Calibri"/>
              <a:ea typeface="Calibri"/>
              <a:cs typeface="Calibri"/>
              <a:sym typeface="Calibri"/>
            </a:endParaRPr>
          </a:p>
        </p:txBody>
      </p:sp>
      <p:sp>
        <p:nvSpPr>
          <p:cNvPr id="2859" name="Google Shape;2859;p34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kumimoji="0" lang="en-US" sz="2800" b="1" i="0" u="none" strike="noStrike" kern="0" cap="none" spc="0" normalizeH="0" baseline="0" noProof="0" dirty="0">
                <a:ln>
                  <a:noFill/>
                </a:ln>
                <a:solidFill>
                  <a:schemeClr val="bg1"/>
                </a:solidFill>
                <a:effectLst/>
                <a:uLnTx/>
                <a:uFillTx/>
                <a:latin typeface="Arial"/>
                <a:cs typeface="Arial"/>
                <a:sym typeface="Arial"/>
              </a:rPr>
              <a:t>Best Practices for Atomic Commits</a:t>
            </a:r>
          </a:p>
        </p:txBody>
      </p:sp>
      <p:sp>
        <p:nvSpPr>
          <p:cNvPr id="2" name="Rectangle 1">
            <a:extLst>
              <a:ext uri="{FF2B5EF4-FFF2-40B4-BE49-F238E27FC236}">
                <a16:creationId xmlns:a16="http://schemas.microsoft.com/office/drawing/2014/main" id="{6E22988E-7244-7239-A3A6-290C632589A0}"/>
              </a:ext>
            </a:extLst>
          </p:cNvPr>
          <p:cNvSpPr>
            <a:spLocks noChangeArrowheads="1"/>
          </p:cNvSpPr>
          <p:nvPr/>
        </p:nvSpPr>
        <p:spPr bwMode="auto">
          <a:xfrm>
            <a:off x="750647" y="1423184"/>
            <a:ext cx="444224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bg1"/>
                </a:solidFill>
                <a:effectLst/>
                <a:latin typeface="Arial" panose="020B0604020202020204" pitchFamily="34" charset="0"/>
              </a:rPr>
              <a:t>Keep Commits Small</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bg1"/>
                </a:solidFill>
                <a:effectLst/>
                <a:latin typeface="Arial" panose="020B0604020202020204" pitchFamily="34" charset="0"/>
              </a:rPr>
              <a:t>Commit Often</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bg1"/>
                </a:solidFill>
                <a:effectLst/>
                <a:latin typeface="Arial" panose="020B0604020202020204" pitchFamily="34" charset="0"/>
              </a:rPr>
              <a:t>Avoid Mixing Concerns</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bg1"/>
                </a:solidFill>
                <a:effectLst/>
                <a:latin typeface="Arial" panose="020B0604020202020204" pitchFamily="34" charset="0"/>
              </a:rPr>
              <a:t>Review Before Committing</a:t>
            </a:r>
            <a:r>
              <a:rPr kumimoji="0" lang="en-US" altLang="en-US" sz="2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bg1"/>
                </a:solidFill>
                <a:effectLst/>
                <a:latin typeface="Arial" panose="020B0604020202020204" pitchFamily="34" charset="0"/>
              </a:rPr>
              <a:t>Test Each Commit</a:t>
            </a:r>
            <a:r>
              <a:rPr kumimoji="0" lang="en-US" altLang="en-US" sz="2400" b="0" i="0" u="none" strike="noStrike" cap="none" normalizeH="0" baseline="0" dirty="0">
                <a:ln>
                  <a:noFill/>
                </a:ln>
                <a:solidFill>
                  <a:schemeClr val="bg1"/>
                </a:solidFill>
                <a:effectLst/>
                <a:latin typeface="Arial" panose="020B0604020202020204" pitchFamily="34" charset="0"/>
              </a:rPr>
              <a:t>:</a:t>
            </a:r>
          </a:p>
        </p:txBody>
      </p:sp>
    </p:spTree>
    <p:extLst>
      <p:ext uri="{BB962C8B-B14F-4D97-AF65-F5344CB8AC3E}">
        <p14:creationId xmlns:p14="http://schemas.microsoft.com/office/powerpoint/2010/main" val="38602250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848"/>
        <p:cNvGrpSpPr/>
        <p:nvPr/>
      </p:nvGrpSpPr>
      <p:grpSpPr>
        <a:xfrm>
          <a:off x="0" y="0"/>
          <a:ext cx="0" cy="0"/>
          <a:chOff x="0" y="0"/>
          <a:chExt cx="0" cy="0"/>
        </a:xfrm>
      </p:grpSpPr>
      <p:sp>
        <p:nvSpPr>
          <p:cNvPr id="2851" name="Google Shape;2851;p346"/>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14. Reverting Commits</a:t>
            </a:r>
            <a:endParaRPr/>
          </a:p>
        </p:txBody>
      </p:sp>
    </p:spTree>
    <p:extLst>
      <p:ext uri="{BB962C8B-B14F-4D97-AF65-F5344CB8AC3E}">
        <p14:creationId xmlns:p14="http://schemas.microsoft.com/office/powerpoint/2010/main" val="375378653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4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419</a:t>
            </a:fld>
            <a:endParaRPr sz="900" b="1" i="0" u="none" strike="noStrike" cap="none">
              <a:solidFill>
                <a:srgbClr val="FFFFFF"/>
              </a:solidFill>
              <a:latin typeface="Calibri"/>
              <a:ea typeface="Calibri"/>
              <a:cs typeface="Calibri"/>
              <a:sym typeface="Calibri"/>
            </a:endParaRPr>
          </a:p>
        </p:txBody>
      </p:sp>
      <p:sp>
        <p:nvSpPr>
          <p:cNvPr id="2858" name="Google Shape;2858;p347"/>
          <p:cNvSpPr txBox="1"/>
          <p:nvPr/>
        </p:nvSpPr>
        <p:spPr>
          <a:xfrm>
            <a:off x="327513" y="1177555"/>
            <a:ext cx="8116111" cy="339771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It is possible to correct mistakes made 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the with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push context (without exposing them if the mistake is found before sharing or publishing the change). </a:t>
            </a:r>
            <a:endParaRPr sz="2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If the mistake is already pushed, it is still possible to undo the changes made to the commit that introduced the mistake.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We'll also look at the </a:t>
            </a:r>
            <a:r>
              <a:rPr lang="en-US" sz="2400" b="0" i="0" u="none" strike="noStrike" cap="none" dirty="0" err="1">
                <a:solidFill>
                  <a:schemeClr val="bg1"/>
                </a:solidFill>
                <a:latin typeface="Arial"/>
                <a:ea typeface="Arial"/>
                <a:cs typeface="Arial"/>
                <a:sym typeface="Arial"/>
              </a:rPr>
              <a:t>reflog</a:t>
            </a:r>
            <a:r>
              <a:rPr lang="en-US" sz="2400" b="0" i="0" u="none" strike="noStrike" cap="none" dirty="0">
                <a:solidFill>
                  <a:schemeClr val="bg1"/>
                </a:solidFill>
                <a:latin typeface="Arial"/>
                <a:ea typeface="Arial"/>
                <a:cs typeface="Arial"/>
                <a:sym typeface="Arial"/>
              </a:rPr>
              <a:t> command and how we can use that and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fsck</a:t>
            </a:r>
            <a:r>
              <a:rPr lang="en-US" sz="2400" b="0" i="0" u="none" strike="noStrike" cap="none" dirty="0">
                <a:solidFill>
                  <a:schemeClr val="bg1"/>
                </a:solidFill>
                <a:latin typeface="Arial"/>
                <a:ea typeface="Arial"/>
                <a:cs typeface="Arial"/>
                <a:sym typeface="Arial"/>
              </a:rPr>
              <a:t> to recover lost information.</a:t>
            </a:r>
            <a:endParaRPr sz="1400" b="0" i="0" u="none" strike="noStrike" cap="none" dirty="0">
              <a:solidFill>
                <a:schemeClr val="bg1"/>
              </a:solidFill>
              <a:latin typeface="Arial"/>
              <a:ea typeface="Arial"/>
              <a:cs typeface="Arial"/>
              <a:sym typeface="Arial"/>
            </a:endParaRPr>
          </a:p>
        </p:txBody>
      </p:sp>
      <p:sp>
        <p:nvSpPr>
          <p:cNvPr id="2859" name="Google Shape;2859;p34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Commits are made</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a:t>
            </a:fld>
            <a:endParaRPr sz="900" b="1" i="0" u="none" strike="noStrike" cap="none">
              <a:solidFill>
                <a:srgbClr val="FFFFFF"/>
              </a:solidFill>
              <a:latin typeface="Calibri"/>
              <a:ea typeface="Calibri"/>
              <a:cs typeface="Calibri"/>
              <a:sym typeface="Calibri"/>
            </a:endParaRPr>
          </a:p>
        </p:txBody>
      </p:sp>
      <p:sp>
        <p:nvSpPr>
          <p:cNvPr id="692" name="Google Shape;692;p63"/>
          <p:cNvSpPr txBox="1"/>
          <p:nvPr/>
        </p:nvSpPr>
        <p:spPr>
          <a:xfrm>
            <a:off x="773550" y="1122598"/>
            <a:ext cx="7596900" cy="5664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Within it, there is an objects subfolder; let's take a look:</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rgbClr val="000000"/>
              </a:solidFill>
              <a:latin typeface="Arial"/>
              <a:ea typeface="Arial"/>
              <a:cs typeface="Arial"/>
              <a:sym typeface="Arial"/>
            </a:endParaRPr>
          </a:p>
        </p:txBody>
      </p:sp>
      <p:sp>
        <p:nvSpPr>
          <p:cNvPr id="693" name="Google Shape;693;p6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Even deeper - the Git storage object model</a:t>
            </a:r>
            <a:endParaRPr sz="3200" b="0" i="0" u="none" strike="noStrike" cap="none">
              <a:solidFill>
                <a:srgbClr val="FFFFFF"/>
              </a:solidFill>
              <a:latin typeface="Palatino Linotype"/>
              <a:ea typeface="Palatino Linotype"/>
              <a:cs typeface="Palatino Linotype"/>
              <a:sym typeface="Palatino Linotype"/>
            </a:endParaRPr>
          </a:p>
        </p:txBody>
      </p:sp>
      <p:pic>
        <p:nvPicPr>
          <p:cNvPr id="694" name="Google Shape;694;p63"/>
          <p:cNvPicPr preferRelativeResize="0"/>
          <p:nvPr/>
        </p:nvPicPr>
        <p:blipFill rotWithShape="1">
          <a:blip r:embed="rId3">
            <a:alphaModFix/>
          </a:blip>
          <a:srcRect/>
          <a:stretch/>
        </p:blipFill>
        <p:spPr>
          <a:xfrm>
            <a:off x="2142843" y="1597625"/>
            <a:ext cx="4858308" cy="3024325"/>
          </a:xfrm>
          <a:prstGeom prst="rect">
            <a:avLst/>
          </a:prstGeom>
          <a:noFill/>
          <a:ln>
            <a:noFill/>
          </a:ln>
        </p:spPr>
      </p:pic>
      <p:pic>
        <p:nvPicPr>
          <p:cNvPr id="695" name="Google Shape;695;p63"/>
          <p:cNvPicPr preferRelativeResize="0"/>
          <p:nvPr/>
        </p:nvPicPr>
        <p:blipFill rotWithShape="1">
          <a:blip r:embed="rId4">
            <a:alphaModFix/>
          </a:blip>
          <a:srcRect/>
          <a:stretch/>
        </p:blipFill>
        <p:spPr>
          <a:xfrm>
            <a:off x="7650750" y="3164950"/>
            <a:ext cx="1237525" cy="1237525"/>
          </a:xfrm>
          <a:prstGeom prst="rect">
            <a:avLst/>
          </a:prstGeom>
          <a:noFill/>
          <a:ln>
            <a:noFill/>
          </a:ln>
        </p:spPr>
      </p:pic>
    </p:spTree>
    <p:extLst>
      <p:ext uri="{BB962C8B-B14F-4D97-AF65-F5344CB8AC3E}">
        <p14:creationId xmlns:p14="http://schemas.microsoft.com/office/powerpoint/2010/main" val="21289028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34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420</a:t>
            </a:fld>
            <a:endParaRPr sz="900" b="1" i="0" u="none" strike="noStrike" cap="none">
              <a:solidFill>
                <a:srgbClr val="FFFFFF"/>
              </a:solidFill>
              <a:latin typeface="Calibri"/>
              <a:ea typeface="Calibri"/>
              <a:cs typeface="Calibri"/>
              <a:sym typeface="Calibri"/>
            </a:endParaRPr>
          </a:p>
        </p:txBody>
      </p:sp>
      <p:sp>
        <p:nvSpPr>
          <p:cNvPr id="2865" name="Google Shape;2865;p348"/>
          <p:cNvSpPr txBox="1"/>
          <p:nvPr/>
        </p:nvSpPr>
        <p:spPr>
          <a:xfrm>
            <a:off x="513944" y="1266920"/>
            <a:ext cx="8116111" cy="3305377"/>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bg1"/>
                </a:solidFill>
                <a:sym typeface="Arial"/>
              </a:rPr>
              <a:t>In this, we'll explore the possibilities to undo a commit in several ways depending on what we want to achieve. We'll explore four ways to undo a commit:</a:t>
            </a:r>
            <a:endParaRPr dirty="0">
              <a:solidFill>
                <a:schemeClr val="bg1"/>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Undo everything; just remove the last commit like it never happened.</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Undo the commit and </a:t>
            </a:r>
            <a:r>
              <a:rPr lang="en-US" sz="2000" b="0" i="0" u="none" strike="noStrike" cap="none" dirty="0" err="1">
                <a:solidFill>
                  <a:schemeClr val="bg1"/>
                </a:solidFill>
                <a:latin typeface="Arial"/>
                <a:ea typeface="Arial"/>
                <a:cs typeface="Arial"/>
                <a:sym typeface="Arial"/>
              </a:rPr>
              <a:t>unstage</a:t>
            </a:r>
            <a:r>
              <a:rPr lang="en-US" sz="2000" b="0" i="0" u="none" strike="noStrike" cap="none" dirty="0">
                <a:solidFill>
                  <a:schemeClr val="bg1"/>
                </a:solidFill>
                <a:latin typeface="Arial"/>
                <a:ea typeface="Arial"/>
                <a:cs typeface="Arial"/>
                <a:sym typeface="Arial"/>
              </a:rPr>
              <a:t> the files; this takes us back to where we were before we started to add the files.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Undo the commit, but keep the files in the index or staging area so we can just perform some minor modifications and then complete the commit.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Undo the commit with the dirty work area.</a:t>
            </a:r>
            <a:endParaRPr sz="1400" b="0" i="0" u="none" strike="noStrike" cap="none" dirty="0">
              <a:solidFill>
                <a:schemeClr val="bg1"/>
              </a:solidFill>
              <a:latin typeface="Arial"/>
              <a:ea typeface="Arial"/>
              <a:cs typeface="Arial"/>
              <a:sym typeface="Arial"/>
            </a:endParaRPr>
          </a:p>
        </p:txBody>
      </p:sp>
      <p:sp>
        <p:nvSpPr>
          <p:cNvPr id="2866" name="Google Shape;2866;p34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Commits are made</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34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421</a:t>
            </a:fld>
            <a:endParaRPr sz="900" b="1" i="0" u="none" strike="noStrike" cap="none">
              <a:solidFill>
                <a:srgbClr val="FFFFFF"/>
              </a:solidFill>
              <a:latin typeface="Calibri"/>
              <a:ea typeface="Calibri"/>
              <a:cs typeface="Calibri"/>
              <a:sym typeface="Calibri"/>
            </a:endParaRPr>
          </a:p>
        </p:txBody>
      </p:sp>
      <p:sp>
        <p:nvSpPr>
          <p:cNvPr id="2872" name="Google Shape;2872;p349"/>
          <p:cNvSpPr txBox="1"/>
          <p:nvPr/>
        </p:nvSpPr>
        <p:spPr>
          <a:xfrm>
            <a:off x="518912" y="979315"/>
            <a:ext cx="7538005" cy="370548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While working with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committing seems the easiest part of the job: you add files, write a short comment, and then you're done.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But it is just for its simplicity that often, especially at the very beginning of your experience.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acquire the bad habit of doing terrible commits: too late, too big, too short, or simply equipped with bad messages.</a:t>
            </a:r>
            <a:endParaRPr sz="1400" b="0" i="0" u="none" strike="noStrike" cap="none" dirty="0">
              <a:solidFill>
                <a:schemeClr val="bg1"/>
              </a:solidFill>
              <a:latin typeface="Arial"/>
              <a:ea typeface="Arial"/>
              <a:cs typeface="Arial"/>
              <a:sym typeface="Arial"/>
            </a:endParaRPr>
          </a:p>
        </p:txBody>
      </p:sp>
      <p:sp>
        <p:nvSpPr>
          <p:cNvPr id="2873" name="Google Shape;2873;p34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2877"/>
        <p:cNvGrpSpPr/>
        <p:nvPr/>
      </p:nvGrpSpPr>
      <p:grpSpPr>
        <a:xfrm>
          <a:off x="0" y="0"/>
          <a:ext cx="0" cy="0"/>
          <a:chOff x="0" y="0"/>
          <a:chExt cx="0" cy="0"/>
        </a:xfrm>
      </p:grpSpPr>
      <p:sp>
        <p:nvSpPr>
          <p:cNvPr id="2878" name="Google Shape;2878;p35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422</a:t>
            </a:fld>
            <a:endParaRPr sz="900" b="1" i="0" u="none" strike="noStrike" cap="none">
              <a:solidFill>
                <a:srgbClr val="FFFFFF"/>
              </a:solidFill>
              <a:latin typeface="Calibri"/>
              <a:ea typeface="Calibri"/>
              <a:cs typeface="Calibri"/>
              <a:sym typeface="Calibri"/>
            </a:endParaRPr>
          </a:p>
        </p:txBody>
      </p:sp>
      <p:sp>
        <p:nvSpPr>
          <p:cNvPr id="2879" name="Google Shape;2879;p350"/>
          <p:cNvSpPr txBox="1"/>
          <p:nvPr/>
        </p:nvSpPr>
        <p:spPr>
          <a:xfrm>
            <a:off x="729510" y="1177271"/>
            <a:ext cx="7538005" cy="2659046"/>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chemeClr val="bg1"/>
                </a:solidFill>
                <a:latin typeface="Arial"/>
                <a:ea typeface="Arial"/>
                <a:cs typeface="Arial"/>
                <a:sym typeface="Arial"/>
              </a:rPr>
              <a:t>Building the right commit</a:t>
            </a:r>
            <a:endParaRPr sz="12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0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sym typeface="Arial"/>
              </a:rPr>
              <a:t>One of the harder skills to acquire while programming in general is to split the work into small and meaningful tasks.</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Too often, I have experienced this scenario: you start to fix a small issue in a file; then you see another piece of code that can be easily improved, even if it's not related to what you are working on now - you can't resist, and you fix it. </a:t>
            </a:r>
            <a:endParaRPr sz="1200" b="0" i="0" u="none" strike="noStrike" cap="none" dirty="0">
              <a:solidFill>
                <a:schemeClr val="bg1"/>
              </a:solidFill>
              <a:latin typeface="Arial"/>
              <a:ea typeface="Arial"/>
              <a:cs typeface="Arial"/>
              <a:sym typeface="Arial"/>
            </a:endParaRPr>
          </a:p>
        </p:txBody>
      </p:sp>
      <p:sp>
        <p:nvSpPr>
          <p:cNvPr id="2880" name="Google Shape;2880;p35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35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423</a:t>
            </a:fld>
            <a:endParaRPr sz="900" b="1" i="0" u="none" strike="noStrike" cap="none">
              <a:solidFill>
                <a:srgbClr val="FFFFFF"/>
              </a:solidFill>
              <a:latin typeface="Calibri"/>
              <a:ea typeface="Calibri"/>
              <a:cs typeface="Calibri"/>
              <a:sym typeface="Calibri"/>
            </a:endParaRPr>
          </a:p>
        </p:txBody>
      </p:sp>
      <p:sp>
        <p:nvSpPr>
          <p:cNvPr id="2886" name="Google Shape;2886;p35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pic>
        <p:nvPicPr>
          <p:cNvPr id="2887" name="Google Shape;2887;p351"/>
          <p:cNvPicPr preferRelativeResize="0"/>
          <p:nvPr/>
        </p:nvPicPr>
        <p:blipFill rotWithShape="1">
          <a:blip r:embed="rId3">
            <a:alphaModFix/>
          </a:blip>
          <a:srcRect/>
          <a:stretch/>
        </p:blipFill>
        <p:spPr>
          <a:xfrm>
            <a:off x="1336106" y="928697"/>
            <a:ext cx="6471788" cy="3685529"/>
          </a:xfrm>
          <a:prstGeom prst="rect">
            <a:avLst/>
          </a:prstGeom>
          <a:noFill/>
          <a:ln>
            <a:noFill/>
          </a:ln>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sp>
        <p:nvSpPr>
          <p:cNvPr id="2892" name="Google Shape;2892;p35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424</a:t>
            </a:fld>
            <a:endParaRPr sz="900" b="1" i="0" u="none" strike="noStrike" cap="none">
              <a:solidFill>
                <a:srgbClr val="FFFFFF"/>
              </a:solidFill>
              <a:latin typeface="Calibri"/>
              <a:ea typeface="Calibri"/>
              <a:cs typeface="Calibri"/>
              <a:sym typeface="Calibri"/>
            </a:endParaRPr>
          </a:p>
        </p:txBody>
      </p:sp>
      <p:sp>
        <p:nvSpPr>
          <p:cNvPr id="2893" name="Google Shape;2893;p352"/>
          <p:cNvSpPr txBox="1"/>
          <p:nvPr/>
        </p:nvSpPr>
        <p:spPr>
          <a:xfrm>
            <a:off x="618755" y="959143"/>
            <a:ext cx="8347692" cy="3705486"/>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Making only one change per commit</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After the routine morning coffee, you open your editor and then you start to work on a bug: BUG42. </a:t>
            </a:r>
            <a:endParaRPr sz="20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Working around fixing the bug in the code, you realize that fixing BUG79 will require tweaking just a single line of code, </a:t>
            </a:r>
            <a:endParaRPr sz="20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So you fix it, but you not only change that awful class name, but also add a good-looking label to the form and make a few more changes. </a:t>
            </a:r>
            <a:endParaRPr sz="20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1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The damage is done now.</a:t>
            </a:r>
            <a:endParaRPr sz="1200" b="0" i="0" u="none" strike="noStrike" cap="none" dirty="0">
              <a:solidFill>
                <a:schemeClr val="bg1"/>
              </a:solidFill>
              <a:latin typeface="Arial"/>
              <a:ea typeface="Arial"/>
              <a:cs typeface="Arial"/>
              <a:sym typeface="Arial"/>
            </a:endParaRPr>
          </a:p>
        </p:txBody>
      </p:sp>
      <p:sp>
        <p:nvSpPr>
          <p:cNvPr id="2894" name="Google Shape;2894;p35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sp>
        <p:nvSpPr>
          <p:cNvPr id="2899" name="Google Shape;2899;p35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425</a:t>
            </a:fld>
            <a:endParaRPr sz="900" b="1" i="0" u="none" strike="noStrike" cap="none">
              <a:solidFill>
                <a:srgbClr val="FFFFFF"/>
              </a:solidFill>
              <a:latin typeface="Calibri"/>
              <a:ea typeface="Calibri"/>
              <a:cs typeface="Calibri"/>
              <a:sym typeface="Calibri"/>
            </a:endParaRPr>
          </a:p>
        </p:txBody>
      </p:sp>
      <p:sp>
        <p:nvSpPr>
          <p:cNvPr id="2900" name="Google Shape;2900;p353"/>
          <p:cNvSpPr txBox="1"/>
          <p:nvPr/>
        </p:nvSpPr>
        <p:spPr>
          <a:xfrm>
            <a:off x="288092" y="928697"/>
            <a:ext cx="8554067" cy="384426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Splitting up features and tasks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As said before, breaking up things to do is a fine art.</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If you know and adopt some Agile Movement techniques, you have probably faced these problems already, so you have an advantage.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Otherwise you will need to make a little more effort, but it isn't anything you can't achieve.</a:t>
            </a:r>
            <a:endParaRPr sz="1400" b="0" i="0" u="none" strike="noStrike" cap="none" dirty="0">
              <a:solidFill>
                <a:schemeClr val="bg1"/>
              </a:solidFill>
              <a:latin typeface="Arial"/>
              <a:ea typeface="Arial"/>
              <a:cs typeface="Arial"/>
              <a:sym typeface="Arial"/>
            </a:endParaRPr>
          </a:p>
        </p:txBody>
      </p:sp>
      <p:sp>
        <p:nvSpPr>
          <p:cNvPr id="2901" name="Google Shape;2901;p35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p35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426</a:t>
            </a:fld>
            <a:endParaRPr sz="900" b="1" i="0" u="none" strike="noStrike" cap="none">
              <a:solidFill>
                <a:srgbClr val="FFFFFF"/>
              </a:solidFill>
              <a:latin typeface="Calibri"/>
              <a:ea typeface="Calibri"/>
              <a:cs typeface="Calibri"/>
              <a:sym typeface="Calibri"/>
            </a:endParaRPr>
          </a:p>
        </p:txBody>
      </p:sp>
      <p:sp>
        <p:nvSpPr>
          <p:cNvPr id="2907" name="Google Shape;2907;p35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pic>
        <p:nvPicPr>
          <p:cNvPr id="2908" name="Google Shape;2908;p354"/>
          <p:cNvPicPr preferRelativeResize="0"/>
          <p:nvPr/>
        </p:nvPicPr>
        <p:blipFill rotWithShape="1">
          <a:blip r:embed="rId3">
            <a:alphaModFix/>
          </a:blip>
          <a:srcRect/>
          <a:stretch/>
        </p:blipFill>
        <p:spPr>
          <a:xfrm>
            <a:off x="2890837" y="928697"/>
            <a:ext cx="3362325" cy="3838575"/>
          </a:xfrm>
          <a:prstGeom prst="rect">
            <a:avLst/>
          </a:prstGeom>
          <a:noFill/>
          <a:ln>
            <a:noFill/>
          </a:ln>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2912"/>
        <p:cNvGrpSpPr/>
        <p:nvPr/>
      </p:nvGrpSpPr>
      <p:grpSpPr>
        <a:xfrm>
          <a:off x="0" y="0"/>
          <a:ext cx="0" cy="0"/>
          <a:chOff x="0" y="0"/>
          <a:chExt cx="0" cy="0"/>
        </a:xfrm>
      </p:grpSpPr>
      <p:sp>
        <p:nvSpPr>
          <p:cNvPr id="2913" name="Google Shape;2913;p35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427</a:t>
            </a:fld>
            <a:endParaRPr sz="900" b="1" i="0" u="none" strike="noStrike" cap="none">
              <a:solidFill>
                <a:srgbClr val="FFFFFF"/>
              </a:solidFill>
              <a:latin typeface="Calibri"/>
              <a:ea typeface="Calibri"/>
              <a:cs typeface="Calibri"/>
              <a:sym typeface="Calibri"/>
            </a:endParaRPr>
          </a:p>
        </p:txBody>
      </p:sp>
      <p:sp>
        <p:nvSpPr>
          <p:cNvPr id="2914" name="Google Shape;2914;p355"/>
          <p:cNvSpPr txBox="1"/>
          <p:nvPr/>
        </p:nvSpPr>
        <p:spPr>
          <a:xfrm>
            <a:off x="622375" y="2076377"/>
            <a:ext cx="3769003"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Make a little notebook, like the one in the following picture - it will become one of your most precious tools:</a:t>
            </a:r>
            <a:endParaRPr sz="1400" b="0" i="0" u="none" strike="noStrike" cap="none" dirty="0">
              <a:solidFill>
                <a:schemeClr val="bg1"/>
              </a:solidFill>
              <a:latin typeface="Arial"/>
              <a:ea typeface="Arial"/>
              <a:cs typeface="Arial"/>
              <a:sym typeface="Arial"/>
            </a:endParaRPr>
          </a:p>
        </p:txBody>
      </p:sp>
      <p:sp>
        <p:nvSpPr>
          <p:cNvPr id="2915" name="Google Shape;2915;p35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pic>
        <p:nvPicPr>
          <p:cNvPr id="2916" name="Google Shape;2916;p355"/>
          <p:cNvPicPr preferRelativeResize="0"/>
          <p:nvPr/>
        </p:nvPicPr>
        <p:blipFill rotWithShape="1">
          <a:blip r:embed="rId3">
            <a:alphaModFix/>
          </a:blip>
          <a:srcRect/>
          <a:stretch/>
        </p:blipFill>
        <p:spPr>
          <a:xfrm>
            <a:off x="4776717" y="1045360"/>
            <a:ext cx="3068921" cy="3533069"/>
          </a:xfrm>
          <a:prstGeom prst="rect">
            <a:avLst/>
          </a:prstGeom>
          <a:noFill/>
          <a:ln>
            <a:noFill/>
          </a:ln>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2920"/>
        <p:cNvGrpSpPr/>
        <p:nvPr/>
      </p:nvGrpSpPr>
      <p:grpSpPr>
        <a:xfrm>
          <a:off x="0" y="0"/>
          <a:ext cx="0" cy="0"/>
          <a:chOff x="0" y="0"/>
          <a:chExt cx="0" cy="0"/>
        </a:xfrm>
      </p:grpSpPr>
      <p:sp>
        <p:nvSpPr>
          <p:cNvPr id="2921" name="Google Shape;2921;p35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428</a:t>
            </a:fld>
            <a:endParaRPr sz="900" b="1" i="0" u="none" strike="noStrike" cap="none">
              <a:solidFill>
                <a:srgbClr val="FFFFFF"/>
              </a:solidFill>
              <a:latin typeface="Calibri"/>
              <a:ea typeface="Calibri"/>
              <a:cs typeface="Calibri"/>
              <a:sym typeface="Calibri"/>
            </a:endParaRPr>
          </a:p>
        </p:txBody>
      </p:sp>
      <p:sp>
        <p:nvSpPr>
          <p:cNvPr id="2922" name="Google Shape;2922;p356"/>
          <p:cNvSpPr txBox="1"/>
          <p:nvPr/>
        </p:nvSpPr>
        <p:spPr>
          <a:xfrm>
            <a:off x="452299" y="928050"/>
            <a:ext cx="8092500" cy="3566987"/>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900" b="1" i="0" u="none" strike="noStrike" cap="none" dirty="0">
                <a:solidFill>
                  <a:schemeClr val="bg1"/>
                </a:solidFill>
                <a:sym typeface="Arial"/>
              </a:rPr>
              <a:t>Including the whole change in one commit</a:t>
            </a:r>
            <a:endParaRPr sz="1300" dirty="0">
              <a:solidFill>
                <a:schemeClr val="bg1"/>
              </a:solidFill>
            </a:endParaRPr>
          </a:p>
          <a:p>
            <a:pPr marL="0" marR="0" lvl="0" indent="0" algn="ctr" rtl="0">
              <a:lnSpc>
                <a:spcPct val="100000"/>
              </a:lnSpc>
              <a:spcBef>
                <a:spcPts val="0"/>
              </a:spcBef>
              <a:spcAft>
                <a:spcPts val="0"/>
              </a:spcAft>
              <a:buClr>
                <a:srgbClr val="000000"/>
              </a:buClr>
              <a:buSzPts val="2400"/>
              <a:buFont typeface="Arial"/>
              <a:buNone/>
            </a:pPr>
            <a:endParaRPr sz="11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1900" b="0" i="0" u="none" strike="noStrike" cap="none" dirty="0">
                <a:solidFill>
                  <a:schemeClr val="bg1"/>
                </a:solidFill>
                <a:sym typeface="Arial"/>
              </a:rPr>
              <a:t>Making more than one change per commit is a bad thing.</a:t>
            </a:r>
            <a:endParaRPr sz="1300"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9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1900" b="0" i="0" u="none" strike="noStrike" cap="none" dirty="0">
                <a:solidFill>
                  <a:schemeClr val="bg1"/>
                </a:solidFill>
                <a:sym typeface="Arial"/>
              </a:rPr>
              <a:t>Even splitting a single change into more than one commit is considered harmful.</a:t>
            </a:r>
            <a:endParaRPr sz="1300"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1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1900" b="0" i="0" u="none" strike="noStrike" cap="none" dirty="0">
                <a:solidFill>
                  <a:schemeClr val="bg1"/>
                </a:solidFill>
                <a:sym typeface="Arial"/>
              </a:rPr>
              <a:t>As you may already know, in some trained teams you do not simply push your code to production.</a:t>
            </a:r>
            <a:endParaRPr sz="1300"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900" b="0" i="0" u="none" strike="noStrike" cap="none" dirty="0">
              <a:solidFill>
                <a:schemeClr val="bg1"/>
              </a:solidFill>
              <a:latin typeface="Arial"/>
              <a:ea typeface="Arial"/>
              <a:cs typeface="Arial"/>
              <a:sym typeface="Arial"/>
            </a:endParaRPr>
          </a:p>
          <a:p>
            <a:pPr marL="342900" marR="0" lvl="0" indent="-336550" algn="l" rtl="0">
              <a:lnSpc>
                <a:spcPct val="100000"/>
              </a:lnSpc>
              <a:spcBef>
                <a:spcPts val="0"/>
              </a:spcBef>
              <a:spcAft>
                <a:spcPts val="0"/>
              </a:spcAft>
              <a:buClr>
                <a:srgbClr val="000000"/>
              </a:buClr>
              <a:buSzPts val="2300"/>
              <a:buFont typeface="Arial"/>
              <a:buChar char="•"/>
            </a:pPr>
            <a:r>
              <a:rPr lang="en-US" sz="1900" b="0" i="0" u="none" strike="noStrike" cap="none" dirty="0">
                <a:solidFill>
                  <a:schemeClr val="bg1"/>
                </a:solidFill>
                <a:latin typeface="Arial"/>
                <a:ea typeface="Arial"/>
                <a:cs typeface="Arial"/>
                <a:sym typeface="Arial"/>
              </a:rPr>
              <a:t>First you have to pass code quality reviews, where someone else tries to understand what you did to decide if your code is good or not (that is why there are pull requests, indeed). </a:t>
            </a:r>
            <a:endParaRPr sz="1100" b="0" i="0" u="none" strike="noStrike" cap="none" dirty="0">
              <a:solidFill>
                <a:schemeClr val="bg1"/>
              </a:solidFill>
              <a:latin typeface="Arial"/>
              <a:ea typeface="Arial"/>
              <a:cs typeface="Arial"/>
              <a:sym typeface="Arial"/>
            </a:endParaRPr>
          </a:p>
        </p:txBody>
      </p:sp>
      <p:sp>
        <p:nvSpPr>
          <p:cNvPr id="2923" name="Google Shape;2923;p35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2927"/>
        <p:cNvGrpSpPr/>
        <p:nvPr/>
      </p:nvGrpSpPr>
      <p:grpSpPr>
        <a:xfrm>
          <a:off x="0" y="0"/>
          <a:ext cx="0" cy="0"/>
          <a:chOff x="0" y="0"/>
          <a:chExt cx="0" cy="0"/>
        </a:xfrm>
      </p:grpSpPr>
      <p:sp>
        <p:nvSpPr>
          <p:cNvPr id="2928" name="Google Shape;2928;p35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429</a:t>
            </a:fld>
            <a:endParaRPr sz="900" b="1" i="0" u="none" strike="noStrike" cap="none">
              <a:solidFill>
                <a:srgbClr val="FFFFFF"/>
              </a:solidFill>
              <a:latin typeface="Calibri"/>
              <a:ea typeface="Calibri"/>
              <a:cs typeface="Calibri"/>
              <a:sym typeface="Calibri"/>
            </a:endParaRPr>
          </a:p>
        </p:txBody>
      </p:sp>
      <p:sp>
        <p:nvSpPr>
          <p:cNvPr id="2929" name="Google Shape;2929;p357"/>
          <p:cNvSpPr txBox="1"/>
          <p:nvPr/>
        </p:nvSpPr>
        <p:spPr>
          <a:xfrm>
            <a:off x="802997" y="1033967"/>
            <a:ext cx="7538005"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Describing the change, not what have you done</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Too often I read (and more often I wrote) commit messages like "Removed this", "Changed that", "Added that one" and so on.</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Imagine you are going to work on the common "lost password" feature on your website; you'll probably find a message like this adequate: "Added the lost password retrieval link to the login page". </a:t>
            </a:r>
            <a:endParaRPr sz="1400" b="0" i="0" u="none" strike="noStrike" cap="none" dirty="0">
              <a:solidFill>
                <a:schemeClr val="bg1"/>
              </a:solidFill>
              <a:latin typeface="Arial"/>
              <a:ea typeface="Arial"/>
              <a:cs typeface="Arial"/>
              <a:sym typeface="Arial"/>
            </a:endParaRPr>
          </a:p>
        </p:txBody>
      </p:sp>
      <p:sp>
        <p:nvSpPr>
          <p:cNvPr id="2930" name="Google Shape;2930;p35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a:t>
            </a:fld>
            <a:endParaRPr sz="900" b="1" i="0" u="none" strike="noStrike" cap="none">
              <a:solidFill>
                <a:srgbClr val="FFFFFF"/>
              </a:solidFill>
              <a:latin typeface="Calibri"/>
              <a:ea typeface="Calibri"/>
              <a:cs typeface="Calibri"/>
              <a:sym typeface="Calibri"/>
            </a:endParaRPr>
          </a:p>
        </p:txBody>
      </p:sp>
      <p:sp>
        <p:nvSpPr>
          <p:cNvPr id="701" name="Google Shape;701;p64"/>
          <p:cNvSpPr txBox="1"/>
          <p:nvPr/>
        </p:nvSpPr>
        <p:spPr>
          <a:xfrm>
            <a:off x="810064" y="1196688"/>
            <a:ext cx="7596900" cy="1366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Other than info and pack folders, which are not interesting for us right now, as you can see there are some other folders with a strange two-character name; let's go inside the 63 folder:</a:t>
            </a:r>
            <a:endParaRPr sz="1400" b="0" i="0" u="none" strike="noStrike" cap="none" dirty="0">
              <a:solidFill>
                <a:schemeClr val="bg1"/>
              </a:solidFill>
              <a:latin typeface="Arial"/>
              <a:ea typeface="Arial"/>
              <a:cs typeface="Arial"/>
              <a:sym typeface="Arial"/>
            </a:endParaRPr>
          </a:p>
        </p:txBody>
      </p:sp>
      <p:sp>
        <p:nvSpPr>
          <p:cNvPr id="702" name="Google Shape;702;p6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Even deeper - the Git storage object model</a:t>
            </a:r>
            <a:endParaRPr sz="3200" b="0" i="0" u="none" strike="noStrike" cap="none">
              <a:solidFill>
                <a:srgbClr val="FFFFFF"/>
              </a:solidFill>
              <a:latin typeface="Palatino Linotype"/>
              <a:ea typeface="Palatino Linotype"/>
              <a:cs typeface="Palatino Linotype"/>
              <a:sym typeface="Palatino Linotype"/>
            </a:endParaRPr>
          </a:p>
        </p:txBody>
      </p:sp>
      <p:pic>
        <p:nvPicPr>
          <p:cNvPr id="703" name="Google Shape;703;p64"/>
          <p:cNvPicPr preferRelativeResize="0"/>
          <p:nvPr/>
        </p:nvPicPr>
        <p:blipFill rotWithShape="1">
          <a:blip r:embed="rId3">
            <a:alphaModFix/>
          </a:blip>
          <a:srcRect/>
          <a:stretch/>
        </p:blipFill>
        <p:spPr>
          <a:xfrm>
            <a:off x="617550" y="2831488"/>
            <a:ext cx="7981950" cy="1695450"/>
          </a:xfrm>
          <a:prstGeom prst="rect">
            <a:avLst/>
          </a:prstGeom>
          <a:noFill/>
          <a:ln>
            <a:noFill/>
          </a:ln>
        </p:spPr>
      </p:pic>
    </p:spTree>
    <p:extLst>
      <p:ext uri="{BB962C8B-B14F-4D97-AF65-F5344CB8AC3E}">
        <p14:creationId xmlns:p14="http://schemas.microsoft.com/office/powerpoint/2010/main" val="293767590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35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430</a:t>
            </a:fld>
            <a:endParaRPr sz="900" b="1" i="0" u="none" strike="noStrike" cap="none">
              <a:solidFill>
                <a:srgbClr val="FFFFFF"/>
              </a:solidFill>
              <a:latin typeface="Calibri"/>
              <a:ea typeface="Calibri"/>
              <a:cs typeface="Calibri"/>
              <a:sym typeface="Calibri"/>
            </a:endParaRPr>
          </a:p>
        </p:txBody>
      </p:sp>
      <p:sp>
        <p:nvSpPr>
          <p:cNvPr id="2936" name="Google Shape;2936;p358"/>
          <p:cNvSpPr txBox="1"/>
          <p:nvPr/>
        </p:nvSpPr>
        <p:spPr>
          <a:xfrm>
            <a:off x="655498" y="2189267"/>
            <a:ext cx="7833003" cy="1704954"/>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"Implement the password retrieval mechanism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 Add the "Lost password?" link into the login page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 Send an email to the user with a link to renew the password"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ED7D31"/>
              </a:solidFill>
              <a:latin typeface="Arial"/>
              <a:ea typeface="Arial"/>
              <a:cs typeface="Arial"/>
              <a:sym typeface="Arial"/>
            </a:endParaRPr>
          </a:p>
        </p:txBody>
      </p:sp>
      <p:sp>
        <p:nvSpPr>
          <p:cNvPr id="2937" name="Google Shape;2937;p35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35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431</a:t>
            </a:fld>
            <a:endParaRPr sz="900" b="1" i="0" u="none" strike="noStrike" cap="none">
              <a:solidFill>
                <a:srgbClr val="FFFFFF"/>
              </a:solidFill>
              <a:latin typeface="Calibri"/>
              <a:ea typeface="Calibri"/>
              <a:cs typeface="Calibri"/>
              <a:sym typeface="Calibri"/>
            </a:endParaRPr>
          </a:p>
        </p:txBody>
      </p:sp>
      <p:sp>
        <p:nvSpPr>
          <p:cNvPr id="2943" name="Google Shape;2943;p359"/>
          <p:cNvSpPr txBox="1"/>
          <p:nvPr/>
        </p:nvSpPr>
        <p:spPr>
          <a:xfrm>
            <a:off x="498691" y="1274926"/>
            <a:ext cx="8414490" cy="2659046"/>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sym typeface="Arial"/>
              </a:rPr>
              <a:t>Don't be afraid to commit</a:t>
            </a:r>
            <a:endParaRPr dirty="0">
              <a:solidFill>
                <a:schemeClr val="bg1"/>
              </a:solidFill>
            </a:endParaRPr>
          </a:p>
          <a:p>
            <a:pPr marL="0" marR="0" lvl="0" indent="0" algn="ctr"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sym typeface="Arial"/>
              </a:rPr>
              <a:t>Fear is one of the most powerful of emotions; it can drive a person to do the craziest things on Earth.</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One of the most common reactions to fear is the breakdown: you don't know what to do, so you end up doing nothing.</a:t>
            </a:r>
            <a:endParaRPr sz="1400" b="0" i="0" u="none" strike="noStrike" cap="none" dirty="0">
              <a:solidFill>
                <a:schemeClr val="bg1"/>
              </a:solidFill>
              <a:latin typeface="Arial"/>
              <a:ea typeface="Arial"/>
              <a:cs typeface="Arial"/>
              <a:sym typeface="Arial"/>
            </a:endParaRPr>
          </a:p>
        </p:txBody>
      </p:sp>
      <p:sp>
        <p:nvSpPr>
          <p:cNvPr id="2944" name="Google Shape;2944;p35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36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432</a:t>
            </a:fld>
            <a:endParaRPr sz="900" b="1" i="0" u="none" strike="noStrike" cap="none">
              <a:solidFill>
                <a:srgbClr val="FFFFFF"/>
              </a:solidFill>
              <a:latin typeface="Calibri"/>
              <a:ea typeface="Calibri"/>
              <a:cs typeface="Calibri"/>
              <a:sym typeface="Calibri"/>
            </a:endParaRPr>
          </a:p>
        </p:txBody>
      </p:sp>
      <p:sp>
        <p:nvSpPr>
          <p:cNvPr id="2950" name="Google Shape;2950;p360"/>
          <p:cNvSpPr txBox="1"/>
          <p:nvPr/>
        </p:nvSpPr>
        <p:spPr>
          <a:xfrm>
            <a:off x="802995" y="1220527"/>
            <a:ext cx="7538005"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help myself get used to committing this way, I followed this simple trick: write the commit message in Visual Studio before starting to write any code:</a:t>
            </a:r>
            <a:endParaRPr sz="1400" b="0" i="0" u="none" strike="noStrike" cap="none" dirty="0">
              <a:solidFill>
                <a:schemeClr val="bg1"/>
              </a:solidFill>
              <a:latin typeface="Arial"/>
              <a:ea typeface="Arial"/>
              <a:cs typeface="Arial"/>
              <a:sym typeface="Arial"/>
            </a:endParaRPr>
          </a:p>
        </p:txBody>
      </p:sp>
      <p:sp>
        <p:nvSpPr>
          <p:cNvPr id="2951" name="Google Shape;2951;p36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pic>
        <p:nvPicPr>
          <p:cNvPr id="2952" name="Google Shape;2952;p360"/>
          <p:cNvPicPr preferRelativeResize="0"/>
          <p:nvPr/>
        </p:nvPicPr>
        <p:blipFill rotWithShape="1">
          <a:blip r:embed="rId3">
            <a:alphaModFix/>
          </a:blip>
          <a:srcRect/>
          <a:stretch/>
        </p:blipFill>
        <p:spPr>
          <a:xfrm>
            <a:off x="2496895" y="2632535"/>
            <a:ext cx="4150207" cy="1917347"/>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36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433</a:t>
            </a:fld>
            <a:endParaRPr sz="900" b="1" i="0" u="none" strike="noStrike" cap="none">
              <a:solidFill>
                <a:srgbClr val="FFFFFF"/>
              </a:solidFill>
              <a:latin typeface="Calibri"/>
              <a:ea typeface="Calibri"/>
              <a:cs typeface="Calibri"/>
              <a:sym typeface="Calibri"/>
            </a:endParaRPr>
          </a:p>
        </p:txBody>
      </p:sp>
      <p:sp>
        <p:nvSpPr>
          <p:cNvPr id="2958" name="Google Shape;2958;p361"/>
          <p:cNvSpPr txBox="1"/>
          <p:nvPr/>
        </p:nvSpPr>
        <p:spPr>
          <a:xfrm>
            <a:off x="802997" y="928697"/>
            <a:ext cx="7538005"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Adding bulleted details lines when needed</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Often you can say all that you want in 50 chars; in that case, use details lines.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situation, the common rule is to leave a blank line after the subject, use a dash and go no longer than 72 chars: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"Add the newsletter signup in homepage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Add textbox and button on homepage- Implement email address validation- Save email in database"</a:t>
            </a:r>
            <a:endParaRPr sz="1400" b="0" i="0" u="none" strike="noStrike" cap="none" dirty="0">
              <a:solidFill>
                <a:srgbClr val="000000"/>
              </a:solidFill>
              <a:latin typeface="Arial"/>
              <a:ea typeface="Arial"/>
              <a:cs typeface="Arial"/>
              <a:sym typeface="Arial"/>
            </a:endParaRPr>
          </a:p>
        </p:txBody>
      </p:sp>
      <p:sp>
        <p:nvSpPr>
          <p:cNvPr id="2959" name="Google Shape;2959;p36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p36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434</a:t>
            </a:fld>
            <a:endParaRPr sz="900" b="1" i="0" u="none" strike="noStrike" cap="none">
              <a:solidFill>
                <a:srgbClr val="FFFFFF"/>
              </a:solidFill>
              <a:latin typeface="Calibri"/>
              <a:ea typeface="Calibri"/>
              <a:cs typeface="Calibri"/>
              <a:sym typeface="Calibri"/>
            </a:endParaRPr>
          </a:p>
        </p:txBody>
      </p:sp>
      <p:sp>
        <p:nvSpPr>
          <p:cNvPr id="2965" name="Google Shape;2965;p362"/>
          <p:cNvSpPr txBox="1"/>
          <p:nvPr/>
        </p:nvSpPr>
        <p:spPr>
          <a:xfrm>
            <a:off x="802997" y="1207133"/>
            <a:ext cx="7538005"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Tying other useful information</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use issue and project tracking systems, write down the issue number, bug id's, or anything else helpful:</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"Add the newsletter signup in homepage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Add textbox and button on homepage- Implement email address validation- Save email in database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#FEAT-123: closed"</a:t>
            </a:r>
            <a:endParaRPr sz="1400" b="0" i="0" u="none" strike="noStrike" cap="none" dirty="0">
              <a:solidFill>
                <a:srgbClr val="000000"/>
              </a:solidFill>
              <a:latin typeface="Arial"/>
              <a:ea typeface="Arial"/>
              <a:cs typeface="Arial"/>
              <a:sym typeface="Arial"/>
            </a:endParaRPr>
          </a:p>
        </p:txBody>
      </p:sp>
      <p:sp>
        <p:nvSpPr>
          <p:cNvPr id="2966" name="Google Shape;2966;p36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The art of committing</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38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435</a:t>
            </a:fld>
            <a:endParaRPr sz="900" b="1" i="0" u="none" strike="noStrike" cap="none">
              <a:solidFill>
                <a:srgbClr val="FFFFFF"/>
              </a:solidFill>
              <a:latin typeface="Calibri"/>
              <a:ea typeface="Calibri"/>
              <a:cs typeface="Calibri"/>
              <a:sym typeface="Calibri"/>
            </a:endParaRPr>
          </a:p>
        </p:txBody>
      </p:sp>
      <p:sp>
        <p:nvSpPr>
          <p:cNvPr id="3100" name="Google Shape;3100;p381"/>
          <p:cNvSpPr txBox="1"/>
          <p:nvPr/>
        </p:nvSpPr>
        <p:spPr>
          <a:xfrm>
            <a:off x="513944" y="1451371"/>
            <a:ext cx="8116111" cy="2966838"/>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Undo – remove a commit completely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example, we'll learn how we can undo a commit as if it had never happened.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We'll learn how we can use the reset command to effectively discard the commit and thereby reset our branch to the desired state.</a:t>
            </a:r>
            <a:endParaRPr sz="2400" b="0" i="0" u="none" strike="noStrike" cap="none" dirty="0">
              <a:solidFill>
                <a:schemeClr val="bg1"/>
              </a:solidFill>
              <a:latin typeface="Arial"/>
              <a:ea typeface="Arial"/>
              <a:cs typeface="Arial"/>
              <a:sym typeface="Arial"/>
            </a:endParaRPr>
          </a:p>
        </p:txBody>
      </p:sp>
      <p:sp>
        <p:nvSpPr>
          <p:cNvPr id="3101" name="Google Shape;3101;p38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Reverting Commits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38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436</a:t>
            </a:fld>
            <a:endParaRPr sz="900" b="1" i="0" u="none" strike="noStrike" cap="none">
              <a:solidFill>
                <a:srgbClr val="FFFFFF"/>
              </a:solidFill>
              <a:latin typeface="Calibri"/>
              <a:ea typeface="Calibri"/>
              <a:cs typeface="Calibri"/>
              <a:sym typeface="Calibri"/>
            </a:endParaRPr>
          </a:p>
        </p:txBody>
      </p:sp>
      <p:sp>
        <p:nvSpPr>
          <p:cNvPr id="3107" name="Google Shape;3107;p382"/>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Getting ready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example, we'll use the example of the hello world repository, clone the repository, and change your working directory to the cloned one: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clone https://github.com/dvaske/hello_world_cookbook.git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cd </a:t>
            </a:r>
            <a:r>
              <a:rPr lang="en-US" sz="2400" b="0" i="0" u="none" strike="noStrike" cap="none" dirty="0" err="1">
                <a:solidFill>
                  <a:srgbClr val="ED7D31"/>
                </a:solidFill>
                <a:latin typeface="Arial"/>
                <a:ea typeface="Arial"/>
                <a:cs typeface="Arial"/>
                <a:sym typeface="Arial"/>
              </a:rPr>
              <a:t>hello_world_cookbook</a:t>
            </a:r>
            <a:endParaRPr sz="2400" b="0" i="0" u="none" strike="noStrike" cap="none" dirty="0">
              <a:solidFill>
                <a:srgbClr val="ED7D31"/>
              </a:solidFill>
              <a:latin typeface="Arial"/>
              <a:ea typeface="Arial"/>
              <a:cs typeface="Arial"/>
              <a:sym typeface="Arial"/>
            </a:endParaRPr>
          </a:p>
        </p:txBody>
      </p:sp>
      <p:sp>
        <p:nvSpPr>
          <p:cNvPr id="3108" name="Google Shape;3108;p38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Reverting Commits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sp>
        <p:nvSpPr>
          <p:cNvPr id="3113" name="Google Shape;3113;p38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437</a:t>
            </a:fld>
            <a:endParaRPr sz="900" b="1" i="0" u="none" strike="noStrike" cap="none">
              <a:solidFill>
                <a:srgbClr val="FFFFFF"/>
              </a:solidFill>
              <a:latin typeface="Calibri"/>
              <a:ea typeface="Calibri"/>
              <a:cs typeface="Calibri"/>
              <a:sym typeface="Calibri"/>
            </a:endParaRPr>
          </a:p>
        </p:txBody>
      </p:sp>
      <p:sp>
        <p:nvSpPr>
          <p:cNvPr id="3114" name="Google Shape;3114;p383"/>
          <p:cNvSpPr txBox="1"/>
          <p:nvPr/>
        </p:nvSpPr>
        <p:spPr>
          <a:xfrm>
            <a:off x="513944" y="1236218"/>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We'll make sure our working directory is clean, no files are in the modified state, and nothing is added to the index:</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status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On branch master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Your branch is up-to-date with 'origin/master'.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nothing to commit, working directory clean</a:t>
            </a:r>
            <a:endParaRPr sz="1400" b="0" i="0" u="none" strike="noStrike" cap="none" dirty="0">
              <a:solidFill>
                <a:srgbClr val="000000"/>
              </a:solidFill>
              <a:latin typeface="Arial"/>
              <a:ea typeface="Arial"/>
              <a:cs typeface="Arial"/>
              <a:sym typeface="Arial"/>
            </a:endParaRPr>
          </a:p>
        </p:txBody>
      </p:sp>
      <p:sp>
        <p:nvSpPr>
          <p:cNvPr id="3115" name="Google Shape;3115;p38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do 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p38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438</a:t>
            </a:fld>
            <a:endParaRPr sz="900" b="1" i="0" u="none" strike="noStrike" cap="none">
              <a:solidFill>
                <a:srgbClr val="FFFFFF"/>
              </a:solidFill>
              <a:latin typeface="Calibri"/>
              <a:ea typeface="Calibri"/>
              <a:cs typeface="Calibri"/>
              <a:sym typeface="Calibri"/>
            </a:endParaRPr>
          </a:p>
        </p:txBody>
      </p:sp>
      <p:sp>
        <p:nvSpPr>
          <p:cNvPr id="3121" name="Google Shape;3121;p384"/>
          <p:cNvSpPr txBox="1"/>
          <p:nvPr/>
        </p:nvSpPr>
        <p:spPr>
          <a:xfrm>
            <a:off x="513944" y="1113032"/>
            <a:ext cx="8116111" cy="339772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Also, check what is in our working tree: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HelloWorld.java </a:t>
            </a:r>
            <a:r>
              <a:rPr lang="en-US" sz="2000" b="0" i="0" u="none" strike="noStrike" cap="none" dirty="0" err="1">
                <a:solidFill>
                  <a:srgbClr val="ED7D31"/>
                </a:solidFill>
                <a:latin typeface="Arial"/>
                <a:ea typeface="Arial"/>
                <a:cs typeface="Arial"/>
                <a:sym typeface="Arial"/>
              </a:rPr>
              <a:t>Makefile</a:t>
            </a: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hello_world.c</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If all works well, we'll check the log to see the history of the repository.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We'll use the --</a:t>
            </a:r>
            <a:r>
              <a:rPr lang="en-US" sz="2000" b="0" i="0" u="none" strike="noStrike" cap="none" dirty="0" err="1">
                <a:solidFill>
                  <a:schemeClr val="bg1"/>
                </a:solidFill>
                <a:latin typeface="Arial"/>
                <a:ea typeface="Arial"/>
                <a:cs typeface="Arial"/>
                <a:sym typeface="Arial"/>
              </a:rPr>
              <a:t>oneline</a:t>
            </a:r>
            <a:r>
              <a:rPr lang="en-US" sz="2000" b="0" i="0" u="none" strike="noStrike" cap="none" dirty="0">
                <a:solidFill>
                  <a:schemeClr val="bg1"/>
                </a:solidFill>
                <a:latin typeface="Arial"/>
                <a:ea typeface="Arial"/>
                <a:cs typeface="Arial"/>
                <a:sym typeface="Arial"/>
              </a:rPr>
              <a:t> switch to limit the output: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log --</a:t>
            </a:r>
            <a:r>
              <a:rPr lang="en-US" sz="2000" b="0" i="0" u="none" strike="noStrike" cap="none" dirty="0" err="1">
                <a:solidFill>
                  <a:srgbClr val="ED7D31"/>
                </a:solidFill>
                <a:latin typeface="Arial"/>
                <a:ea typeface="Arial"/>
                <a:cs typeface="Arial"/>
                <a:sym typeface="Arial"/>
              </a:rPr>
              <a:t>oneline</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3061dc6 Adds Java version of 'hello world'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9c7532f Fixes compiler warnings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5b5d692 Initial commit, K&amp;R hello world</a:t>
            </a:r>
            <a:endParaRPr sz="1400" b="0" i="0" u="none" strike="noStrike" cap="none" dirty="0">
              <a:solidFill>
                <a:srgbClr val="000000"/>
              </a:solidFill>
              <a:latin typeface="Arial"/>
              <a:ea typeface="Arial"/>
              <a:cs typeface="Arial"/>
              <a:sym typeface="Arial"/>
            </a:endParaRPr>
          </a:p>
        </p:txBody>
      </p:sp>
      <p:sp>
        <p:nvSpPr>
          <p:cNvPr id="3122" name="Google Shape;3122;p38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Reverting Commits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38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439</a:t>
            </a:fld>
            <a:endParaRPr sz="900" b="1" i="0" u="none" strike="noStrike" cap="none">
              <a:solidFill>
                <a:srgbClr val="FFFFFF"/>
              </a:solidFill>
              <a:latin typeface="Calibri"/>
              <a:ea typeface="Calibri"/>
              <a:cs typeface="Calibri"/>
              <a:sym typeface="Calibri"/>
            </a:endParaRPr>
          </a:p>
        </p:txBody>
      </p:sp>
      <p:sp>
        <p:nvSpPr>
          <p:cNvPr id="3128" name="Google Shape;3128;p385"/>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most recent commit is the 3061dc6 Adds Java version of 'hello world' commit.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 will now undo the commit as though it never happened and the history won't show 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reset --hard HEAD^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HEAD is now at 9c7532f Fixes compiler warnings</a:t>
            </a:r>
            <a:endParaRPr sz="1400" b="0" i="0" u="none" strike="noStrike" cap="none" dirty="0">
              <a:solidFill>
                <a:srgbClr val="000000"/>
              </a:solidFill>
              <a:latin typeface="Arial"/>
              <a:ea typeface="Arial"/>
              <a:cs typeface="Arial"/>
              <a:sym typeface="Arial"/>
            </a:endParaRPr>
          </a:p>
        </p:txBody>
      </p:sp>
      <p:sp>
        <p:nvSpPr>
          <p:cNvPr id="3129" name="Google Shape;3129;p38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Reverting Commits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a:t>
            </a:fld>
            <a:endParaRPr sz="900" b="1" i="0" u="none" strike="noStrike" cap="none">
              <a:solidFill>
                <a:srgbClr val="FFFFFF"/>
              </a:solidFill>
              <a:latin typeface="Calibri"/>
              <a:ea typeface="Calibri"/>
              <a:cs typeface="Calibri"/>
              <a:sym typeface="Calibri"/>
            </a:endParaRPr>
          </a:p>
        </p:txBody>
      </p:sp>
      <p:sp>
        <p:nvSpPr>
          <p:cNvPr id="709" name="Google Shape;709;p65"/>
          <p:cNvSpPr txBox="1"/>
          <p:nvPr/>
        </p:nvSpPr>
        <p:spPr>
          <a:xfrm>
            <a:off x="881133" y="1096300"/>
            <a:ext cx="75969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become aware of this, we need a new commit. So, let's now proceed modifying the shoppingList.txt file: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710" name="Google Shape;710;p65"/>
          <p:cNvSpPr/>
          <p:nvPr/>
        </p:nvSpPr>
        <p:spPr>
          <a:xfrm>
            <a:off x="0" y="237792"/>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Even deeper - the Git storage object model</a:t>
            </a:r>
            <a:endParaRPr sz="3200" b="0" i="0" u="none" strike="noStrike" cap="none">
              <a:solidFill>
                <a:srgbClr val="FFFFFF"/>
              </a:solidFill>
              <a:latin typeface="Palatino Linotype"/>
              <a:ea typeface="Palatino Linotype"/>
              <a:cs typeface="Palatino Linotype"/>
              <a:sym typeface="Palatino Linotype"/>
            </a:endParaRPr>
          </a:p>
        </p:txBody>
      </p:sp>
      <p:pic>
        <p:nvPicPr>
          <p:cNvPr id="711" name="Google Shape;711;p65"/>
          <p:cNvPicPr preferRelativeResize="0"/>
          <p:nvPr/>
        </p:nvPicPr>
        <p:blipFill rotWithShape="1">
          <a:blip r:embed="rId3">
            <a:alphaModFix/>
          </a:blip>
          <a:srcRect/>
          <a:stretch/>
        </p:blipFill>
        <p:spPr>
          <a:xfrm>
            <a:off x="819000" y="2062899"/>
            <a:ext cx="7505999" cy="2513475"/>
          </a:xfrm>
          <a:prstGeom prst="rect">
            <a:avLst/>
          </a:prstGeom>
          <a:noFill/>
          <a:ln>
            <a:noFill/>
          </a:ln>
        </p:spPr>
      </p:pic>
    </p:spTree>
    <p:extLst>
      <p:ext uri="{BB962C8B-B14F-4D97-AF65-F5344CB8AC3E}">
        <p14:creationId xmlns:p14="http://schemas.microsoft.com/office/powerpoint/2010/main" val="368032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3133"/>
        <p:cNvGrpSpPr/>
        <p:nvPr/>
      </p:nvGrpSpPr>
      <p:grpSpPr>
        <a:xfrm>
          <a:off x="0" y="0"/>
          <a:ext cx="0" cy="0"/>
          <a:chOff x="0" y="0"/>
          <a:chExt cx="0" cy="0"/>
        </a:xfrm>
      </p:grpSpPr>
      <p:sp>
        <p:nvSpPr>
          <p:cNvPr id="3134" name="Google Shape;3134;p38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440</a:t>
            </a:fld>
            <a:endParaRPr sz="900" b="1" i="0" u="none" strike="noStrike" cap="none">
              <a:solidFill>
                <a:srgbClr val="FFFFFF"/>
              </a:solidFill>
              <a:latin typeface="Calibri"/>
              <a:ea typeface="Calibri"/>
              <a:cs typeface="Calibri"/>
              <a:sym typeface="Calibri"/>
            </a:endParaRPr>
          </a:p>
        </p:txBody>
      </p:sp>
      <p:sp>
        <p:nvSpPr>
          <p:cNvPr id="3135" name="Google Shape;3135;p386"/>
          <p:cNvSpPr txBox="1"/>
          <p:nvPr/>
        </p:nvSpPr>
        <p:spPr>
          <a:xfrm>
            <a:off x="513944" y="1055151"/>
            <a:ext cx="8116111" cy="62773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Check the log, status, and filesystem so that you can see what actually happened:</a:t>
            </a:r>
            <a:endParaRPr sz="2000" b="0" i="0" u="none" strike="noStrike" cap="none" dirty="0">
              <a:solidFill>
                <a:schemeClr val="bg1"/>
              </a:solidFill>
              <a:latin typeface="Arial"/>
              <a:ea typeface="Arial"/>
              <a:cs typeface="Arial"/>
              <a:sym typeface="Arial"/>
            </a:endParaRPr>
          </a:p>
        </p:txBody>
      </p:sp>
      <p:sp>
        <p:nvSpPr>
          <p:cNvPr id="3136" name="Google Shape;3136;p38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Reverting Commits</a:t>
            </a:r>
            <a:endParaRPr sz="3200" b="0" i="0" u="none" strike="noStrike" cap="none">
              <a:solidFill>
                <a:srgbClr val="FFFFFF"/>
              </a:solidFill>
              <a:latin typeface="Palatino Linotype"/>
              <a:ea typeface="Palatino Linotype"/>
              <a:cs typeface="Palatino Linotype"/>
              <a:sym typeface="Palatino Linotype"/>
            </a:endParaRPr>
          </a:p>
        </p:txBody>
      </p:sp>
      <p:pic>
        <p:nvPicPr>
          <p:cNvPr id="3137" name="Google Shape;3137;p386"/>
          <p:cNvPicPr preferRelativeResize="0"/>
          <p:nvPr/>
        </p:nvPicPr>
        <p:blipFill rotWithShape="1">
          <a:blip r:embed="rId3">
            <a:alphaModFix/>
          </a:blip>
          <a:srcRect/>
          <a:stretch/>
        </p:blipFill>
        <p:spPr>
          <a:xfrm>
            <a:off x="1004048" y="1772634"/>
            <a:ext cx="7135902" cy="2832710"/>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sp>
        <p:nvSpPr>
          <p:cNvPr id="3142" name="Google Shape;3142;p38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441</a:t>
            </a:fld>
            <a:endParaRPr sz="900" b="1" i="0" u="none" strike="noStrike" cap="none">
              <a:solidFill>
                <a:srgbClr val="FFFFFF"/>
              </a:solidFill>
              <a:latin typeface="Calibri"/>
              <a:ea typeface="Calibri"/>
              <a:cs typeface="Calibri"/>
              <a:sym typeface="Calibri"/>
            </a:endParaRPr>
          </a:p>
        </p:txBody>
      </p:sp>
      <p:sp>
        <p:nvSpPr>
          <p:cNvPr id="3143" name="Google Shape;3143;p38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it works…</a:t>
            </a:r>
            <a:endParaRPr sz="3200" b="0" i="0" u="none" strike="noStrike" cap="none">
              <a:solidFill>
                <a:srgbClr val="FFFFFF"/>
              </a:solidFill>
              <a:latin typeface="Palatino Linotype"/>
              <a:ea typeface="Palatino Linotype"/>
              <a:cs typeface="Palatino Linotype"/>
              <a:sym typeface="Palatino Linotype"/>
            </a:endParaRPr>
          </a:p>
        </p:txBody>
      </p:sp>
      <p:pic>
        <p:nvPicPr>
          <p:cNvPr id="3144" name="Google Shape;3144;p387"/>
          <p:cNvPicPr preferRelativeResize="0"/>
          <p:nvPr/>
        </p:nvPicPr>
        <p:blipFill rotWithShape="1">
          <a:blip r:embed="rId3">
            <a:alphaModFix/>
          </a:blip>
          <a:srcRect/>
          <a:stretch/>
        </p:blipFill>
        <p:spPr>
          <a:xfrm>
            <a:off x="1238250" y="1283132"/>
            <a:ext cx="6667500" cy="3057525"/>
          </a:xfrm>
          <a:prstGeom prst="rect">
            <a:avLst/>
          </a:prstGeom>
          <a:noFill/>
          <a:ln>
            <a:noFill/>
          </a:ln>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3148"/>
        <p:cNvGrpSpPr/>
        <p:nvPr/>
      </p:nvGrpSpPr>
      <p:grpSpPr>
        <a:xfrm>
          <a:off x="0" y="0"/>
          <a:ext cx="0" cy="0"/>
          <a:chOff x="0" y="0"/>
          <a:chExt cx="0" cy="0"/>
        </a:xfrm>
      </p:grpSpPr>
      <p:sp>
        <p:nvSpPr>
          <p:cNvPr id="3151" name="Google Shape;3151;p388"/>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15. Helpful Git Commands</a:t>
            </a:r>
            <a:endParaRPr/>
          </a:p>
        </p:txBody>
      </p:sp>
    </p:spTree>
    <p:extLst>
      <p:ext uri="{BB962C8B-B14F-4D97-AF65-F5344CB8AC3E}">
        <p14:creationId xmlns:p14="http://schemas.microsoft.com/office/powerpoint/2010/main" val="57334444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8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443</a:t>
            </a:fld>
            <a:endParaRPr sz="900" b="1" i="0" u="none" strike="noStrike" cap="none">
              <a:solidFill>
                <a:srgbClr val="FFFFFF"/>
              </a:solidFill>
              <a:latin typeface="Calibri"/>
              <a:ea typeface="Calibri"/>
              <a:cs typeface="Calibri"/>
              <a:sym typeface="Calibri"/>
            </a:endParaRPr>
          </a:p>
        </p:txBody>
      </p:sp>
      <p:sp>
        <p:nvSpPr>
          <p:cNvPr id="3158" name="Google Shape;3158;p389"/>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keeps track of changes to files in the working directory of a repository by their name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chemeClr val="bg1"/>
                </a:solidFill>
                <a:latin typeface="Arial"/>
                <a:ea typeface="Arial"/>
                <a:cs typeface="Arial"/>
                <a:sym typeface="Arial"/>
              </a:rPr>
              <a:t>When you move or rename a file,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doesn’t see that a file was moved; it sees that there’s a file with a new filename, and the file with the old filename was deleted (even if the contents remain the same).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chemeClr val="bg1"/>
                </a:solidFill>
                <a:latin typeface="Arial"/>
                <a:ea typeface="Arial"/>
                <a:cs typeface="Arial"/>
                <a:sym typeface="Arial"/>
              </a:rPr>
              <a:t>As a result, renaming or moving a file 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is essentially the same operation; both tell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to look for an existing file in a new location.</a:t>
            </a:r>
            <a:endParaRPr sz="1400" b="0" i="0" u="none" strike="noStrike" cap="none" dirty="0">
              <a:solidFill>
                <a:schemeClr val="bg1"/>
              </a:solidFill>
              <a:latin typeface="Arial"/>
              <a:ea typeface="Arial"/>
              <a:cs typeface="Arial"/>
              <a:sym typeface="Arial"/>
            </a:endParaRPr>
          </a:p>
        </p:txBody>
      </p:sp>
      <p:sp>
        <p:nvSpPr>
          <p:cNvPr id="3159" name="Google Shape;3159;p38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Moving and Renaming Files with Git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39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444</a:t>
            </a:fld>
            <a:endParaRPr sz="900" b="1" i="0" u="none" strike="noStrike" cap="none">
              <a:solidFill>
                <a:srgbClr val="FFFFFF"/>
              </a:solidFill>
              <a:latin typeface="Calibri"/>
              <a:ea typeface="Calibri"/>
              <a:cs typeface="Calibri"/>
              <a:sym typeface="Calibri"/>
            </a:endParaRPr>
          </a:p>
        </p:txBody>
      </p:sp>
      <p:sp>
        <p:nvSpPr>
          <p:cNvPr id="3165" name="Google Shape;3165;p390"/>
          <p:cNvSpPr txBox="1"/>
          <p:nvPr/>
        </p:nvSpPr>
        <p:spPr>
          <a:xfrm>
            <a:off x="513944" y="1594806"/>
            <a:ext cx="8116111"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your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working directory, you wish to rename a previously committed file named </a:t>
            </a:r>
            <a:r>
              <a:rPr lang="en-US" sz="2400" b="0" i="0" u="none" strike="noStrike" cap="none" dirty="0" err="1">
                <a:solidFill>
                  <a:schemeClr val="bg1"/>
                </a:solidFill>
                <a:latin typeface="Arial"/>
                <a:ea typeface="Arial"/>
                <a:cs typeface="Arial"/>
                <a:sym typeface="Arial"/>
              </a:rPr>
              <a:t>mycoolclass.cs</a:t>
            </a:r>
            <a:r>
              <a:rPr lang="en-US" sz="2400" b="0" i="0" u="none" strike="noStrike" cap="none" dirty="0">
                <a:solidFill>
                  <a:schemeClr val="bg1"/>
                </a:solidFill>
                <a:latin typeface="Arial"/>
                <a:ea typeface="Arial"/>
                <a:cs typeface="Arial"/>
                <a:sym typeface="Arial"/>
              </a:rPr>
              <a:t> to </a:t>
            </a:r>
            <a:r>
              <a:rPr lang="en-US" sz="2400" b="0" i="0" u="none" strike="noStrike" cap="none" dirty="0" err="1">
                <a:solidFill>
                  <a:schemeClr val="bg1"/>
                </a:solidFill>
                <a:latin typeface="Arial"/>
                <a:ea typeface="Arial"/>
                <a:cs typeface="Arial"/>
                <a:sym typeface="Arial"/>
              </a:rPr>
              <a:t>myCoolClass.cs</a:t>
            </a:r>
            <a:r>
              <a:rPr lang="en-US" sz="2400" b="0" i="0" u="none" strike="noStrike" cap="none" dirty="0">
                <a:solidFill>
                  <a:schemeClr val="bg1"/>
                </a:solidFill>
                <a:latin typeface="Arial"/>
                <a:ea typeface="Arial"/>
                <a:cs typeface="Arial"/>
                <a:sym typeface="Arial"/>
              </a:rPr>
              <a:t> and commit the newly renamed file.</a:t>
            </a:r>
            <a:endParaRPr sz="2400" b="0" i="0" u="none" strike="noStrike" cap="none" dirty="0">
              <a:solidFill>
                <a:schemeClr val="bg1"/>
              </a:solidFill>
              <a:latin typeface="Arial"/>
              <a:ea typeface="Arial"/>
              <a:cs typeface="Arial"/>
              <a:sym typeface="Arial"/>
            </a:endParaRPr>
          </a:p>
        </p:txBody>
      </p:sp>
      <p:sp>
        <p:nvSpPr>
          <p:cNvPr id="3166" name="Google Shape;3166;p39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Problem</a:t>
            </a:r>
            <a:endParaRPr sz="1400" b="0" i="0" u="none" strike="noStrike" cap="none">
              <a:solidFill>
                <a:srgbClr val="000000"/>
              </a:solidFill>
              <a:latin typeface="Arial"/>
              <a:ea typeface="Arial"/>
              <a:cs typeface="Arial"/>
              <a:sym typeface="Arial"/>
            </a:endParaRPr>
          </a:p>
        </p:txBody>
      </p:sp>
      <p:pic>
        <p:nvPicPr>
          <p:cNvPr id="3167" name="Google Shape;3167;p390"/>
          <p:cNvPicPr preferRelativeResize="0"/>
          <p:nvPr/>
        </p:nvPicPr>
        <p:blipFill>
          <a:blip r:embed="rId3">
            <a:alphaModFix/>
          </a:blip>
          <a:stretch>
            <a:fillRect/>
          </a:stretch>
        </p:blipFill>
        <p:spPr>
          <a:xfrm>
            <a:off x="7183802" y="2850375"/>
            <a:ext cx="1669250" cy="1669250"/>
          </a:xfrm>
          <a:prstGeom prst="rect">
            <a:avLst/>
          </a:prstGeom>
          <a:noFill/>
          <a:ln>
            <a:noFill/>
          </a:ln>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Google Shape;3172;p39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445</a:t>
            </a:fld>
            <a:endParaRPr sz="900" b="1" i="0" u="none" strike="noStrike" cap="none">
              <a:solidFill>
                <a:srgbClr val="FFFFFF"/>
              </a:solidFill>
              <a:latin typeface="Calibri"/>
              <a:ea typeface="Calibri"/>
              <a:cs typeface="Calibri"/>
              <a:sym typeface="Calibri"/>
            </a:endParaRPr>
          </a:p>
        </p:txBody>
      </p:sp>
      <p:sp>
        <p:nvSpPr>
          <p:cNvPr id="3173" name="Google Shape;3173;p391"/>
          <p:cNvSpPr txBox="1"/>
          <p:nvPr/>
        </p:nvSpPr>
        <p:spPr>
          <a:xfrm>
            <a:off x="513944" y="1527473"/>
            <a:ext cx="8116200" cy="2782800"/>
          </a:xfrm>
          <a:prstGeom prst="rect">
            <a:avLst/>
          </a:prstGeom>
          <a:noFill/>
          <a:ln>
            <a:noFill/>
          </a:ln>
        </p:spPr>
        <p:txBody>
          <a:bodyPr spcFirstLastPara="1" wrap="square" lIns="0" tIns="12050" rIns="0" bIns="0" anchor="t" anchorCtr="0">
            <a:spAutoFit/>
          </a:bodyPr>
          <a:lstStyle/>
          <a:p>
            <a:pPr marL="457200" marR="0" lvl="0" indent="-4572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Change to the directory containing your repository: for example,</a:t>
            </a:r>
            <a:endParaRPr sz="20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cd /Repo/</a:t>
            </a:r>
            <a:r>
              <a:rPr lang="en-US" sz="2000" b="0" i="0" u="none" strike="noStrike" cap="none" dirty="0" err="1">
                <a:solidFill>
                  <a:srgbClr val="ED7D31"/>
                </a:solidFill>
                <a:latin typeface="Arial"/>
                <a:ea typeface="Arial"/>
                <a:cs typeface="Arial"/>
                <a:sym typeface="Arial"/>
              </a:rPr>
              <a:t>MyProject</a:t>
            </a:r>
            <a:r>
              <a:rPr lang="en-US" sz="2000" b="0" i="0" u="none" strike="noStrike" cap="none" dirty="0">
                <a:solidFill>
                  <a:srgbClr val="ED7D31"/>
                </a:solidFill>
                <a:latin typeface="Arial"/>
                <a:ea typeface="Arial"/>
                <a:cs typeface="Arial"/>
                <a:sym typeface="Arial"/>
              </a:rPr>
              <a:t>/.</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dirty="0">
              <a:solidFill>
                <a:srgbClr val="ED7D31"/>
              </a:solidFill>
            </a:endParaRPr>
          </a:p>
          <a:p>
            <a:pPr marL="457200" marR="0" lvl="0" indent="-4572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Run the following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mv </a:t>
            </a:r>
            <a:r>
              <a:rPr lang="en-US" sz="2000" b="0" i="0" u="none" strike="noStrike" cap="none" dirty="0" err="1">
                <a:solidFill>
                  <a:srgbClr val="ED7D31"/>
                </a:solidFill>
                <a:latin typeface="Arial"/>
                <a:ea typeface="Arial"/>
                <a:cs typeface="Arial"/>
                <a:sym typeface="Arial"/>
              </a:rPr>
              <a:t>mycoolclass.cs</a:t>
            </a: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myCoolClass.cs</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bg1"/>
                </a:solidFill>
                <a:latin typeface="Arial"/>
                <a:ea typeface="Arial"/>
                <a:cs typeface="Arial"/>
                <a:sym typeface="Arial"/>
              </a:rPr>
              <a:t>There will be no output.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Run the following command to commit the change: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commit --message 'Rename the cool class'</a:t>
            </a:r>
            <a:endParaRPr sz="2000" b="0" i="0" u="none" strike="noStrike" cap="none" dirty="0">
              <a:solidFill>
                <a:srgbClr val="ED7D31"/>
              </a:solidFill>
              <a:latin typeface="Arial"/>
              <a:ea typeface="Arial"/>
              <a:cs typeface="Arial"/>
              <a:sym typeface="Arial"/>
            </a:endParaRPr>
          </a:p>
        </p:txBody>
      </p:sp>
      <p:sp>
        <p:nvSpPr>
          <p:cNvPr id="3174" name="Google Shape;3174;p39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SOLUTION</a:t>
            </a:r>
            <a:endParaRPr sz="1400" b="0" i="0" u="none" strike="noStrike" cap="none">
              <a:solidFill>
                <a:srgbClr val="000000"/>
              </a:solidFill>
              <a:latin typeface="Arial"/>
              <a:ea typeface="Arial"/>
              <a:cs typeface="Arial"/>
              <a:sym typeface="Arial"/>
            </a:endParaRPr>
          </a:p>
        </p:txBody>
      </p:sp>
      <p:pic>
        <p:nvPicPr>
          <p:cNvPr id="3175" name="Google Shape;3175;p391"/>
          <p:cNvPicPr preferRelativeResize="0"/>
          <p:nvPr/>
        </p:nvPicPr>
        <p:blipFill>
          <a:blip r:embed="rId3">
            <a:alphaModFix/>
          </a:blip>
          <a:stretch>
            <a:fillRect/>
          </a:stretch>
        </p:blipFill>
        <p:spPr>
          <a:xfrm>
            <a:off x="7070646" y="3299545"/>
            <a:ext cx="1813800" cy="1207002"/>
          </a:xfrm>
          <a:prstGeom prst="rect">
            <a:avLst/>
          </a:prstGeom>
          <a:noFill/>
          <a:ln>
            <a:noFill/>
          </a:ln>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3179"/>
        <p:cNvGrpSpPr/>
        <p:nvPr/>
      </p:nvGrpSpPr>
      <p:grpSpPr>
        <a:xfrm>
          <a:off x="0" y="0"/>
          <a:ext cx="0" cy="0"/>
          <a:chOff x="0" y="0"/>
          <a:chExt cx="0" cy="0"/>
        </a:xfrm>
      </p:grpSpPr>
      <p:sp>
        <p:nvSpPr>
          <p:cNvPr id="3180" name="Google Shape;3180;p39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446</a:t>
            </a:fld>
            <a:endParaRPr sz="900" b="1" i="0" u="none" strike="noStrike" cap="none">
              <a:solidFill>
                <a:srgbClr val="FFFFFF"/>
              </a:solidFill>
              <a:latin typeface="Calibri"/>
              <a:ea typeface="Calibri"/>
              <a:cs typeface="Calibri"/>
              <a:sym typeface="Calibri"/>
            </a:endParaRPr>
          </a:p>
        </p:txBody>
      </p:sp>
      <p:sp>
        <p:nvSpPr>
          <p:cNvPr id="3181" name="Google Shape;3181;p392"/>
          <p:cNvSpPr txBox="1"/>
          <p:nvPr/>
        </p:nvSpPr>
        <p:spPr>
          <a:xfrm>
            <a:off x="513944" y="1527473"/>
            <a:ext cx="8116111" cy="2474395"/>
          </a:xfrm>
          <a:prstGeom prst="rect">
            <a:avLst/>
          </a:prstGeom>
          <a:noFill/>
          <a:ln>
            <a:noFill/>
          </a:ln>
        </p:spPr>
        <p:txBody>
          <a:bodyPr spcFirstLastPara="1" wrap="square" lIns="0" tIns="12050" rIns="0" bIns="0" anchor="t" anchorCtr="0">
            <a:spAutoFit/>
          </a:bodyPr>
          <a:lstStyle/>
          <a:p>
            <a:pPr marL="457200" marR="0" lvl="0" indent="-4572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The output will like the following:</a:t>
            </a:r>
            <a:endParaRPr sz="1400" b="0" i="0" u="none" strike="noStrike" cap="none" dirty="0">
              <a:solidFill>
                <a:schemeClr val="bg1"/>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a:t>
            </a:r>
            <a:r>
              <a:rPr lang="en-US" sz="2000" b="0" i="0" u="none" strike="noStrike" cap="none" dirty="0" err="1">
                <a:solidFill>
                  <a:srgbClr val="ED7D31"/>
                </a:solidFill>
                <a:latin typeface="Arial"/>
                <a:ea typeface="Arial"/>
                <a:cs typeface="Arial"/>
                <a:sym typeface="Arial"/>
              </a:rPr>
              <a:t>git</a:t>
            </a:r>
            <a:r>
              <a:rPr lang="en-US" sz="2000" b="0" i="0" u="none" strike="noStrike" cap="none" dirty="0">
                <a:solidFill>
                  <a:srgbClr val="ED7D31"/>
                </a:solidFill>
                <a:latin typeface="Arial"/>
                <a:ea typeface="Arial"/>
                <a:cs typeface="Arial"/>
                <a:sym typeface="Arial"/>
              </a:rPr>
              <a:t> commit --message ‘Rename the cool class’</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[master c6eed66] Rename the </a:t>
            </a:r>
            <a:r>
              <a:rPr lang="en-US" sz="2000" b="0" i="0" u="none" strike="noStrike" cap="none" dirty="0" err="1">
                <a:solidFill>
                  <a:srgbClr val="ED7D31"/>
                </a:solidFill>
                <a:latin typeface="Arial"/>
                <a:ea typeface="Arial"/>
                <a:cs typeface="Arial"/>
                <a:sym typeface="Arial"/>
              </a:rPr>
              <a:t>coolclass</a:t>
            </a: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1 file changed, 0 insertions(+), 0 deletions(-)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rename </a:t>
            </a:r>
            <a:r>
              <a:rPr lang="en-US" sz="2000" b="0" i="0" u="none" strike="noStrike" cap="none" dirty="0" err="1">
                <a:solidFill>
                  <a:srgbClr val="ED7D31"/>
                </a:solidFill>
                <a:latin typeface="Arial"/>
                <a:ea typeface="Arial"/>
                <a:cs typeface="Arial"/>
                <a:sym typeface="Arial"/>
              </a:rPr>
              <a:t>thecoolclass.cs</a:t>
            </a:r>
            <a:r>
              <a:rPr lang="en-US" sz="2000" b="0" i="0" u="none" strike="noStrike" cap="none" dirty="0">
                <a:solidFill>
                  <a:srgbClr val="ED7D31"/>
                </a:solidFill>
                <a:latin typeface="Arial"/>
                <a:ea typeface="Arial"/>
                <a:cs typeface="Arial"/>
                <a:sym typeface="Arial"/>
              </a:rPr>
              <a:t> =&gt; </a:t>
            </a:r>
            <a:r>
              <a:rPr lang="en-US" sz="2000" b="0" i="0" u="none" strike="noStrike" cap="none" dirty="0" err="1">
                <a:solidFill>
                  <a:srgbClr val="ED7D31"/>
                </a:solidFill>
                <a:latin typeface="Arial"/>
                <a:ea typeface="Arial"/>
                <a:cs typeface="Arial"/>
                <a:sym typeface="Arial"/>
              </a:rPr>
              <a:t>theCoolClass.cs</a:t>
            </a:r>
            <a:r>
              <a:rPr lang="en-US" sz="2000" b="0" i="0" u="none" strike="noStrike" cap="none" dirty="0">
                <a:solidFill>
                  <a:srgbClr val="ED7D31"/>
                </a:solidFill>
                <a:latin typeface="Arial"/>
                <a:ea typeface="Arial"/>
                <a:cs typeface="Arial"/>
                <a:sym typeface="Arial"/>
              </a:rPr>
              <a:t> (100%)</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ED7D3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bg1"/>
                </a:solidFill>
                <a:latin typeface="Arial"/>
                <a:ea typeface="Arial"/>
                <a:cs typeface="Arial"/>
                <a:sym typeface="Arial"/>
              </a:rPr>
              <a:t>You’ve renamed </a:t>
            </a:r>
            <a:r>
              <a:rPr lang="en-US" sz="2000" b="0" i="0" u="none" strike="noStrike" cap="none" dirty="0" err="1">
                <a:solidFill>
                  <a:schemeClr val="bg1"/>
                </a:solidFill>
                <a:latin typeface="Arial"/>
                <a:ea typeface="Arial"/>
                <a:cs typeface="Arial"/>
                <a:sym typeface="Arial"/>
              </a:rPr>
              <a:t>thecoolclass.cs</a:t>
            </a:r>
            <a:r>
              <a:rPr lang="en-US" sz="2000" b="0" i="0" u="none" strike="noStrike" cap="none" dirty="0">
                <a:solidFill>
                  <a:schemeClr val="bg1"/>
                </a:solidFill>
                <a:latin typeface="Arial"/>
                <a:ea typeface="Arial"/>
                <a:cs typeface="Arial"/>
                <a:sym typeface="Arial"/>
              </a:rPr>
              <a:t> to </a:t>
            </a:r>
            <a:r>
              <a:rPr lang="en-US" sz="2000" b="0" i="0" u="none" strike="noStrike" cap="none" dirty="0" err="1">
                <a:solidFill>
                  <a:schemeClr val="bg1"/>
                </a:solidFill>
                <a:latin typeface="Arial"/>
                <a:ea typeface="Arial"/>
                <a:cs typeface="Arial"/>
                <a:sym typeface="Arial"/>
              </a:rPr>
              <a:t>theCoolClass.cs</a:t>
            </a:r>
            <a:r>
              <a:rPr lang="en-US" sz="2000" b="0" i="0" u="none" strike="noStrike" cap="none" dirty="0">
                <a:solidFill>
                  <a:schemeClr val="bg1"/>
                </a:solidFill>
                <a:latin typeface="Arial"/>
                <a:ea typeface="Arial"/>
                <a:cs typeface="Arial"/>
                <a:sym typeface="Arial"/>
              </a:rPr>
              <a:t> and committed it.</a:t>
            </a:r>
            <a:endParaRPr sz="1400" b="0" i="0" u="none" strike="noStrike" cap="none" dirty="0">
              <a:solidFill>
                <a:schemeClr val="bg1"/>
              </a:solidFill>
              <a:latin typeface="Arial"/>
              <a:ea typeface="Arial"/>
              <a:cs typeface="Arial"/>
              <a:sym typeface="Arial"/>
            </a:endParaRPr>
          </a:p>
        </p:txBody>
      </p:sp>
      <p:sp>
        <p:nvSpPr>
          <p:cNvPr id="3182" name="Google Shape;3182;p39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SOLUTION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3186"/>
        <p:cNvGrpSpPr/>
        <p:nvPr/>
      </p:nvGrpSpPr>
      <p:grpSpPr>
        <a:xfrm>
          <a:off x="0" y="0"/>
          <a:ext cx="0" cy="0"/>
          <a:chOff x="0" y="0"/>
          <a:chExt cx="0" cy="0"/>
        </a:xfrm>
      </p:grpSpPr>
      <p:sp>
        <p:nvSpPr>
          <p:cNvPr id="3187" name="Google Shape;3187;p39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447</a:t>
            </a:fld>
            <a:endParaRPr sz="900" b="1" i="0" u="none" strike="noStrike" cap="none">
              <a:solidFill>
                <a:srgbClr val="FFFFFF"/>
              </a:solidFill>
              <a:latin typeface="Calibri"/>
              <a:ea typeface="Calibri"/>
              <a:cs typeface="Calibri"/>
              <a:sym typeface="Calibri"/>
            </a:endParaRPr>
          </a:p>
        </p:txBody>
      </p:sp>
      <p:sp>
        <p:nvSpPr>
          <p:cNvPr id="3188" name="Google Shape;3188;p393"/>
          <p:cNvSpPr txBox="1"/>
          <p:nvPr/>
        </p:nvSpPr>
        <p:spPr>
          <a:xfrm>
            <a:off x="513944" y="1143809"/>
            <a:ext cx="8116111" cy="148951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mv options </a:t>
            </a:r>
            <a:r>
              <a:rPr lang="en-US" sz="2400" b="0" i="0" u="none" strike="noStrike" cap="none" dirty="0" err="1">
                <a:solidFill>
                  <a:srgbClr val="ED7D31"/>
                </a:solidFill>
                <a:latin typeface="Arial"/>
                <a:ea typeface="Arial"/>
                <a:cs typeface="Arial"/>
                <a:sym typeface="Arial"/>
              </a:rPr>
              <a:t>oldFilename</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newFilename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oldFilename</a:t>
            </a:r>
            <a:r>
              <a:rPr lang="en-US" sz="2400" b="0" i="0" u="none" strike="noStrike" cap="none" dirty="0">
                <a:solidFill>
                  <a:schemeClr val="bg1"/>
                </a:solidFill>
                <a:latin typeface="Arial"/>
                <a:ea typeface="Arial"/>
                <a:cs typeface="Arial"/>
                <a:sym typeface="Arial"/>
              </a:rPr>
              <a:t>: The name of the file that we rename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newFilename</a:t>
            </a:r>
            <a:r>
              <a:rPr lang="en-US" sz="2400" b="0" i="0" u="none" strike="noStrike" cap="none" dirty="0">
                <a:solidFill>
                  <a:schemeClr val="bg1"/>
                </a:solidFill>
                <a:latin typeface="Arial"/>
                <a:ea typeface="Arial"/>
                <a:cs typeface="Arial"/>
                <a:sym typeface="Arial"/>
              </a:rPr>
              <a:t>: The new name of the file</a:t>
            </a:r>
            <a:endParaRPr sz="1400" b="0" i="0" u="none" strike="noStrike" cap="none" dirty="0">
              <a:solidFill>
                <a:schemeClr val="bg1"/>
              </a:solidFill>
              <a:latin typeface="Arial"/>
              <a:ea typeface="Arial"/>
              <a:cs typeface="Arial"/>
              <a:sym typeface="Arial"/>
            </a:endParaRPr>
          </a:p>
        </p:txBody>
      </p:sp>
      <p:sp>
        <p:nvSpPr>
          <p:cNvPr id="3189" name="Google Shape;3189;p39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Rename file</a:t>
            </a:r>
            <a:endParaRPr sz="3200" b="0" i="0" u="none" strike="noStrike" cap="none">
              <a:solidFill>
                <a:srgbClr val="FFFFFF"/>
              </a:solidFill>
              <a:latin typeface="Palatino Linotype"/>
              <a:ea typeface="Palatino Linotype"/>
              <a:cs typeface="Palatino Linotype"/>
              <a:sym typeface="Palatino Linotype"/>
            </a:endParaRPr>
          </a:p>
        </p:txBody>
      </p:sp>
      <p:pic>
        <p:nvPicPr>
          <p:cNvPr id="3190" name="Google Shape;3190;p393"/>
          <p:cNvPicPr preferRelativeResize="0"/>
          <p:nvPr/>
        </p:nvPicPr>
        <p:blipFill rotWithShape="1">
          <a:blip r:embed="rId3">
            <a:alphaModFix/>
          </a:blip>
          <a:srcRect/>
          <a:stretch/>
        </p:blipFill>
        <p:spPr>
          <a:xfrm>
            <a:off x="428625" y="2671762"/>
            <a:ext cx="8286750" cy="1933575"/>
          </a:xfrm>
          <a:prstGeom prst="rect">
            <a:avLst/>
          </a:prstGeom>
          <a:noFill/>
          <a:ln>
            <a:noFill/>
          </a:ln>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9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448</a:t>
            </a:fld>
            <a:endParaRPr sz="900" b="1" i="0" u="none" strike="noStrike" cap="none">
              <a:solidFill>
                <a:srgbClr val="FFFFFF"/>
              </a:solidFill>
              <a:latin typeface="Calibri"/>
              <a:ea typeface="Calibri"/>
              <a:cs typeface="Calibri"/>
              <a:sym typeface="Calibri"/>
            </a:endParaRPr>
          </a:p>
        </p:txBody>
      </p:sp>
      <p:sp>
        <p:nvSpPr>
          <p:cNvPr id="3196" name="Google Shape;3196;p394"/>
          <p:cNvSpPr txBox="1"/>
          <p:nvPr/>
        </p:nvSpPr>
        <p:spPr>
          <a:xfrm>
            <a:off x="354106" y="1092497"/>
            <a:ext cx="8435788" cy="148951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mv filename </a:t>
            </a:r>
            <a:r>
              <a:rPr lang="en-US" sz="2400" b="0" i="0" u="none" strike="noStrike" cap="none" dirty="0" err="1">
                <a:solidFill>
                  <a:srgbClr val="ED7D31"/>
                </a:solidFill>
                <a:latin typeface="Arial"/>
                <a:ea typeface="Arial"/>
                <a:cs typeface="Arial"/>
                <a:sym typeface="Arial"/>
              </a:rPr>
              <a:t>foldername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filename: The name of the file that is moved</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foldername</a:t>
            </a:r>
            <a:r>
              <a:rPr lang="en-US" sz="2400" b="0" i="0" u="none" strike="noStrike" cap="none" dirty="0">
                <a:solidFill>
                  <a:schemeClr val="bg1"/>
                </a:solidFill>
                <a:latin typeface="Arial"/>
                <a:ea typeface="Arial"/>
                <a:cs typeface="Arial"/>
                <a:sym typeface="Arial"/>
              </a:rPr>
              <a:t>: The name of the folder where the file is moved</a:t>
            </a:r>
            <a:endParaRPr sz="1400" b="0" i="0" u="none" strike="noStrike" cap="none" dirty="0">
              <a:solidFill>
                <a:schemeClr val="bg1"/>
              </a:solidFill>
              <a:latin typeface="Arial"/>
              <a:ea typeface="Arial"/>
              <a:cs typeface="Arial"/>
              <a:sym typeface="Arial"/>
            </a:endParaRPr>
          </a:p>
        </p:txBody>
      </p:sp>
      <p:sp>
        <p:nvSpPr>
          <p:cNvPr id="3197" name="Google Shape;3197;p39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Move file</a:t>
            </a:r>
            <a:endParaRPr sz="1400" b="0" i="0" u="none" strike="noStrike" cap="none">
              <a:solidFill>
                <a:srgbClr val="000000"/>
              </a:solidFill>
              <a:latin typeface="Arial"/>
              <a:ea typeface="Arial"/>
              <a:cs typeface="Arial"/>
              <a:sym typeface="Arial"/>
            </a:endParaRPr>
          </a:p>
        </p:txBody>
      </p:sp>
      <p:pic>
        <p:nvPicPr>
          <p:cNvPr id="3198" name="Google Shape;3198;p394"/>
          <p:cNvPicPr preferRelativeResize="0"/>
          <p:nvPr/>
        </p:nvPicPr>
        <p:blipFill rotWithShape="1">
          <a:blip r:embed="rId3">
            <a:alphaModFix/>
          </a:blip>
          <a:srcRect/>
          <a:stretch/>
        </p:blipFill>
        <p:spPr>
          <a:xfrm>
            <a:off x="428625" y="2671762"/>
            <a:ext cx="8286750" cy="1933575"/>
          </a:xfrm>
          <a:prstGeom prst="rect">
            <a:avLst/>
          </a:prstGeom>
          <a:noFill/>
          <a:ln>
            <a:noFill/>
          </a:ln>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sp>
        <p:nvSpPr>
          <p:cNvPr id="3203" name="Google Shape;3203;p39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449</a:t>
            </a:fld>
            <a:endParaRPr sz="900" b="1" i="0" u="none" strike="noStrike" cap="none">
              <a:solidFill>
                <a:srgbClr val="FFFFFF"/>
              </a:solidFill>
              <a:latin typeface="Calibri"/>
              <a:ea typeface="Calibri"/>
              <a:cs typeface="Calibri"/>
              <a:sym typeface="Calibri"/>
            </a:endParaRPr>
          </a:p>
        </p:txBody>
      </p:sp>
      <p:sp>
        <p:nvSpPr>
          <p:cNvPr id="3204" name="Google Shape;3204;p395"/>
          <p:cNvSpPr txBox="1"/>
          <p:nvPr/>
        </p:nvSpPr>
        <p:spPr>
          <a:xfrm>
            <a:off x="513944" y="1282309"/>
            <a:ext cx="8116111"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It's worth noting that staging has little to do with 'files' themselves and everything to do with the changes within each given file.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We stage files that contain changes, and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tracks the changes as commits (even when the changes in a commit are made across several files).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distinction between files and commits may seem minor, but understanding this difference is fundamental to understanding essential functions like cherry-pick and diff. </a:t>
            </a:r>
            <a:endParaRPr sz="2200" b="0" i="0" u="none" strike="noStrike" cap="none" dirty="0">
              <a:solidFill>
                <a:schemeClr val="bg1"/>
              </a:solidFill>
              <a:latin typeface="Arial"/>
              <a:ea typeface="Arial"/>
              <a:cs typeface="Arial"/>
              <a:sym typeface="Arial"/>
            </a:endParaRPr>
          </a:p>
        </p:txBody>
      </p:sp>
      <p:sp>
        <p:nvSpPr>
          <p:cNvPr id="3205" name="Google Shape;3205;p39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Staging Hunks of Changes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45</a:t>
            </a:fld>
            <a:endParaRPr sz="900" b="1" i="0" u="none" strike="noStrike" cap="none">
              <a:solidFill>
                <a:srgbClr val="FFFFFF"/>
              </a:solidFill>
              <a:latin typeface="Calibri"/>
              <a:ea typeface="Calibri"/>
              <a:cs typeface="Calibri"/>
              <a:sym typeface="Calibri"/>
            </a:endParaRPr>
          </a:p>
        </p:txBody>
      </p:sp>
      <p:sp>
        <p:nvSpPr>
          <p:cNvPr id="717" name="Google Shape;717;p66"/>
          <p:cNvSpPr txBox="1"/>
          <p:nvPr/>
        </p:nvSpPr>
        <p:spPr>
          <a:xfrm>
            <a:off x="773589" y="1096625"/>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Use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command to check the new commit; the --</a:t>
            </a:r>
            <a:r>
              <a:rPr lang="en-US" sz="2400" b="0" i="0" u="none" strike="noStrike" cap="none" dirty="0" err="1">
                <a:solidFill>
                  <a:schemeClr val="bg1"/>
                </a:solidFill>
                <a:latin typeface="Arial"/>
                <a:ea typeface="Arial"/>
                <a:cs typeface="Arial"/>
                <a:sym typeface="Arial"/>
              </a:rPr>
              <a:t>oneline</a:t>
            </a:r>
            <a:r>
              <a:rPr lang="en-US" sz="2400" b="0" i="0" u="none" strike="noStrike" cap="none" dirty="0">
                <a:solidFill>
                  <a:schemeClr val="bg1"/>
                </a:solidFill>
                <a:latin typeface="Arial"/>
                <a:ea typeface="Arial"/>
                <a:cs typeface="Arial"/>
                <a:sym typeface="Arial"/>
              </a:rPr>
              <a:t> option allows us to see the log in a more compact way: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[26]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718" name="Google Shape;718;p6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Even deeper - the Git storage object model</a:t>
            </a:r>
            <a:endParaRPr sz="3200" b="0" i="0" u="none" strike="noStrike" cap="none">
              <a:solidFill>
                <a:srgbClr val="FFFFFF"/>
              </a:solidFill>
              <a:latin typeface="Palatino Linotype"/>
              <a:ea typeface="Palatino Linotype"/>
              <a:cs typeface="Palatino Linotype"/>
              <a:sym typeface="Palatino Linotype"/>
            </a:endParaRPr>
          </a:p>
        </p:txBody>
      </p:sp>
      <p:pic>
        <p:nvPicPr>
          <p:cNvPr id="719" name="Google Shape;719;p66"/>
          <p:cNvPicPr preferRelativeResize="0"/>
          <p:nvPr/>
        </p:nvPicPr>
        <p:blipFill rotWithShape="1">
          <a:blip r:embed="rId3">
            <a:alphaModFix/>
          </a:blip>
          <a:srcRect/>
          <a:stretch/>
        </p:blipFill>
        <p:spPr>
          <a:xfrm>
            <a:off x="7640025" y="3304275"/>
            <a:ext cx="1237525" cy="1237525"/>
          </a:xfrm>
          <a:prstGeom prst="rect">
            <a:avLst/>
          </a:prstGeom>
          <a:noFill/>
          <a:ln>
            <a:noFill/>
          </a:ln>
        </p:spPr>
      </p:pic>
    </p:spTree>
    <p:extLst>
      <p:ext uri="{BB962C8B-B14F-4D97-AF65-F5344CB8AC3E}">
        <p14:creationId xmlns:p14="http://schemas.microsoft.com/office/powerpoint/2010/main" val="48873541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39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450</a:t>
            </a:fld>
            <a:endParaRPr sz="900" b="1" i="0" u="none" strike="noStrike" cap="none">
              <a:solidFill>
                <a:srgbClr val="FFFFFF"/>
              </a:solidFill>
              <a:latin typeface="Calibri"/>
              <a:ea typeface="Calibri"/>
              <a:cs typeface="Calibri"/>
              <a:sym typeface="Calibri"/>
            </a:endParaRPr>
          </a:p>
        </p:txBody>
      </p:sp>
      <p:sp>
        <p:nvSpPr>
          <p:cNvPr id="3211" name="Google Shape;3211;p396"/>
          <p:cNvSpPr txBox="1"/>
          <p:nvPr/>
        </p:nvSpPr>
        <p:spPr>
          <a:xfrm>
            <a:off x="513944" y="1056923"/>
            <a:ext cx="8116111"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Example</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see what "hunks" of work would be staged for commit using the patch flag: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-p</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or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add --patch</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opens an interactive prompt that allows you to look at the diffs and let you decide whether you want to include them or not.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Stage this hunk [</a:t>
            </a:r>
            <a:r>
              <a:rPr lang="en-US" sz="2400" b="0" i="0" u="none" strike="noStrike" cap="none" dirty="0" err="1">
                <a:solidFill>
                  <a:srgbClr val="ED7D31"/>
                </a:solidFill>
                <a:latin typeface="Arial"/>
                <a:ea typeface="Arial"/>
                <a:cs typeface="Arial"/>
                <a:sym typeface="Arial"/>
              </a:rPr>
              <a:t>y,n,q,a,d</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s,e</a:t>
            </a:r>
            <a:r>
              <a:rPr lang="en-US" sz="24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212" name="Google Shape;3212;p39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Add changes by hunk</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3216"/>
        <p:cNvGrpSpPr/>
        <p:nvPr/>
      </p:nvGrpSpPr>
      <p:grpSpPr>
        <a:xfrm>
          <a:off x="0" y="0"/>
          <a:ext cx="0" cy="0"/>
          <a:chOff x="0" y="0"/>
          <a:chExt cx="0" cy="0"/>
        </a:xfrm>
      </p:grpSpPr>
      <p:sp>
        <p:nvSpPr>
          <p:cNvPr id="3219" name="Google Shape;3219;p397"/>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16. Viewing Local Changes</a:t>
            </a:r>
            <a:endParaRPr/>
          </a:p>
        </p:txBody>
      </p:sp>
    </p:spTree>
    <p:extLst>
      <p:ext uri="{BB962C8B-B14F-4D97-AF65-F5344CB8AC3E}">
        <p14:creationId xmlns:p14="http://schemas.microsoft.com/office/powerpoint/2010/main" val="362087606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39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452</a:t>
            </a:fld>
            <a:endParaRPr sz="900" b="1" i="0" u="none" strike="noStrike" cap="none">
              <a:solidFill>
                <a:srgbClr val="FFFFFF"/>
              </a:solidFill>
              <a:latin typeface="Calibri"/>
              <a:ea typeface="Calibri"/>
              <a:cs typeface="Calibri"/>
              <a:sym typeface="Calibri"/>
            </a:endParaRPr>
          </a:p>
        </p:txBody>
      </p:sp>
      <p:sp>
        <p:nvSpPr>
          <p:cNvPr id="3226" name="Google Shape;3226;p398"/>
          <p:cNvSpPr txBox="1"/>
          <p:nvPr/>
        </p:nvSpPr>
        <p:spPr>
          <a:xfrm>
            <a:off x="534900" y="1026825"/>
            <a:ext cx="8074200" cy="1843800"/>
          </a:xfrm>
          <a:prstGeom prst="rect">
            <a:avLst/>
          </a:prstGeom>
          <a:noFill/>
          <a:ln>
            <a:noFill/>
          </a:ln>
        </p:spPr>
        <p:txBody>
          <a:bodyPr spcFirstLastPara="1" wrap="square" lIns="0" tIns="12050" rIns="0" bIns="0" anchor="t" anchorCtr="0">
            <a:spAutoFit/>
          </a:bodyPr>
          <a:lstStyle/>
          <a:p>
            <a:pPr marL="342900" marR="0" lvl="0" indent="-3111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You can compare the state of your repository across branches, tags, commits, forks, and dates.</a:t>
            </a:r>
            <a:endParaRPr sz="1700" b="0" i="0" u="none" strike="noStrike" cap="none" dirty="0">
              <a:solidFill>
                <a:schemeClr val="bg1"/>
              </a:solidFill>
              <a:latin typeface="Arial"/>
              <a:ea typeface="Arial"/>
              <a:cs typeface="Arial"/>
              <a:sym typeface="Arial"/>
            </a:endParaRPr>
          </a:p>
          <a:p>
            <a:pPr marL="342900" marR="0" lvl="0" indent="-3111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To compare different versions of your repository, append /compare to your repository's path.</a:t>
            </a:r>
            <a:endParaRPr sz="1700" b="0" i="0" u="none" strike="noStrike" cap="none" dirty="0">
              <a:solidFill>
                <a:schemeClr val="bg1"/>
              </a:solidFill>
              <a:latin typeface="Arial"/>
              <a:ea typeface="Arial"/>
              <a:cs typeface="Arial"/>
              <a:sym typeface="Arial"/>
            </a:endParaRPr>
          </a:p>
          <a:p>
            <a:pPr marL="342900" marR="0" lvl="0" indent="-311150" algn="l" rtl="0">
              <a:lnSpc>
                <a:spcPct val="100000"/>
              </a:lnSpc>
              <a:spcBef>
                <a:spcPts val="0"/>
              </a:spcBef>
              <a:spcAft>
                <a:spcPts val="0"/>
              </a:spcAft>
              <a:buClr>
                <a:srgbClr val="000000"/>
              </a:buClr>
              <a:buSzPts val="1700"/>
              <a:buFont typeface="Arial"/>
              <a:buChar char="•"/>
            </a:pPr>
            <a:r>
              <a:rPr lang="en-US" sz="1700" b="0" i="0" u="none" strike="noStrike" cap="none" dirty="0">
                <a:solidFill>
                  <a:schemeClr val="bg1"/>
                </a:solidFill>
                <a:latin typeface="Arial"/>
                <a:ea typeface="Arial"/>
                <a:cs typeface="Arial"/>
                <a:sym typeface="Arial"/>
              </a:rPr>
              <a:t>We'll demonstrate the power of Compare by looking at the compare page for a fork of the Linguist repo, which is at https://github.com/</a:t>
            </a:r>
            <a:r>
              <a:rPr lang="en-US" sz="1700" b="0" i="0" u="none" strike="noStrike" cap="none" dirty="0" err="1">
                <a:solidFill>
                  <a:schemeClr val="bg1"/>
                </a:solidFill>
                <a:latin typeface="Arial"/>
                <a:ea typeface="Arial"/>
                <a:cs typeface="Arial"/>
                <a:sym typeface="Arial"/>
              </a:rPr>
              <a:t>octocat</a:t>
            </a:r>
            <a:r>
              <a:rPr lang="en-US" sz="1700" b="0" i="0" u="none" strike="noStrike" cap="none" dirty="0">
                <a:solidFill>
                  <a:schemeClr val="bg1"/>
                </a:solidFill>
                <a:latin typeface="Arial"/>
                <a:ea typeface="Arial"/>
                <a:cs typeface="Arial"/>
                <a:sym typeface="Arial"/>
              </a:rPr>
              <a:t>/linguist/compare/master...</a:t>
            </a:r>
            <a:r>
              <a:rPr lang="en-US" sz="1700" b="0" i="0" u="none" strike="noStrike" cap="none" dirty="0" err="1">
                <a:solidFill>
                  <a:schemeClr val="bg1"/>
                </a:solidFill>
                <a:latin typeface="Arial"/>
                <a:ea typeface="Arial"/>
                <a:cs typeface="Arial"/>
                <a:sym typeface="Arial"/>
              </a:rPr>
              <a:t>octocat:master</a:t>
            </a:r>
            <a:r>
              <a:rPr lang="en-US" sz="1700" b="0" i="0" u="none" strike="noStrike" cap="none" dirty="0">
                <a:solidFill>
                  <a:schemeClr val="bg1"/>
                </a:solidFill>
                <a:latin typeface="Arial"/>
                <a:ea typeface="Arial"/>
                <a:cs typeface="Arial"/>
                <a:sym typeface="Arial"/>
              </a:rPr>
              <a:t>.</a:t>
            </a:r>
            <a:endParaRPr sz="900" b="0" i="0" u="none" strike="noStrike" cap="none" dirty="0">
              <a:solidFill>
                <a:schemeClr val="bg1"/>
              </a:solidFill>
              <a:latin typeface="Arial"/>
              <a:ea typeface="Arial"/>
              <a:cs typeface="Arial"/>
              <a:sym typeface="Arial"/>
            </a:endParaRPr>
          </a:p>
        </p:txBody>
      </p:sp>
      <p:sp>
        <p:nvSpPr>
          <p:cNvPr id="3227" name="Google Shape;3227;p39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Comparing changes with the Repository</a:t>
            </a:r>
            <a:endParaRPr sz="1400" b="0" i="0" u="none" strike="noStrike" cap="none">
              <a:solidFill>
                <a:srgbClr val="000000"/>
              </a:solidFill>
              <a:latin typeface="Arial"/>
              <a:ea typeface="Arial"/>
              <a:cs typeface="Arial"/>
              <a:sym typeface="Arial"/>
            </a:endParaRPr>
          </a:p>
        </p:txBody>
      </p:sp>
      <p:pic>
        <p:nvPicPr>
          <p:cNvPr id="3228" name="Google Shape;3228;p398"/>
          <p:cNvPicPr preferRelativeResize="0"/>
          <p:nvPr/>
        </p:nvPicPr>
        <p:blipFill>
          <a:blip r:embed="rId3">
            <a:alphaModFix/>
          </a:blip>
          <a:stretch>
            <a:fillRect/>
          </a:stretch>
        </p:blipFill>
        <p:spPr>
          <a:xfrm>
            <a:off x="2281514" y="2919687"/>
            <a:ext cx="4580963" cy="1726350"/>
          </a:xfrm>
          <a:prstGeom prst="rect">
            <a:avLst/>
          </a:prstGeom>
          <a:noFill/>
          <a:ln>
            <a:noFill/>
          </a:ln>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3232"/>
        <p:cNvGrpSpPr/>
        <p:nvPr/>
      </p:nvGrpSpPr>
      <p:grpSpPr>
        <a:xfrm>
          <a:off x="0" y="0"/>
          <a:ext cx="0" cy="0"/>
          <a:chOff x="0" y="0"/>
          <a:chExt cx="0" cy="0"/>
        </a:xfrm>
      </p:grpSpPr>
      <p:sp>
        <p:nvSpPr>
          <p:cNvPr id="3233" name="Google Shape;3233;p39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453</a:t>
            </a:fld>
            <a:endParaRPr sz="900" b="1" i="0" u="none" strike="noStrike" cap="none">
              <a:solidFill>
                <a:srgbClr val="FFFFFF"/>
              </a:solidFill>
              <a:latin typeface="Calibri"/>
              <a:ea typeface="Calibri"/>
              <a:cs typeface="Calibri"/>
              <a:sym typeface="Calibri"/>
            </a:endParaRPr>
          </a:p>
        </p:txBody>
      </p:sp>
      <p:sp>
        <p:nvSpPr>
          <p:cNvPr id="3234" name="Google Shape;3234;p399"/>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most common use of Compare is to compare branches, such as when you're starting a new pull request.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You'll always be taken to the branch comparison view when starting a new pull request.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compare branches, you can select a branch name from the compare drop down menu at the top of the page.</a:t>
            </a:r>
            <a:endParaRPr sz="1400" b="0" i="0" u="none" strike="noStrike" cap="none" dirty="0">
              <a:solidFill>
                <a:schemeClr val="bg1"/>
              </a:solidFill>
              <a:latin typeface="Arial"/>
              <a:ea typeface="Arial"/>
              <a:cs typeface="Arial"/>
              <a:sym typeface="Arial"/>
            </a:endParaRPr>
          </a:p>
        </p:txBody>
      </p:sp>
      <p:sp>
        <p:nvSpPr>
          <p:cNvPr id="3235" name="Google Shape;3235;p39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Comparing branches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0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454</a:t>
            </a:fld>
            <a:endParaRPr sz="900" b="1" i="0" u="none" strike="noStrike" cap="none">
              <a:solidFill>
                <a:srgbClr val="FFFFFF"/>
              </a:solidFill>
              <a:latin typeface="Calibri"/>
              <a:ea typeface="Calibri"/>
              <a:cs typeface="Calibri"/>
              <a:sym typeface="Calibri"/>
            </a:endParaRPr>
          </a:p>
        </p:txBody>
      </p:sp>
      <p:sp>
        <p:nvSpPr>
          <p:cNvPr id="3241" name="Google Shape;3241;p400"/>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Comparing commits</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also compare two arbitrary commits in your repository or its forks on GitHub in a two-dot diff comparison.</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quickly compare two commits or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Object IDs (OIDs) directly with each other in a two-dot diff comparison on GitHub, edit the URL of your repository's "Comparing changes" page.</a:t>
            </a:r>
            <a:endParaRPr sz="1400" b="0" i="0" u="none" strike="noStrike" cap="none" dirty="0">
              <a:solidFill>
                <a:schemeClr val="bg1"/>
              </a:solidFill>
              <a:latin typeface="Arial"/>
              <a:ea typeface="Arial"/>
              <a:cs typeface="Arial"/>
              <a:sym typeface="Arial"/>
            </a:endParaRPr>
          </a:p>
        </p:txBody>
      </p:sp>
      <p:sp>
        <p:nvSpPr>
          <p:cNvPr id="3242" name="Google Shape;3242;p40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Comparing changes with the Repository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3246"/>
        <p:cNvGrpSpPr/>
        <p:nvPr/>
      </p:nvGrpSpPr>
      <p:grpSpPr>
        <a:xfrm>
          <a:off x="0" y="0"/>
          <a:ext cx="0" cy="0"/>
          <a:chOff x="0" y="0"/>
          <a:chExt cx="0" cy="0"/>
        </a:xfrm>
      </p:grpSpPr>
      <p:sp>
        <p:nvSpPr>
          <p:cNvPr id="3247" name="Google Shape;3247;p40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455</a:t>
            </a:fld>
            <a:endParaRPr sz="900" b="1" i="0" u="none" strike="noStrike" cap="none">
              <a:solidFill>
                <a:srgbClr val="FFFFFF"/>
              </a:solidFill>
              <a:latin typeface="Calibri"/>
              <a:ea typeface="Calibri"/>
              <a:cs typeface="Calibri"/>
              <a:sym typeface="Calibri"/>
            </a:endParaRPr>
          </a:p>
        </p:txBody>
      </p:sp>
      <p:sp>
        <p:nvSpPr>
          <p:cNvPr id="3248" name="Google Shape;3248;p401"/>
          <p:cNvSpPr txBox="1"/>
          <p:nvPr/>
        </p:nvSpPr>
        <p:spPr>
          <a:xfrm>
            <a:off x="513944" y="1282309"/>
            <a:ext cx="8116111"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You can compare your base repository and any forked repository.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This is the view that's presented when a user performs a Pull Request to a project.</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To compare branches on different repositories, preface the branch names with user names.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For example, by specifying </a:t>
            </a:r>
            <a:r>
              <a:rPr lang="en-US" sz="2200" b="0" i="0" u="none" strike="noStrike" cap="none" dirty="0" err="1">
                <a:solidFill>
                  <a:schemeClr val="bg1"/>
                </a:solidFill>
                <a:latin typeface="Arial"/>
                <a:ea typeface="Arial"/>
                <a:cs typeface="Arial"/>
                <a:sym typeface="Arial"/>
              </a:rPr>
              <a:t>octocat:main</a:t>
            </a:r>
            <a:r>
              <a:rPr lang="en-US" sz="2200" b="0" i="0" u="none" strike="noStrike" cap="none" dirty="0">
                <a:solidFill>
                  <a:schemeClr val="bg1"/>
                </a:solidFill>
                <a:latin typeface="Arial"/>
                <a:ea typeface="Arial"/>
                <a:cs typeface="Arial"/>
                <a:sym typeface="Arial"/>
              </a:rPr>
              <a:t> for base and </a:t>
            </a:r>
            <a:r>
              <a:rPr lang="en-US" sz="2200" b="0" i="0" u="none" strike="noStrike" cap="none" dirty="0" err="1">
                <a:solidFill>
                  <a:schemeClr val="bg1"/>
                </a:solidFill>
                <a:latin typeface="Arial"/>
                <a:ea typeface="Arial"/>
                <a:cs typeface="Arial"/>
                <a:sym typeface="Arial"/>
              </a:rPr>
              <a:t>octo-org:main</a:t>
            </a:r>
            <a:r>
              <a:rPr lang="en-US" sz="2200" b="0" i="0" u="none" strike="noStrike" cap="none" dirty="0">
                <a:solidFill>
                  <a:schemeClr val="bg1"/>
                </a:solidFill>
                <a:latin typeface="Arial"/>
                <a:ea typeface="Arial"/>
                <a:cs typeface="Arial"/>
                <a:sym typeface="Arial"/>
              </a:rPr>
              <a:t> for compare, you can compare the main branch of the repositories respectively owned by </a:t>
            </a:r>
            <a:r>
              <a:rPr lang="en-US" sz="2200" b="0" i="0" u="none" strike="noStrike" cap="none" dirty="0" err="1">
                <a:solidFill>
                  <a:schemeClr val="bg1"/>
                </a:solidFill>
                <a:latin typeface="Arial"/>
                <a:ea typeface="Arial"/>
                <a:cs typeface="Arial"/>
                <a:sym typeface="Arial"/>
              </a:rPr>
              <a:t>octocat</a:t>
            </a:r>
            <a:r>
              <a:rPr lang="en-US" sz="2200" b="0" i="0" u="none" strike="noStrike" cap="none" dirty="0">
                <a:solidFill>
                  <a:schemeClr val="bg1"/>
                </a:solidFill>
                <a:latin typeface="Arial"/>
                <a:ea typeface="Arial"/>
                <a:cs typeface="Arial"/>
                <a:sym typeface="Arial"/>
              </a:rPr>
              <a:t> and </a:t>
            </a:r>
            <a:r>
              <a:rPr lang="en-US" sz="2200" b="0" i="0" u="none" strike="noStrike" cap="none" dirty="0" err="1">
                <a:solidFill>
                  <a:schemeClr val="bg1"/>
                </a:solidFill>
                <a:latin typeface="Arial"/>
                <a:ea typeface="Arial"/>
                <a:cs typeface="Arial"/>
                <a:sym typeface="Arial"/>
              </a:rPr>
              <a:t>octo</a:t>
            </a:r>
            <a:r>
              <a:rPr lang="en-US" sz="2200" b="0" i="0" u="none" strike="noStrike" cap="none" dirty="0">
                <a:solidFill>
                  <a:schemeClr val="bg1"/>
                </a:solidFill>
                <a:latin typeface="Arial"/>
                <a:ea typeface="Arial"/>
                <a:cs typeface="Arial"/>
                <a:sym typeface="Arial"/>
              </a:rPr>
              <a:t>-org.</a:t>
            </a:r>
            <a:endParaRPr sz="2200" b="0" i="0" u="none" strike="noStrike" cap="none" dirty="0">
              <a:solidFill>
                <a:schemeClr val="bg1"/>
              </a:solidFill>
              <a:latin typeface="Arial"/>
              <a:ea typeface="Arial"/>
              <a:cs typeface="Arial"/>
              <a:sym typeface="Arial"/>
            </a:endParaRPr>
          </a:p>
        </p:txBody>
      </p:sp>
      <p:sp>
        <p:nvSpPr>
          <p:cNvPr id="3249" name="Google Shape;3249;p40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Comparing across forks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pic>
        <p:nvPicPr>
          <p:cNvPr id="2079" name="Google Shape;2079;p289"/>
          <p:cNvPicPr preferRelativeResize="0">
            <a:picLocks noGrp="1"/>
          </p:cNvPicPr>
          <p:nvPr>
            <p:ph type="pic" idx="2"/>
          </p:nvPr>
        </p:nvPicPr>
        <p:blipFill rotWithShape="1">
          <a:blip r:embed="rId3">
            <a:alphaModFix/>
          </a:blip>
          <a:srcRect l="2865" r="2864"/>
          <a:stretch/>
        </p:blipFill>
        <p:spPr>
          <a:xfrm>
            <a:off x="1" y="0"/>
            <a:ext cx="7274644" cy="5143500"/>
          </a:xfrm>
          <a:prstGeom prst="rect">
            <a:avLst/>
          </a:prstGeom>
          <a:solidFill>
            <a:srgbClr val="818286"/>
          </a:solidFill>
          <a:ln>
            <a:noFill/>
          </a:ln>
        </p:spPr>
      </p:pic>
      <p:sp>
        <p:nvSpPr>
          <p:cNvPr id="2080" name="Google Shape;2080;p289"/>
          <p:cNvSpPr/>
          <p:nvPr/>
        </p:nvSpPr>
        <p:spPr>
          <a:xfrm>
            <a:off x="-13648" y="0"/>
            <a:ext cx="7288293" cy="5151863"/>
          </a:xfrm>
          <a:custGeom>
            <a:avLst/>
            <a:gdLst/>
            <a:ahLst/>
            <a:cxnLst/>
            <a:rect l="l" t="t" r="r" b="b"/>
            <a:pathLst>
              <a:path w="19403122" h="13738302" extrusionOk="0">
                <a:moveTo>
                  <a:pt x="0" y="1"/>
                </a:moveTo>
                <a:lnTo>
                  <a:pt x="19403122" y="0"/>
                </a:lnTo>
                <a:lnTo>
                  <a:pt x="13782907" y="13738302"/>
                </a:lnTo>
                <a:lnTo>
                  <a:pt x="0" y="13738302"/>
                </a:lnTo>
                <a:lnTo>
                  <a:pt x="0" y="1"/>
                </a:lnTo>
                <a:close/>
              </a:path>
            </a:pathLst>
          </a:custGeom>
          <a:solidFill>
            <a:srgbClr val="818286">
              <a:alpha val="7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Palatino Linotype"/>
              <a:ea typeface="Palatino Linotype"/>
              <a:cs typeface="Palatino Linotype"/>
              <a:sym typeface="Palatino Linotype"/>
            </a:endParaRPr>
          </a:p>
        </p:txBody>
      </p:sp>
      <p:sp>
        <p:nvSpPr>
          <p:cNvPr id="2083" name="Google Shape;2083;p289"/>
          <p:cNvSpPr txBox="1"/>
          <p:nvPr/>
        </p:nvSpPr>
        <p:spPr>
          <a:xfrm>
            <a:off x="1" y="686374"/>
            <a:ext cx="6156959" cy="3337442"/>
          </a:xfrm>
          <a:prstGeom prst="rect">
            <a:avLst/>
          </a:prstGeom>
          <a:no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FFFFFF"/>
              </a:buClr>
              <a:buSzPts val="5400"/>
              <a:buFont typeface="Arial"/>
              <a:buNone/>
            </a:pPr>
            <a:r>
              <a:rPr lang="en-US" sz="5400" b="1" i="0" u="none" strike="noStrike" cap="none" dirty="0">
                <a:solidFill>
                  <a:srgbClr val="FFFFFF"/>
                </a:solidFill>
                <a:latin typeface="Times New Roman"/>
                <a:ea typeface="Times New Roman"/>
                <a:cs typeface="Times New Roman"/>
                <a:sym typeface="Times New Roman"/>
              </a:rPr>
              <a:t>Git Fundamentals - Niche Concepts, Configurations, and Commands</a:t>
            </a:r>
            <a:endParaRPr sz="5400" b="1" i="0" u="none" strike="noStrike" cap="none" dirty="0">
              <a:solidFill>
                <a:srgbClr val="FFFFFF"/>
              </a:solidFill>
              <a:latin typeface="Times New Roman"/>
              <a:ea typeface="Times New Roman"/>
              <a:cs typeface="Times New Roman"/>
              <a:sym typeface="Times New Roman"/>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29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457</a:t>
            </a:fld>
            <a:endParaRPr>
              <a:latin typeface="Calibri"/>
              <a:ea typeface="Calibri"/>
              <a:cs typeface="Calibri"/>
              <a:sym typeface="Calibri"/>
            </a:endParaRPr>
          </a:p>
        </p:txBody>
      </p:sp>
      <p:sp>
        <p:nvSpPr>
          <p:cNvPr id="2089" name="Google Shape;2089;p290"/>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lesson is a collection of short but useful tricks to make our Git experience more comfortable. </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the first three lessons, we learned all the concepts we need to take the first steps into versioning systems using the Git tool; now it's time to go a little bit in depth to discover some other powerful weapons in the Git arsenal, and how to use them (without shooting yourself in the foot, preferably).</a:t>
            </a:r>
            <a:endParaRPr dirty="0">
              <a:solidFill>
                <a:schemeClr val="bg1"/>
              </a:solidFill>
            </a:endParaRPr>
          </a:p>
        </p:txBody>
      </p:sp>
      <p:sp>
        <p:nvSpPr>
          <p:cNvPr id="5" name="TextBox 4">
            <a:extLst>
              <a:ext uri="{FF2B5EF4-FFF2-40B4-BE49-F238E27FC236}">
                <a16:creationId xmlns:a16="http://schemas.microsoft.com/office/drawing/2014/main" id="{E602E2AC-F693-F227-2831-8458E6CC7DD4}"/>
              </a:ext>
            </a:extLst>
          </p:cNvPr>
          <p:cNvSpPr txBox="1"/>
          <p:nvPr/>
        </p:nvSpPr>
        <p:spPr>
          <a:xfrm>
            <a:off x="172720" y="161169"/>
            <a:ext cx="1103224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prstClr val="white"/>
                </a:solidFill>
                <a:effectLst/>
                <a:uLnTx/>
                <a:uFillTx/>
                <a:latin typeface="Arial"/>
                <a:ea typeface="Arial"/>
                <a:cs typeface="Arial"/>
                <a:sym typeface="Arial"/>
              </a:rPr>
              <a:t>Git Fundamentals - Niche Concepts, Configurations, and Commands</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29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458</a:t>
            </a:fld>
            <a:endParaRPr>
              <a:latin typeface="Calibri"/>
              <a:ea typeface="Calibri"/>
              <a:cs typeface="Calibri"/>
              <a:sym typeface="Calibri"/>
            </a:endParaRPr>
          </a:p>
        </p:txBody>
      </p:sp>
      <p:sp>
        <p:nvSpPr>
          <p:cNvPr id="2096" name="Google Shape;2096;p291"/>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Configuration levels</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In Git, we have three configuration levels:</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Times New Roman"/>
              <a:buAutoNum type="arabicPeriod"/>
            </a:pPr>
            <a:r>
              <a:rPr lang="en-US" sz="2400" b="0" i="0" u="none" strike="noStrike" cap="none" dirty="0">
                <a:solidFill>
                  <a:schemeClr val="bg1"/>
                </a:solidFill>
                <a:latin typeface="Arial"/>
                <a:ea typeface="Arial"/>
                <a:cs typeface="Arial"/>
                <a:sym typeface="Arial"/>
              </a:rPr>
              <a:t>System</a:t>
            </a:r>
            <a:endParaRPr dirty="0">
              <a:solidFill>
                <a:schemeClr val="bg1"/>
              </a:solidFill>
            </a:endParaRPr>
          </a:p>
          <a:p>
            <a:pPr marL="457200" marR="0" lvl="0" indent="-304800" algn="l" rtl="0">
              <a:lnSpc>
                <a:spcPct val="100000"/>
              </a:lnSpc>
              <a:spcBef>
                <a:spcPts val="0"/>
              </a:spcBef>
              <a:spcAft>
                <a:spcPts val="0"/>
              </a:spcAft>
              <a:buClr>
                <a:srgbClr val="000000"/>
              </a:buClr>
              <a:buSzPts val="2400"/>
              <a:buFont typeface="Times New Roman"/>
              <a:buNone/>
            </a:pPr>
            <a:endParaRPr sz="2400" b="0" i="0" u="none" strike="noStrike" cap="none" dirty="0">
              <a:solidFill>
                <a:schemeClr val="bg1"/>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Times New Roman"/>
              <a:buAutoNum type="arabicPeriod"/>
            </a:pPr>
            <a:r>
              <a:rPr lang="en-US" sz="2400" b="0" i="0" u="none" strike="noStrike" cap="none" dirty="0">
                <a:solidFill>
                  <a:schemeClr val="bg1"/>
                </a:solidFill>
                <a:latin typeface="Arial"/>
                <a:ea typeface="Arial"/>
                <a:cs typeface="Arial"/>
                <a:sym typeface="Arial"/>
              </a:rPr>
              <a:t>Global (user-wide)</a:t>
            </a:r>
            <a:endParaRPr dirty="0">
              <a:solidFill>
                <a:schemeClr val="bg1"/>
              </a:solidFill>
            </a:endParaRPr>
          </a:p>
          <a:p>
            <a:pPr marL="457200" marR="0" lvl="0" indent="-304800" algn="l" rtl="0">
              <a:lnSpc>
                <a:spcPct val="100000"/>
              </a:lnSpc>
              <a:spcBef>
                <a:spcPts val="0"/>
              </a:spcBef>
              <a:spcAft>
                <a:spcPts val="0"/>
              </a:spcAft>
              <a:buClr>
                <a:srgbClr val="000000"/>
              </a:buClr>
              <a:buSzPts val="2400"/>
              <a:buFont typeface="Times New Roman"/>
              <a:buNone/>
            </a:pPr>
            <a:endParaRPr sz="2400" b="0" i="0" u="none" strike="noStrike" cap="none" dirty="0">
              <a:solidFill>
                <a:schemeClr val="bg1"/>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Times New Roman"/>
              <a:buAutoNum type="arabicPeriod"/>
            </a:pPr>
            <a:r>
              <a:rPr lang="en-US" sz="2400" b="0" i="0" u="none" strike="noStrike" cap="none" dirty="0">
                <a:solidFill>
                  <a:schemeClr val="bg1"/>
                </a:solidFill>
                <a:latin typeface="Arial"/>
                <a:ea typeface="Arial"/>
                <a:cs typeface="Arial"/>
                <a:sym typeface="Arial"/>
              </a:rPr>
              <a:t>Repository</a:t>
            </a:r>
            <a:endParaRPr dirty="0">
              <a:solidFill>
                <a:schemeClr val="bg1"/>
              </a:solidFill>
            </a:endParaRPr>
          </a:p>
        </p:txBody>
      </p:sp>
      <p:sp>
        <p:nvSpPr>
          <p:cNvPr id="3" name="TextBox 2">
            <a:extLst>
              <a:ext uri="{FF2B5EF4-FFF2-40B4-BE49-F238E27FC236}">
                <a16:creationId xmlns:a16="http://schemas.microsoft.com/office/drawing/2014/main" id="{B680C301-1A5C-4646-82B0-9C5F5BC42EB8}"/>
              </a:ext>
            </a:extLst>
          </p:cNvPr>
          <p:cNvSpPr txBox="1"/>
          <p:nvPr/>
        </p:nvSpPr>
        <p:spPr>
          <a:xfrm>
            <a:off x="762000" y="139142"/>
            <a:ext cx="70916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29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459</a:t>
            </a:fld>
            <a:endParaRPr>
              <a:latin typeface="Calibri"/>
              <a:ea typeface="Calibri"/>
              <a:cs typeface="Calibri"/>
              <a:sym typeface="Calibri"/>
            </a:endParaRPr>
          </a:p>
        </p:txBody>
      </p:sp>
      <p:sp>
        <p:nvSpPr>
          <p:cNvPr id="2103" name="Google Shape;2103;p292"/>
          <p:cNvSpPr txBox="1"/>
          <p:nvPr/>
        </p:nvSpPr>
        <p:spPr>
          <a:xfrm>
            <a:off x="931634" y="2262110"/>
            <a:ext cx="4058056"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following figure will help you to better understand these levels:</a:t>
            </a:r>
            <a:endParaRPr sz="2400" b="0" i="0" u="none" strike="noStrike" cap="none" dirty="0">
              <a:solidFill>
                <a:schemeClr val="bg1"/>
              </a:solidFill>
              <a:latin typeface="Arial"/>
              <a:ea typeface="Arial"/>
              <a:cs typeface="Arial"/>
              <a:sym typeface="Arial"/>
            </a:endParaRPr>
          </a:p>
        </p:txBody>
      </p:sp>
      <p:pic>
        <p:nvPicPr>
          <p:cNvPr id="2105" name="Google Shape;2105;p292"/>
          <p:cNvPicPr preferRelativeResize="0"/>
          <p:nvPr/>
        </p:nvPicPr>
        <p:blipFill rotWithShape="1">
          <a:blip r:embed="rId3">
            <a:alphaModFix/>
          </a:blip>
          <a:srcRect/>
          <a:stretch/>
        </p:blipFill>
        <p:spPr>
          <a:xfrm>
            <a:off x="5438284" y="949306"/>
            <a:ext cx="2566678" cy="3745786"/>
          </a:xfrm>
          <a:prstGeom prst="rect">
            <a:avLst/>
          </a:prstGeom>
          <a:noFill/>
          <a:ln>
            <a:noFill/>
          </a:ln>
        </p:spPr>
      </p:pic>
      <p:sp>
        <p:nvSpPr>
          <p:cNvPr id="5" name="TextBox 4">
            <a:extLst>
              <a:ext uri="{FF2B5EF4-FFF2-40B4-BE49-F238E27FC236}">
                <a16:creationId xmlns:a16="http://schemas.microsoft.com/office/drawing/2014/main" id="{7A06C079-BD9A-A3DE-0EDB-E1DCCD70D4A2}"/>
              </a:ext>
            </a:extLst>
          </p:cNvPr>
          <p:cNvSpPr txBox="1"/>
          <p:nvPr/>
        </p:nvSpPr>
        <p:spPr>
          <a:xfrm>
            <a:off x="417690" y="213231"/>
            <a:ext cx="643015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46</a:t>
            </a:fld>
            <a:endParaRPr sz="900" b="1" i="0" u="none" strike="noStrike" cap="none">
              <a:solidFill>
                <a:srgbClr val="FFFFFF"/>
              </a:solidFill>
              <a:latin typeface="Calibri"/>
              <a:ea typeface="Calibri"/>
              <a:cs typeface="Calibri"/>
              <a:sym typeface="Calibri"/>
            </a:endParaRPr>
          </a:p>
        </p:txBody>
      </p:sp>
      <p:sp>
        <p:nvSpPr>
          <p:cNvPr id="725" name="Google Shape;725;p67"/>
          <p:cNvSpPr txBox="1"/>
          <p:nvPr/>
        </p:nvSpPr>
        <p:spPr>
          <a:xfrm>
            <a:off x="685950" y="1113032"/>
            <a:ext cx="7772100" cy="9048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Okay, we have a new commit, with its hash.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Time to see what's inside 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400" b="0" i="0" u="none" strike="noStrike" cap="none" dirty="0">
              <a:solidFill>
                <a:srgbClr val="000000"/>
              </a:solidFill>
              <a:latin typeface="Arial"/>
              <a:ea typeface="Arial"/>
              <a:cs typeface="Arial"/>
              <a:sym typeface="Arial"/>
            </a:endParaRPr>
          </a:p>
        </p:txBody>
      </p:sp>
      <p:sp>
        <p:nvSpPr>
          <p:cNvPr id="726" name="Google Shape;726;p6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Even deeper - the Git storage object model</a:t>
            </a:r>
            <a:endParaRPr sz="3200" b="0" i="0" u="none" strike="noStrike" cap="none">
              <a:solidFill>
                <a:srgbClr val="FFFFFF"/>
              </a:solidFill>
              <a:latin typeface="Palatino Linotype"/>
              <a:ea typeface="Palatino Linotype"/>
              <a:cs typeface="Palatino Linotype"/>
              <a:sym typeface="Palatino Linotype"/>
            </a:endParaRPr>
          </a:p>
        </p:txBody>
      </p:sp>
      <p:pic>
        <p:nvPicPr>
          <p:cNvPr id="727" name="Google Shape;727;p67"/>
          <p:cNvPicPr preferRelativeResize="0"/>
          <p:nvPr/>
        </p:nvPicPr>
        <p:blipFill rotWithShape="1">
          <a:blip r:embed="rId3">
            <a:alphaModFix/>
          </a:blip>
          <a:srcRect/>
          <a:stretch/>
        </p:blipFill>
        <p:spPr>
          <a:xfrm>
            <a:off x="557213" y="2133657"/>
            <a:ext cx="8029575" cy="2247900"/>
          </a:xfrm>
          <a:prstGeom prst="rect">
            <a:avLst/>
          </a:prstGeom>
          <a:noFill/>
          <a:ln>
            <a:noFill/>
          </a:ln>
        </p:spPr>
      </p:pic>
    </p:spTree>
    <p:extLst>
      <p:ext uri="{BB962C8B-B14F-4D97-AF65-F5344CB8AC3E}">
        <p14:creationId xmlns:p14="http://schemas.microsoft.com/office/powerpoint/2010/main" val="187948649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29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460</a:t>
            </a:fld>
            <a:endParaRPr>
              <a:latin typeface="Calibri"/>
              <a:ea typeface="Calibri"/>
              <a:cs typeface="Calibri"/>
              <a:sym typeface="Calibri"/>
            </a:endParaRPr>
          </a:p>
        </p:txBody>
      </p:sp>
      <p:sp>
        <p:nvSpPr>
          <p:cNvPr id="2111" name="Google Shape;2111;p293"/>
          <p:cNvSpPr txBox="1"/>
          <p:nvPr/>
        </p:nvSpPr>
        <p:spPr>
          <a:xfrm>
            <a:off x="513944" y="1215586"/>
            <a:ext cx="8116111" cy="296683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System level</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This configuration is stored in the </a:t>
            </a:r>
            <a:r>
              <a:rPr lang="en-US" sz="2400" b="0" i="0" u="none" strike="noStrike" cap="none" dirty="0" err="1">
                <a:solidFill>
                  <a:schemeClr val="bg1"/>
                </a:solidFill>
                <a:latin typeface="Arial"/>
                <a:ea typeface="Arial"/>
                <a:cs typeface="Arial"/>
                <a:sym typeface="Arial"/>
              </a:rPr>
              <a:t>gitconfig</a:t>
            </a:r>
            <a:r>
              <a:rPr lang="en-US" sz="2400" b="0" i="0" u="none" strike="noStrike" cap="none" dirty="0">
                <a:solidFill>
                  <a:schemeClr val="bg1"/>
                </a:solidFill>
                <a:latin typeface="Arial"/>
                <a:ea typeface="Arial"/>
                <a:cs typeface="Arial"/>
                <a:sym typeface="Arial"/>
              </a:rPr>
              <a:t> file usually located in:</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Windows: C:\Program Files\Git\</a:t>
            </a:r>
            <a:r>
              <a:rPr lang="en-US" sz="2400" b="0" i="0" u="none" strike="noStrike" cap="none" dirty="0" err="1">
                <a:solidFill>
                  <a:schemeClr val="bg1"/>
                </a:solidFill>
                <a:latin typeface="Arial"/>
                <a:ea typeface="Arial"/>
                <a:cs typeface="Arial"/>
                <a:sym typeface="Arial"/>
              </a:rPr>
              <a:t>etc</a:t>
            </a:r>
            <a:r>
              <a:rPr lang="en-US" sz="2400" b="0" i="0" u="none" strike="noStrike" cap="none" dirty="0">
                <a:solidFill>
                  <a:schemeClr val="bg1"/>
                </a:solidFill>
                <a:latin typeface="Arial"/>
                <a:ea typeface="Arial"/>
                <a:cs typeface="Arial"/>
                <a:sym typeface="Arial"/>
              </a:rPr>
              <a:t>\</a:t>
            </a:r>
            <a:r>
              <a:rPr lang="en-US" sz="2400" b="0" i="0" u="none" strike="noStrike" cap="none" dirty="0" err="1">
                <a:solidFill>
                  <a:schemeClr val="bg1"/>
                </a:solidFill>
                <a:latin typeface="Arial"/>
                <a:ea typeface="Arial"/>
                <a:cs typeface="Arial"/>
                <a:sym typeface="Arial"/>
              </a:rPr>
              <a:t>gitconfig</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Linux: /</a:t>
            </a:r>
            <a:r>
              <a:rPr lang="en-US" sz="2400" b="0" i="0" u="none" strike="noStrike" cap="none" dirty="0" err="1">
                <a:solidFill>
                  <a:schemeClr val="bg1"/>
                </a:solidFill>
                <a:latin typeface="Arial"/>
                <a:ea typeface="Arial"/>
                <a:cs typeface="Arial"/>
                <a:sym typeface="Arial"/>
              </a:rPr>
              <a:t>etc</a:t>
            </a:r>
            <a:r>
              <a:rPr lang="en-US" sz="2400" b="0" i="0" u="none" strike="noStrike" cap="none" dirty="0">
                <a:solidFill>
                  <a:schemeClr val="bg1"/>
                </a:solidFill>
                <a:latin typeface="Arial"/>
                <a:ea typeface="Arial"/>
                <a:cs typeface="Arial"/>
                <a:sym typeface="Arial"/>
              </a:rPr>
              <a:t>/</a:t>
            </a:r>
            <a:r>
              <a:rPr lang="en-US" sz="2400" b="0" i="0" u="none" strike="noStrike" cap="none" dirty="0" err="1">
                <a:solidFill>
                  <a:schemeClr val="bg1"/>
                </a:solidFill>
                <a:latin typeface="Arial"/>
                <a:ea typeface="Arial"/>
                <a:cs typeface="Arial"/>
                <a:sym typeface="Arial"/>
              </a:rPr>
              <a:t>gitconfig</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macOS: /</a:t>
            </a:r>
            <a:r>
              <a:rPr lang="en-US" sz="2400" b="0" i="0" u="none" strike="noStrike" cap="none" dirty="0" err="1">
                <a:solidFill>
                  <a:schemeClr val="bg1"/>
                </a:solidFill>
                <a:latin typeface="Arial"/>
                <a:ea typeface="Arial"/>
                <a:cs typeface="Arial"/>
                <a:sym typeface="Arial"/>
              </a:rPr>
              <a:t>usr</a:t>
            </a:r>
            <a:r>
              <a:rPr lang="en-US" sz="2400" b="0" i="0" u="none" strike="noStrike" cap="none" dirty="0">
                <a:solidFill>
                  <a:schemeClr val="bg1"/>
                </a:solidFill>
                <a:latin typeface="Arial"/>
                <a:ea typeface="Arial"/>
                <a:cs typeface="Arial"/>
                <a:sym typeface="Arial"/>
              </a:rPr>
              <a:t>/local/git/</a:t>
            </a:r>
            <a:r>
              <a:rPr lang="en-US" sz="2400" b="0" i="0" u="none" strike="noStrike" cap="none" dirty="0" err="1">
                <a:solidFill>
                  <a:schemeClr val="bg1"/>
                </a:solidFill>
                <a:latin typeface="Arial"/>
                <a:ea typeface="Arial"/>
                <a:cs typeface="Arial"/>
                <a:sym typeface="Arial"/>
              </a:rPr>
              <a:t>etc</a:t>
            </a:r>
            <a:r>
              <a:rPr lang="en-US" sz="2400" b="0" i="0" u="none" strike="noStrike" cap="none" dirty="0">
                <a:solidFill>
                  <a:schemeClr val="bg1"/>
                </a:solidFill>
                <a:latin typeface="Arial"/>
                <a:ea typeface="Arial"/>
                <a:cs typeface="Arial"/>
                <a:sym typeface="Arial"/>
              </a:rPr>
              <a:t>/</a:t>
            </a:r>
            <a:r>
              <a:rPr lang="en-US" sz="2400" b="0" i="0" u="none" strike="noStrike" cap="none" dirty="0" err="1">
                <a:solidFill>
                  <a:schemeClr val="bg1"/>
                </a:solidFill>
                <a:latin typeface="Arial"/>
                <a:ea typeface="Arial"/>
                <a:cs typeface="Arial"/>
                <a:sym typeface="Arial"/>
              </a:rPr>
              <a:t>gitconfig</a:t>
            </a: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FBB02D20-5297-F026-23BE-7305FDAA90A9}"/>
              </a:ext>
            </a:extLst>
          </p:cNvPr>
          <p:cNvSpPr txBox="1"/>
          <p:nvPr/>
        </p:nvSpPr>
        <p:spPr>
          <a:xfrm>
            <a:off x="325120" y="164309"/>
            <a:ext cx="73964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29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461</a:t>
            </a:fld>
            <a:endParaRPr>
              <a:latin typeface="Calibri"/>
              <a:ea typeface="Calibri"/>
              <a:cs typeface="Calibri"/>
              <a:sym typeface="Calibri"/>
            </a:endParaRPr>
          </a:p>
        </p:txBody>
      </p:sp>
      <p:sp>
        <p:nvSpPr>
          <p:cNvPr id="2118" name="Google Shape;2118;p294"/>
          <p:cNvSpPr txBox="1"/>
          <p:nvPr/>
        </p:nvSpPr>
        <p:spPr>
          <a:xfrm>
            <a:off x="513944" y="1249453"/>
            <a:ext cx="8116111" cy="296683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Global level</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This configuration is stored in the .</a:t>
            </a:r>
            <a:r>
              <a:rPr lang="en-US" sz="2400" b="0" i="0" u="none" strike="noStrike" cap="none" dirty="0" err="1">
                <a:solidFill>
                  <a:schemeClr val="bg1"/>
                </a:solidFill>
                <a:latin typeface="Arial"/>
                <a:ea typeface="Arial"/>
                <a:cs typeface="Arial"/>
                <a:sym typeface="Arial"/>
              </a:rPr>
              <a:t>gitconfig</a:t>
            </a:r>
            <a:r>
              <a:rPr lang="en-US" sz="2400" b="0" i="0" u="none" strike="noStrike" cap="none" dirty="0">
                <a:solidFill>
                  <a:schemeClr val="bg1"/>
                </a:solidFill>
                <a:latin typeface="Arial"/>
                <a:ea typeface="Arial"/>
                <a:cs typeface="Arial"/>
                <a:sym typeface="Arial"/>
              </a:rPr>
              <a:t> file usually located in:</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Windows: C:\Users\&lt;UserName&gt;\.gitconfig</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Linux: ~/.</a:t>
            </a:r>
            <a:r>
              <a:rPr lang="en-US" sz="2400" b="0" i="0" u="none" strike="noStrike" cap="none" dirty="0" err="1">
                <a:solidFill>
                  <a:schemeClr val="bg1"/>
                </a:solidFill>
                <a:latin typeface="Arial"/>
                <a:ea typeface="Arial"/>
                <a:cs typeface="Arial"/>
                <a:sym typeface="Arial"/>
              </a:rPr>
              <a:t>gitconfig</a:t>
            </a: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macOS: ~/.</a:t>
            </a:r>
            <a:r>
              <a:rPr lang="en-US" sz="2400" b="0" i="0" u="none" strike="noStrike" cap="none" dirty="0" err="1">
                <a:solidFill>
                  <a:schemeClr val="bg1"/>
                </a:solidFill>
                <a:latin typeface="Arial"/>
                <a:ea typeface="Arial"/>
                <a:cs typeface="Arial"/>
                <a:sym typeface="Arial"/>
              </a:rPr>
              <a:t>gitconfig</a:t>
            </a: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7AE1A0A8-5E03-CCEE-BF84-770F52B4054F}"/>
              </a:ext>
            </a:extLst>
          </p:cNvPr>
          <p:cNvSpPr txBox="1"/>
          <p:nvPr/>
        </p:nvSpPr>
        <p:spPr>
          <a:xfrm>
            <a:off x="304800" y="172235"/>
            <a:ext cx="69392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9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462</a:t>
            </a:fld>
            <a:endParaRPr>
              <a:latin typeface="Calibri"/>
              <a:ea typeface="Calibri"/>
              <a:cs typeface="Calibri"/>
              <a:sym typeface="Calibri"/>
            </a:endParaRPr>
          </a:p>
        </p:txBody>
      </p:sp>
      <p:sp>
        <p:nvSpPr>
          <p:cNvPr id="2125" name="Google Shape;2125;p295"/>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Repository level</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This configuration is stored in the config file located in the .git repository subfolder:</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Windows: C:\&lt;MyRepoFolder&gt;\.git\config</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Linux: ~/&lt;</a:t>
            </a:r>
            <a:r>
              <a:rPr lang="en-US" sz="2400" b="0" i="0" u="none" strike="noStrike" cap="none" dirty="0" err="1">
                <a:solidFill>
                  <a:schemeClr val="bg1"/>
                </a:solidFill>
                <a:latin typeface="Arial"/>
                <a:ea typeface="Arial"/>
                <a:cs typeface="Arial"/>
                <a:sym typeface="Arial"/>
              </a:rPr>
              <a:t>MyRepoFolder</a:t>
            </a:r>
            <a:r>
              <a:rPr lang="en-US" sz="2400" b="0" i="0" u="none" strike="noStrike" cap="none" dirty="0">
                <a:solidFill>
                  <a:schemeClr val="bg1"/>
                </a:solidFill>
                <a:latin typeface="Arial"/>
                <a:ea typeface="Arial"/>
                <a:cs typeface="Arial"/>
                <a:sym typeface="Arial"/>
              </a:rPr>
              <a:t>&gt;/.git/config</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macOS: ~/&lt;</a:t>
            </a:r>
            <a:r>
              <a:rPr lang="en-US" sz="2400" b="0" i="0" u="none" strike="noStrike" cap="none" dirty="0" err="1">
                <a:solidFill>
                  <a:schemeClr val="bg1"/>
                </a:solidFill>
                <a:latin typeface="Arial"/>
                <a:ea typeface="Arial"/>
                <a:cs typeface="Arial"/>
                <a:sym typeface="Arial"/>
              </a:rPr>
              <a:t>MyRepoFolder</a:t>
            </a:r>
            <a:r>
              <a:rPr lang="en-US" sz="2400" b="0" i="0" u="none" strike="noStrike" cap="none" dirty="0">
                <a:solidFill>
                  <a:schemeClr val="bg1"/>
                </a:solidFill>
                <a:latin typeface="Arial"/>
                <a:ea typeface="Arial"/>
                <a:cs typeface="Arial"/>
                <a:sym typeface="Arial"/>
              </a:rPr>
              <a:t>&gt;/.git/config</a:t>
            </a:r>
            <a:endParaRPr dirty="0">
              <a:solidFill>
                <a:schemeClr val="bg1"/>
              </a:solidFill>
            </a:endParaRPr>
          </a:p>
        </p:txBody>
      </p:sp>
      <p:sp>
        <p:nvSpPr>
          <p:cNvPr id="3" name="TextBox 2">
            <a:extLst>
              <a:ext uri="{FF2B5EF4-FFF2-40B4-BE49-F238E27FC236}">
                <a16:creationId xmlns:a16="http://schemas.microsoft.com/office/drawing/2014/main" id="{DA25DFE3-A33A-1965-E74C-CC6D3C3FD475}"/>
              </a:ext>
            </a:extLst>
          </p:cNvPr>
          <p:cNvSpPr txBox="1"/>
          <p:nvPr/>
        </p:nvSpPr>
        <p:spPr>
          <a:xfrm>
            <a:off x="284480" y="251257"/>
            <a:ext cx="64109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29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463</a:t>
            </a:fld>
            <a:endParaRPr>
              <a:latin typeface="Calibri"/>
              <a:ea typeface="Calibri"/>
              <a:cs typeface="Calibri"/>
              <a:sym typeface="Calibri"/>
            </a:endParaRPr>
          </a:p>
        </p:txBody>
      </p:sp>
      <p:sp>
        <p:nvSpPr>
          <p:cNvPr id="2132" name="Google Shape;2132;p296"/>
          <p:cNvSpPr txBox="1"/>
          <p:nvPr/>
        </p:nvSpPr>
        <p:spPr>
          <a:xfrm>
            <a:off x="291553" y="1059340"/>
            <a:ext cx="8116111" cy="333615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Listing configurations</a:t>
            </a:r>
            <a:endParaRPr dirty="0">
              <a:solidFill>
                <a:schemeClr val="bg1"/>
              </a:solidFill>
            </a:endParaRPr>
          </a:p>
          <a:p>
            <a:pPr marL="0" marR="0" lvl="0" indent="0" algn="ctr" rtl="0">
              <a:lnSpc>
                <a:spcPct val="100000"/>
              </a:lnSpc>
              <a:spcBef>
                <a:spcPts val="0"/>
              </a:spcBef>
              <a:spcAft>
                <a:spcPts val="0"/>
              </a:spcAft>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get a list of all the configurations currently in use, you can run the git config --list command; if you are inside a repository, it will show all the configurations, from repository to system level. </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filter the list, append optionally --system, --global or --local options to obtain only the desired level configurations</a:t>
            </a:r>
            <a:r>
              <a:rPr lang="en-US" sz="2400" dirty="0">
                <a:solidFill>
                  <a:schemeClr val="bg1"/>
                </a:solidFill>
              </a:rPr>
              <a:t>.</a:t>
            </a:r>
            <a:endParaRPr dirty="0">
              <a:solidFill>
                <a:schemeClr val="bg1"/>
              </a:solidFill>
            </a:endParaRPr>
          </a:p>
        </p:txBody>
      </p:sp>
      <p:sp>
        <p:nvSpPr>
          <p:cNvPr id="3" name="TextBox 2">
            <a:extLst>
              <a:ext uri="{FF2B5EF4-FFF2-40B4-BE49-F238E27FC236}">
                <a16:creationId xmlns:a16="http://schemas.microsoft.com/office/drawing/2014/main" id="{3DF92519-58D2-D21B-79D2-D14BAE0C7551}"/>
              </a:ext>
            </a:extLst>
          </p:cNvPr>
          <p:cNvSpPr txBox="1"/>
          <p:nvPr/>
        </p:nvSpPr>
        <p:spPr>
          <a:xfrm>
            <a:off x="204716" y="174968"/>
            <a:ext cx="596240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29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464</a:t>
            </a:fld>
            <a:endParaRPr>
              <a:latin typeface="Calibri"/>
              <a:ea typeface="Calibri"/>
              <a:cs typeface="Calibri"/>
              <a:sym typeface="Calibri"/>
            </a:endParaRPr>
          </a:p>
        </p:txBody>
      </p:sp>
      <p:sp>
        <p:nvSpPr>
          <p:cNvPr id="2139" name="Google Shape;2139;p297"/>
          <p:cNvSpPr txBox="1"/>
          <p:nvPr/>
        </p:nvSpPr>
        <p:spPr>
          <a:xfrm>
            <a:off x="660400" y="1071010"/>
            <a:ext cx="7823200" cy="336693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200" b="1" i="0" u="none" strike="noStrike" cap="none" dirty="0">
                <a:solidFill>
                  <a:schemeClr val="bg1"/>
                </a:solidFill>
                <a:latin typeface="Arial"/>
                <a:ea typeface="Arial"/>
                <a:cs typeface="Arial"/>
                <a:sym typeface="Arial"/>
              </a:rPr>
              <a:t>Typos autocorrection</a:t>
            </a:r>
          </a:p>
          <a:p>
            <a:pPr marL="0" marR="0" lvl="0" indent="0" algn="ctr" rtl="0">
              <a:lnSpc>
                <a:spcPct val="100000"/>
              </a:lnSpc>
              <a:spcBef>
                <a:spcPts val="0"/>
              </a:spcBef>
              <a:spcAft>
                <a:spcPts val="0"/>
              </a:spcAft>
              <a:buNone/>
            </a:pPr>
            <a:endParaRPr dirty="0">
              <a:solidFill>
                <a:schemeClr val="bg1"/>
              </a:solidFill>
            </a:endParaRPr>
          </a:p>
          <a:p>
            <a:pPr marL="342900" marR="0" lvl="0" indent="-342900" algn="l" rtl="0">
              <a:lnSpc>
                <a:spcPct val="100000"/>
              </a:lnSpc>
              <a:spcBef>
                <a:spcPts val="0"/>
              </a:spcBef>
              <a:spcAft>
                <a:spcPts val="0"/>
              </a:spcAft>
              <a:buClr>
                <a:srgbClr val="000000"/>
              </a:buClr>
              <a:buSzPts val="2200"/>
              <a:buFont typeface="Arial"/>
              <a:buChar char="•"/>
            </a:pPr>
            <a:r>
              <a:rPr lang="en-US" sz="2000" b="0" i="0" u="none" strike="noStrike" cap="none" dirty="0">
                <a:solidFill>
                  <a:schemeClr val="bg1"/>
                </a:solidFill>
                <a:latin typeface="Arial"/>
                <a:ea typeface="Arial"/>
                <a:cs typeface="Arial"/>
                <a:sym typeface="Arial"/>
              </a:rPr>
              <a:t>So, let's try to fix an annoying question about typing command: typos. </a:t>
            </a:r>
            <a:endParaRPr sz="2000" dirty="0">
              <a:solidFill>
                <a:schemeClr val="bg1"/>
              </a:solidFill>
            </a:endParaRPr>
          </a:p>
          <a:p>
            <a:pPr marL="342900" marR="0" lvl="0" indent="-342900" algn="l" rtl="0">
              <a:lnSpc>
                <a:spcPct val="100000"/>
              </a:lnSpc>
              <a:spcBef>
                <a:spcPts val="0"/>
              </a:spcBef>
              <a:spcAft>
                <a:spcPts val="0"/>
              </a:spcAft>
              <a:buClr>
                <a:srgbClr val="000000"/>
              </a:buClr>
              <a:buSzPts val="2200"/>
              <a:buFont typeface="Arial"/>
              <a:buChar char="•"/>
            </a:pPr>
            <a:r>
              <a:rPr lang="en-US" sz="2000" b="0" i="0" u="none" strike="noStrike" cap="none" dirty="0">
                <a:solidFill>
                  <a:schemeClr val="bg1"/>
                </a:solidFill>
                <a:latin typeface="Arial"/>
                <a:ea typeface="Arial"/>
                <a:cs typeface="Arial"/>
                <a:sym typeface="Arial"/>
              </a:rPr>
              <a:t>I often find myself re-typing the same command two or more times; Git can help us with embedded autocorrection, but we first have to enable it. </a:t>
            </a:r>
            <a:endParaRPr sz="2000" dirty="0">
              <a:solidFill>
                <a:schemeClr val="bg1"/>
              </a:solidFill>
            </a:endParaRPr>
          </a:p>
          <a:p>
            <a:pPr marL="342900" marR="0" lvl="0" indent="-342900" algn="l" rtl="0">
              <a:lnSpc>
                <a:spcPct val="100000"/>
              </a:lnSpc>
              <a:spcBef>
                <a:spcPts val="0"/>
              </a:spcBef>
              <a:spcAft>
                <a:spcPts val="0"/>
              </a:spcAft>
              <a:buClr>
                <a:srgbClr val="000000"/>
              </a:buClr>
              <a:buSzPts val="2200"/>
              <a:buFont typeface="Arial"/>
              <a:buChar char="•"/>
            </a:pPr>
            <a:r>
              <a:rPr lang="en-US" sz="2000" b="0" i="0" u="none" strike="noStrike" cap="none" dirty="0">
                <a:solidFill>
                  <a:schemeClr val="bg1"/>
                </a:solidFill>
                <a:latin typeface="Arial"/>
                <a:ea typeface="Arial"/>
                <a:cs typeface="Arial"/>
                <a:sym typeface="Arial"/>
              </a:rPr>
              <a:t>To enable it, you have to modify the </a:t>
            </a:r>
            <a:r>
              <a:rPr lang="en-US" sz="2000" b="0" i="0" u="none" strike="noStrike" cap="none" dirty="0" err="1">
                <a:solidFill>
                  <a:schemeClr val="bg1"/>
                </a:solidFill>
                <a:latin typeface="Arial"/>
                <a:ea typeface="Arial"/>
                <a:cs typeface="Arial"/>
                <a:sym typeface="Arial"/>
              </a:rPr>
              <a:t>help.autocorrection</a:t>
            </a:r>
            <a:r>
              <a:rPr lang="en-US" sz="2000" b="0" i="0" u="none" strike="noStrike" cap="none" dirty="0">
                <a:solidFill>
                  <a:schemeClr val="bg1"/>
                </a:solidFill>
                <a:latin typeface="Arial"/>
                <a:ea typeface="Arial"/>
                <a:cs typeface="Arial"/>
                <a:sym typeface="Arial"/>
              </a:rPr>
              <a:t> parameter, defining how many tenths of a second Git will wait before running the assumed command; so giving a </a:t>
            </a:r>
            <a:r>
              <a:rPr lang="en-US" sz="2000" b="0" i="0" u="none" strike="noStrike" cap="none" dirty="0" err="1">
                <a:solidFill>
                  <a:schemeClr val="bg1"/>
                </a:solidFill>
                <a:latin typeface="Arial"/>
                <a:ea typeface="Arial"/>
                <a:cs typeface="Arial"/>
                <a:sym typeface="Arial"/>
              </a:rPr>
              <a:t>help.autocorrect</a:t>
            </a:r>
            <a:r>
              <a:rPr lang="en-US" sz="2000" b="0" i="0" u="none" strike="noStrike" cap="none" dirty="0">
                <a:solidFill>
                  <a:schemeClr val="bg1"/>
                </a:solidFill>
                <a:latin typeface="Arial"/>
                <a:ea typeface="Arial"/>
                <a:cs typeface="Arial"/>
                <a:sym typeface="Arial"/>
              </a:rPr>
              <a:t> 10, Git will wait for a second</a:t>
            </a:r>
            <a:r>
              <a:rPr lang="en-US" sz="2200" b="0" i="0" u="none" strike="noStrike" cap="none" dirty="0">
                <a:solidFill>
                  <a:schemeClr val="bg1"/>
                </a:solidFill>
                <a:latin typeface="Arial"/>
                <a:ea typeface="Arial"/>
                <a:cs typeface="Arial"/>
                <a:sym typeface="Arial"/>
              </a:rPr>
              <a:t>:</a:t>
            </a:r>
            <a:endParaRPr dirty="0">
              <a:solidFill>
                <a:schemeClr val="bg1"/>
              </a:solidFill>
            </a:endParaRPr>
          </a:p>
        </p:txBody>
      </p:sp>
      <p:sp>
        <p:nvSpPr>
          <p:cNvPr id="3" name="TextBox 2">
            <a:extLst>
              <a:ext uri="{FF2B5EF4-FFF2-40B4-BE49-F238E27FC236}">
                <a16:creationId xmlns:a16="http://schemas.microsoft.com/office/drawing/2014/main" id="{D3A5D678-91F8-BA0A-48CD-6C91F50E69F8}"/>
              </a:ext>
            </a:extLst>
          </p:cNvPr>
          <p:cNvSpPr txBox="1"/>
          <p:nvPr/>
        </p:nvSpPr>
        <p:spPr>
          <a:xfrm>
            <a:off x="204716" y="166949"/>
            <a:ext cx="677520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9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465</a:t>
            </a:fld>
            <a:endParaRPr>
              <a:latin typeface="Calibri"/>
              <a:ea typeface="Calibri"/>
              <a:cs typeface="Calibri"/>
              <a:sym typeface="Calibri"/>
            </a:endParaRPr>
          </a:p>
        </p:txBody>
      </p:sp>
      <p:sp>
        <p:nvSpPr>
          <p:cNvPr id="2146" name="Google Shape;2146;p298"/>
          <p:cNvSpPr txBox="1"/>
          <p:nvPr/>
        </p:nvSpPr>
        <p:spPr>
          <a:xfrm>
            <a:off x="840913" y="1131627"/>
            <a:ext cx="7315200"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see the section names within [] if you look in the configuration file; for example, in C:\Users\&lt;UserName&gt;\.gitconfig:</a:t>
            </a:r>
            <a:endParaRPr sz="2400" b="0" i="0" u="none" strike="noStrike" cap="none" dirty="0">
              <a:solidFill>
                <a:schemeClr val="bg1"/>
              </a:solidFill>
              <a:latin typeface="Arial"/>
              <a:ea typeface="Arial"/>
              <a:cs typeface="Arial"/>
              <a:sym typeface="Arial"/>
            </a:endParaRPr>
          </a:p>
        </p:txBody>
      </p:sp>
      <p:pic>
        <p:nvPicPr>
          <p:cNvPr id="2148" name="Google Shape;2148;p298"/>
          <p:cNvPicPr preferRelativeResize="0"/>
          <p:nvPr/>
        </p:nvPicPr>
        <p:blipFill rotWithShape="1">
          <a:blip r:embed="rId3">
            <a:alphaModFix/>
          </a:blip>
          <a:srcRect/>
          <a:stretch/>
        </p:blipFill>
        <p:spPr>
          <a:xfrm>
            <a:off x="2656463" y="2252282"/>
            <a:ext cx="3831074" cy="2442810"/>
          </a:xfrm>
          <a:prstGeom prst="rect">
            <a:avLst/>
          </a:prstGeom>
          <a:noFill/>
          <a:ln>
            <a:noFill/>
          </a:ln>
        </p:spPr>
      </p:pic>
      <p:sp>
        <p:nvSpPr>
          <p:cNvPr id="3" name="TextBox 2">
            <a:extLst>
              <a:ext uri="{FF2B5EF4-FFF2-40B4-BE49-F238E27FC236}">
                <a16:creationId xmlns:a16="http://schemas.microsoft.com/office/drawing/2014/main" id="{B43EEF43-CCB9-90E1-016F-5F83EC122381}"/>
              </a:ext>
            </a:extLst>
          </p:cNvPr>
          <p:cNvSpPr txBox="1"/>
          <p:nvPr/>
        </p:nvSpPr>
        <p:spPr>
          <a:xfrm>
            <a:off x="204716" y="139142"/>
            <a:ext cx="647040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29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466</a:t>
            </a:fld>
            <a:endParaRPr>
              <a:latin typeface="Calibri"/>
              <a:ea typeface="Calibri"/>
              <a:cs typeface="Calibri"/>
              <a:sym typeface="Calibri"/>
            </a:endParaRPr>
          </a:p>
        </p:txBody>
      </p:sp>
      <p:sp>
        <p:nvSpPr>
          <p:cNvPr id="2154" name="Google Shape;2154;p299"/>
          <p:cNvSpPr txBox="1"/>
          <p:nvPr/>
        </p:nvSpPr>
        <p:spPr>
          <a:xfrm>
            <a:off x="284480" y="1164538"/>
            <a:ext cx="8432800" cy="308993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There are two ways we can do this. </a:t>
            </a:r>
            <a:endParaRPr sz="2000"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First one: set Git to ask us the name of the branch we want to push every time, so a simple git push will have no effect.</a:t>
            </a:r>
            <a:endParaRPr sz="2000"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To obtain this, set </a:t>
            </a:r>
            <a:r>
              <a:rPr lang="en-US" sz="2000" b="0" i="0" u="none" strike="noStrike" cap="none" dirty="0" err="1">
                <a:solidFill>
                  <a:schemeClr val="bg1"/>
                </a:solidFill>
                <a:latin typeface="Arial"/>
                <a:ea typeface="Arial"/>
                <a:cs typeface="Arial"/>
                <a:sym typeface="Arial"/>
              </a:rPr>
              <a:t>push.default</a:t>
            </a:r>
            <a:r>
              <a:rPr lang="en-US" sz="2000" b="0" i="0" u="none" strike="noStrike" cap="none" dirty="0">
                <a:solidFill>
                  <a:schemeClr val="bg1"/>
                </a:solidFill>
                <a:latin typeface="Arial"/>
                <a:ea typeface="Arial"/>
                <a:cs typeface="Arial"/>
                <a:sym typeface="Arial"/>
              </a:rPr>
              <a:t> to nothing:</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[1] ~/grocery-cloned (master) </a:t>
            </a:r>
            <a:endParaRPr sz="2000"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t>
            </a:r>
            <a:r>
              <a:rPr lang="en-US" sz="2000" b="0" i="0" u="none" strike="noStrike" cap="none" dirty="0" err="1">
                <a:solidFill>
                  <a:srgbClr val="ED7D31"/>
                </a:solidFill>
                <a:latin typeface="Arial"/>
                <a:ea typeface="Arial"/>
                <a:cs typeface="Arial"/>
                <a:sym typeface="Arial"/>
              </a:rPr>
              <a:t>push.default</a:t>
            </a:r>
            <a:r>
              <a:rPr lang="en-US" sz="2000" b="0" i="0" u="none" strike="noStrike" cap="none" dirty="0">
                <a:solidFill>
                  <a:srgbClr val="ED7D31"/>
                </a:solidFill>
                <a:latin typeface="Arial"/>
                <a:ea typeface="Arial"/>
                <a:cs typeface="Arial"/>
                <a:sym typeface="Arial"/>
              </a:rPr>
              <a:t> nothing </a:t>
            </a:r>
            <a:endParaRPr sz="2000"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[2] ~/grocery-cloned (master) </a:t>
            </a:r>
            <a:endParaRPr sz="2000"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push </a:t>
            </a:r>
            <a:endParaRPr sz="2000"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fatal: You didn't specify any </a:t>
            </a:r>
            <a:r>
              <a:rPr lang="en-US" sz="2000" b="0" i="0" u="none" strike="noStrike" cap="none" dirty="0" err="1">
                <a:solidFill>
                  <a:srgbClr val="ED7D31"/>
                </a:solidFill>
                <a:latin typeface="Arial"/>
                <a:ea typeface="Arial"/>
                <a:cs typeface="Arial"/>
                <a:sym typeface="Arial"/>
              </a:rPr>
              <a:t>refspecs</a:t>
            </a:r>
            <a:r>
              <a:rPr lang="en-US" sz="2000" b="0" i="0" u="none" strike="noStrike" cap="none" dirty="0">
                <a:solidFill>
                  <a:srgbClr val="ED7D31"/>
                </a:solidFill>
                <a:latin typeface="Arial"/>
                <a:ea typeface="Arial"/>
                <a:cs typeface="Arial"/>
                <a:sym typeface="Arial"/>
              </a:rPr>
              <a:t> to push, and </a:t>
            </a:r>
            <a:r>
              <a:rPr lang="en-US" sz="2000" b="0" i="0" u="none" strike="noStrike" cap="none" dirty="0" err="1">
                <a:solidFill>
                  <a:srgbClr val="ED7D31"/>
                </a:solidFill>
                <a:latin typeface="Arial"/>
                <a:ea typeface="Arial"/>
                <a:cs typeface="Arial"/>
                <a:sym typeface="Arial"/>
              </a:rPr>
              <a:t>push.default</a:t>
            </a:r>
            <a:r>
              <a:rPr lang="en-US" sz="2000" b="0" i="0" u="none" strike="noStrike" cap="none" dirty="0">
                <a:solidFill>
                  <a:srgbClr val="ED7D31"/>
                </a:solidFill>
                <a:latin typeface="Arial"/>
                <a:ea typeface="Arial"/>
                <a:cs typeface="Arial"/>
                <a:sym typeface="Arial"/>
              </a:rPr>
              <a:t> is "nothing".</a:t>
            </a:r>
            <a:endParaRPr sz="2000" dirty="0"/>
          </a:p>
        </p:txBody>
      </p:sp>
      <p:sp>
        <p:nvSpPr>
          <p:cNvPr id="3" name="TextBox 2">
            <a:extLst>
              <a:ext uri="{FF2B5EF4-FFF2-40B4-BE49-F238E27FC236}">
                <a16:creationId xmlns:a16="http://schemas.microsoft.com/office/drawing/2014/main" id="{6E47E2E4-CBA2-6939-5113-BEE596150910}"/>
              </a:ext>
            </a:extLst>
          </p:cNvPr>
          <p:cNvSpPr txBox="1"/>
          <p:nvPr/>
        </p:nvSpPr>
        <p:spPr>
          <a:xfrm>
            <a:off x="284480" y="139142"/>
            <a:ext cx="62585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30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467</a:t>
            </a:fld>
            <a:endParaRPr>
              <a:latin typeface="Calibri"/>
              <a:ea typeface="Calibri"/>
              <a:cs typeface="Calibri"/>
              <a:sym typeface="Calibri"/>
            </a:endParaRPr>
          </a:p>
        </p:txBody>
      </p:sp>
      <p:sp>
        <p:nvSpPr>
          <p:cNvPr id="2161" name="Google Shape;2161;p300"/>
          <p:cNvSpPr txBox="1"/>
          <p:nvPr/>
        </p:nvSpPr>
        <p:spPr>
          <a:xfrm>
            <a:off x="401992" y="1266928"/>
            <a:ext cx="7636633" cy="308993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000" b="0" i="0" u="none" strike="noStrike" cap="none" dirty="0">
                <a:solidFill>
                  <a:schemeClr val="bg1"/>
                </a:solidFill>
                <a:latin typeface="Arial"/>
                <a:ea typeface="Arial"/>
                <a:cs typeface="Arial"/>
                <a:sym typeface="Arial"/>
              </a:rPr>
              <a:t>Another way to save yourself from this kind of mistake is to set the </a:t>
            </a:r>
            <a:r>
              <a:rPr lang="en-US" sz="2000" b="0" i="0" u="none" strike="noStrike" cap="none" dirty="0" err="1">
                <a:solidFill>
                  <a:schemeClr val="bg1"/>
                </a:solidFill>
                <a:latin typeface="Arial"/>
                <a:ea typeface="Arial"/>
                <a:cs typeface="Arial"/>
                <a:sym typeface="Arial"/>
              </a:rPr>
              <a:t>push.default</a:t>
            </a:r>
            <a:r>
              <a:rPr lang="en-US" sz="2000" b="0" i="0" u="none" strike="noStrike" cap="none" dirty="0">
                <a:solidFill>
                  <a:schemeClr val="bg1"/>
                </a:solidFill>
                <a:latin typeface="Arial"/>
                <a:ea typeface="Arial"/>
                <a:cs typeface="Arial"/>
                <a:sym typeface="Arial"/>
              </a:rPr>
              <a:t> parameter to simple, allowing Git to push only when there is a remote branch with the same name as the local one:</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[3] ~/grocery-cloned (master) </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 git config --global </a:t>
            </a:r>
            <a:r>
              <a:rPr lang="en-US" sz="2000" b="0" i="0" u="none" strike="noStrike" cap="none" dirty="0" err="1">
                <a:solidFill>
                  <a:schemeClr val="bg1"/>
                </a:solidFill>
                <a:latin typeface="Arial"/>
                <a:ea typeface="Arial"/>
                <a:cs typeface="Arial"/>
                <a:sym typeface="Arial"/>
              </a:rPr>
              <a:t>push.default</a:t>
            </a:r>
            <a:r>
              <a:rPr lang="en-US" sz="2000" b="0" i="0" u="none" strike="noStrike" cap="none" dirty="0">
                <a:solidFill>
                  <a:schemeClr val="bg1"/>
                </a:solidFill>
                <a:latin typeface="Arial"/>
                <a:ea typeface="Arial"/>
                <a:cs typeface="Arial"/>
                <a:sym typeface="Arial"/>
              </a:rPr>
              <a:t> simple </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 </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[4] ~/grocery-cloned (master) </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 git push </a:t>
            </a:r>
            <a:endParaRPr sz="2000"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Everything up-to-date</a:t>
            </a:r>
            <a:endParaRPr sz="2000" dirty="0">
              <a:solidFill>
                <a:schemeClr val="bg1"/>
              </a:solidFill>
            </a:endParaRPr>
          </a:p>
        </p:txBody>
      </p:sp>
      <p:sp>
        <p:nvSpPr>
          <p:cNvPr id="3" name="TextBox 2">
            <a:extLst>
              <a:ext uri="{FF2B5EF4-FFF2-40B4-BE49-F238E27FC236}">
                <a16:creationId xmlns:a16="http://schemas.microsoft.com/office/drawing/2014/main" id="{7D3D5573-7B5E-1C62-16D3-5A2631973E29}"/>
              </a:ext>
            </a:extLst>
          </p:cNvPr>
          <p:cNvSpPr txBox="1"/>
          <p:nvPr/>
        </p:nvSpPr>
        <p:spPr>
          <a:xfrm>
            <a:off x="204716" y="139142"/>
            <a:ext cx="596240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30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468</a:t>
            </a:fld>
            <a:endParaRPr>
              <a:latin typeface="Calibri"/>
              <a:ea typeface="Calibri"/>
              <a:cs typeface="Calibri"/>
              <a:sym typeface="Calibri"/>
            </a:endParaRPr>
          </a:p>
        </p:txBody>
      </p:sp>
      <p:sp>
        <p:nvSpPr>
          <p:cNvPr id="2168" name="Google Shape;2168;p301"/>
          <p:cNvSpPr txBox="1"/>
          <p:nvPr/>
        </p:nvSpPr>
        <p:spPr>
          <a:xfrm>
            <a:off x="632178" y="1143809"/>
            <a:ext cx="7978507"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Defining the default editor</a:t>
            </a:r>
            <a:endParaRPr dirty="0">
              <a:solidFill>
                <a:schemeClr val="bg1"/>
              </a:solidFill>
            </a:endParaRPr>
          </a:p>
          <a:p>
            <a:pPr marL="0" marR="0" lvl="0" indent="0" algn="ctr" rtl="0">
              <a:lnSpc>
                <a:spcPct val="100000"/>
              </a:lnSpc>
              <a:spcBef>
                <a:spcPts val="0"/>
              </a:spcBef>
              <a:spcAft>
                <a:spcPts val="0"/>
              </a:spcAft>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Some people really don't like vim, even only for writing commit messages; if you are one of them, there is good news: you can change it by setting the </a:t>
            </a:r>
            <a:r>
              <a:rPr lang="en-US" sz="2400" b="0" i="0" u="none" strike="noStrike" cap="none" dirty="0" err="1">
                <a:solidFill>
                  <a:schemeClr val="bg1"/>
                </a:solidFill>
                <a:latin typeface="Arial"/>
                <a:ea typeface="Arial"/>
                <a:cs typeface="Arial"/>
                <a:sym typeface="Arial"/>
              </a:rPr>
              <a:t>core.default</a:t>
            </a:r>
            <a:r>
              <a:rPr lang="en-US" sz="2400" b="0" i="0" u="none" strike="noStrike" cap="none" dirty="0">
                <a:solidFill>
                  <a:schemeClr val="bg1"/>
                </a:solidFill>
                <a:latin typeface="Arial"/>
                <a:ea typeface="Arial"/>
                <a:cs typeface="Arial"/>
                <a:sym typeface="Arial"/>
              </a:rPr>
              <a:t> config parameter:</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[1] ~/grocery (master) </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config --global </a:t>
            </a:r>
            <a:r>
              <a:rPr lang="en-US" sz="2400" b="0" i="0" u="none" strike="noStrike" cap="none" dirty="0" err="1">
                <a:solidFill>
                  <a:srgbClr val="ED7D31"/>
                </a:solidFill>
                <a:latin typeface="Arial"/>
                <a:ea typeface="Arial"/>
                <a:cs typeface="Arial"/>
                <a:sym typeface="Arial"/>
              </a:rPr>
              <a:t>core.editor</a:t>
            </a:r>
            <a:r>
              <a:rPr lang="en-US" sz="2400" b="0" i="0" u="none" strike="noStrike" cap="none" dirty="0">
                <a:solidFill>
                  <a:srgbClr val="ED7D31"/>
                </a:solidFill>
                <a:latin typeface="Arial"/>
                <a:ea typeface="Arial"/>
                <a:cs typeface="Arial"/>
                <a:sym typeface="Arial"/>
              </a:rPr>
              <a:t> notepad</a:t>
            </a:r>
            <a:endParaRPr dirty="0"/>
          </a:p>
        </p:txBody>
      </p:sp>
      <p:sp>
        <p:nvSpPr>
          <p:cNvPr id="3" name="TextBox 2">
            <a:extLst>
              <a:ext uri="{FF2B5EF4-FFF2-40B4-BE49-F238E27FC236}">
                <a16:creationId xmlns:a16="http://schemas.microsoft.com/office/drawing/2014/main" id="{C5CE5EE5-B350-773F-AB4F-4A0218CA04A5}"/>
              </a:ext>
            </a:extLst>
          </p:cNvPr>
          <p:cNvSpPr txBox="1"/>
          <p:nvPr/>
        </p:nvSpPr>
        <p:spPr>
          <a:xfrm>
            <a:off x="204716" y="213231"/>
            <a:ext cx="62570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Dissecting Git Configuration</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31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469</a:t>
            </a:fld>
            <a:endParaRPr>
              <a:latin typeface="Calibri"/>
              <a:ea typeface="Calibri"/>
              <a:cs typeface="Calibri"/>
              <a:sym typeface="Calibri"/>
            </a:endParaRPr>
          </a:p>
        </p:txBody>
      </p:sp>
      <p:sp>
        <p:nvSpPr>
          <p:cNvPr id="2238" name="Google Shape;2238;p311"/>
          <p:cNvSpPr txBox="1"/>
          <p:nvPr/>
        </p:nvSpPr>
        <p:spPr>
          <a:xfrm>
            <a:off x="355600" y="989606"/>
            <a:ext cx="7151210" cy="370548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Append a new fruit to the shopping list, then try to switch branch; Git won't allow you to do so, because with the checkout you would lose your local (not yet committed) changes to the shoppingList.txt file. </a:t>
            </a:r>
            <a:endParaRPr sz="2400"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 type the git stash command; your changes will be set apart and removed from your current branch, letting you switch to another one (berries, in this case):</a:t>
            </a:r>
            <a:endParaRPr sz="2400"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11136971-33D6-94F3-FA87-1B7FC7084F84}"/>
              </a:ext>
            </a:extLst>
          </p:cNvPr>
          <p:cNvSpPr txBox="1"/>
          <p:nvPr/>
        </p:nvSpPr>
        <p:spPr>
          <a:xfrm>
            <a:off x="355600" y="181484"/>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47</a:t>
            </a:fld>
            <a:endParaRPr sz="900" b="1" i="0" u="none" strike="noStrike" cap="none">
              <a:solidFill>
                <a:srgbClr val="FFFFFF"/>
              </a:solidFill>
              <a:latin typeface="Calibri"/>
              <a:ea typeface="Calibri"/>
              <a:cs typeface="Calibri"/>
              <a:sym typeface="Calibri"/>
            </a:endParaRPr>
          </a:p>
        </p:txBody>
      </p:sp>
      <p:sp>
        <p:nvSpPr>
          <p:cNvPr id="733" name="Google Shape;733;p68"/>
          <p:cNvSpPr txBox="1"/>
          <p:nvPr/>
        </p:nvSpPr>
        <p:spPr>
          <a:xfrm>
            <a:off x="773589" y="1143809"/>
            <a:ext cx="7596822" cy="370548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sym typeface="Arial"/>
              </a:rPr>
              <a:t> even if you change only a char in a big text file, it always stores a new version of the file.</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doesn't do deltas (at least not in this case), and every commit is actually a snapshot of the entire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At this point, people usually exclaim:</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"Gosh,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waste a large amount of disk space in vain!"</a:t>
            </a:r>
            <a:endParaRPr sz="1400" b="0" i="0" u="none" strike="noStrike" cap="none" dirty="0">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Well, this is simply untrue.</a:t>
            </a:r>
            <a:endParaRPr sz="1400" b="0" i="0" u="none" strike="noStrike" cap="none" dirty="0">
              <a:solidFill>
                <a:schemeClr val="bg1"/>
              </a:solidFill>
              <a:latin typeface="Arial"/>
              <a:ea typeface="Arial"/>
              <a:cs typeface="Arial"/>
              <a:sym typeface="Arial"/>
            </a:endParaRPr>
          </a:p>
        </p:txBody>
      </p:sp>
      <p:sp>
        <p:nvSpPr>
          <p:cNvPr id="734" name="Google Shape;734;p6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doesn't use deltas</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31749114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1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470</a:t>
            </a:fld>
            <a:endParaRPr>
              <a:latin typeface="Calibri"/>
              <a:ea typeface="Calibri"/>
              <a:cs typeface="Calibri"/>
              <a:sym typeface="Calibri"/>
            </a:endParaRPr>
          </a:p>
        </p:txBody>
      </p:sp>
      <p:sp>
        <p:nvSpPr>
          <p:cNvPr id="2245" name="Google Shape;2245;p312"/>
          <p:cNvSpPr txBox="1"/>
          <p:nvPr/>
        </p:nvSpPr>
        <p:spPr>
          <a:xfrm>
            <a:off x="922908" y="2139205"/>
            <a:ext cx="7151210" cy="1120163"/>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take a look at the actual situation in our repository using the git log command:</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2E5C9488-3FBB-5208-BD70-3A6DC5E35F89}"/>
              </a:ext>
            </a:extLst>
          </p:cNvPr>
          <p:cNvSpPr txBox="1"/>
          <p:nvPr/>
        </p:nvSpPr>
        <p:spPr>
          <a:xfrm>
            <a:off x="426720" y="13914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1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471</a:t>
            </a:fld>
            <a:endParaRPr>
              <a:latin typeface="Calibri"/>
              <a:ea typeface="Calibri"/>
              <a:cs typeface="Calibri"/>
              <a:sym typeface="Calibri"/>
            </a:endParaRPr>
          </a:p>
        </p:txBody>
      </p:sp>
      <p:sp>
        <p:nvSpPr>
          <p:cNvPr id="2253" name="Google Shape;2253;p313"/>
          <p:cNvSpPr txBox="1"/>
          <p:nvPr/>
        </p:nvSpPr>
        <p:spPr>
          <a:xfrm>
            <a:off x="805273" y="1358922"/>
            <a:ext cx="7942888" cy="2228159"/>
          </a:xfrm>
          <a:prstGeom prst="rect">
            <a:avLst/>
          </a:prstGeom>
          <a:noFill/>
          <a:ln>
            <a:noFill/>
          </a:ln>
        </p:spPr>
        <p:txBody>
          <a:bodyPr spcFirstLastPara="1" wrap="square" lIns="0" tIns="12050" rIns="0" bIns="0" anchor="t" anchorCtr="0">
            <a:spAutoFit/>
          </a:bodyPr>
          <a:lstStyle/>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 let's see what happened using the git log command:</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B52C6109-4B16-F1CE-C57D-A993B632C181}"/>
              </a:ext>
            </a:extLst>
          </p:cNvPr>
          <p:cNvSpPr txBox="1"/>
          <p:nvPr/>
        </p:nvSpPr>
        <p:spPr>
          <a:xfrm>
            <a:off x="204717" y="250911"/>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31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472</a:t>
            </a:fld>
            <a:endParaRPr>
              <a:latin typeface="Calibri"/>
              <a:ea typeface="Calibri"/>
              <a:cs typeface="Calibri"/>
              <a:sym typeface="Calibri"/>
            </a:endParaRPr>
          </a:p>
        </p:txBody>
      </p:sp>
      <p:sp>
        <p:nvSpPr>
          <p:cNvPr id="2259" name="Google Shape;2259;p314"/>
          <p:cNvSpPr txBox="1"/>
          <p:nvPr/>
        </p:nvSpPr>
        <p:spPr>
          <a:xfrm>
            <a:off x="490652" y="1107720"/>
            <a:ext cx="7817255"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Git commit amend - modify the last commit</a:t>
            </a:r>
            <a:endParaRPr dirty="0">
              <a:solidFill>
                <a:schemeClr val="bg1"/>
              </a:solidFill>
            </a:endParaRPr>
          </a:p>
          <a:p>
            <a:pPr marL="0" marR="0" lvl="0" indent="0" algn="ctr" rtl="0">
              <a:lnSpc>
                <a:spcPct val="100000"/>
              </a:lnSpc>
              <a:spcBef>
                <a:spcPts val="0"/>
              </a:spcBef>
              <a:spcAft>
                <a:spcPts val="0"/>
              </a:spcAft>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This trick is for people that don't double-check what they're doing. </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have pressed the enter key too early, there's a way to modify the last commit message or add that file you forgot, using the git commit command with the --amend option:</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commit --amend -m "New commit message"</a:t>
            </a:r>
            <a:endParaRPr dirty="0"/>
          </a:p>
        </p:txBody>
      </p:sp>
      <p:sp>
        <p:nvSpPr>
          <p:cNvPr id="3" name="TextBox 2">
            <a:extLst>
              <a:ext uri="{FF2B5EF4-FFF2-40B4-BE49-F238E27FC236}">
                <a16:creationId xmlns:a16="http://schemas.microsoft.com/office/drawing/2014/main" id="{8FA2F857-DFD7-22E7-30B2-3F5C2A40C715}"/>
              </a:ext>
            </a:extLst>
          </p:cNvPr>
          <p:cNvSpPr txBox="1"/>
          <p:nvPr/>
        </p:nvSpPr>
        <p:spPr>
          <a:xfrm>
            <a:off x="294640" y="215613"/>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31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473</a:t>
            </a:fld>
            <a:endParaRPr>
              <a:latin typeface="Calibri"/>
              <a:ea typeface="Calibri"/>
              <a:cs typeface="Calibri"/>
              <a:sym typeface="Calibri"/>
            </a:endParaRPr>
          </a:p>
        </p:txBody>
      </p:sp>
      <p:sp>
        <p:nvSpPr>
          <p:cNvPr id="2266" name="Google Shape;2266;p315"/>
          <p:cNvSpPr txBox="1"/>
          <p:nvPr/>
        </p:nvSpPr>
        <p:spPr>
          <a:xfrm>
            <a:off x="327377" y="1144223"/>
            <a:ext cx="8489245" cy="333615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Git blame - tracing changes in a file</a:t>
            </a:r>
            <a:endParaRPr dirty="0">
              <a:solidFill>
                <a:schemeClr val="bg1"/>
              </a:solidFill>
            </a:endParaRPr>
          </a:p>
          <a:p>
            <a:pPr marL="0" marR="0" lvl="0" indent="0" algn="ctr"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Working on source code in a team, it is not uncommon to have the need to look at the last modifications made to a particular file to better understand how it evolved over time.</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achieve this result, we can use the git blame &lt;filename&gt; command.</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try it inside the Spoon-Knife repository to see changes made to the README.md file during a specific time:</a:t>
            </a:r>
            <a:endParaRPr dirty="0">
              <a:solidFill>
                <a:schemeClr val="bg1"/>
              </a:solidFill>
            </a:endParaRPr>
          </a:p>
        </p:txBody>
      </p:sp>
      <p:sp>
        <p:nvSpPr>
          <p:cNvPr id="3" name="TextBox 2">
            <a:extLst>
              <a:ext uri="{FF2B5EF4-FFF2-40B4-BE49-F238E27FC236}">
                <a16:creationId xmlns:a16="http://schemas.microsoft.com/office/drawing/2014/main" id="{8CE51656-BDEA-9988-475E-CFA560AD3391}"/>
              </a:ext>
            </a:extLst>
          </p:cNvPr>
          <p:cNvSpPr txBox="1"/>
          <p:nvPr/>
        </p:nvSpPr>
        <p:spPr>
          <a:xfrm>
            <a:off x="327377" y="159704"/>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31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474</a:t>
            </a:fld>
            <a:endParaRPr>
              <a:latin typeface="Calibri"/>
              <a:ea typeface="Calibri"/>
              <a:cs typeface="Calibri"/>
              <a:sym typeface="Calibri"/>
            </a:endParaRPr>
          </a:p>
        </p:txBody>
      </p:sp>
      <p:sp>
        <p:nvSpPr>
          <p:cNvPr id="2274" name="Google Shape;2274;p316"/>
          <p:cNvSpPr txBox="1"/>
          <p:nvPr/>
        </p:nvSpPr>
        <p:spPr>
          <a:xfrm>
            <a:off x="996395" y="1513141"/>
            <a:ext cx="7151210" cy="2228159"/>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Suppose now you found that the modification you are looking for is the one made in the d0dd1f61 commit; to see what happened there, type the git show d0dd1f61 command:</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9471F180-D9E3-EC4A-D225-F63B2638270B}"/>
              </a:ext>
            </a:extLst>
          </p:cNvPr>
          <p:cNvSpPr txBox="1"/>
          <p:nvPr/>
        </p:nvSpPr>
        <p:spPr>
          <a:xfrm>
            <a:off x="304800" y="266961"/>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31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475</a:t>
            </a:fld>
            <a:endParaRPr>
              <a:latin typeface="Calibri"/>
              <a:ea typeface="Calibri"/>
              <a:cs typeface="Calibri"/>
              <a:sym typeface="Calibri"/>
            </a:endParaRPr>
          </a:p>
        </p:txBody>
      </p:sp>
      <p:sp>
        <p:nvSpPr>
          <p:cNvPr id="2280" name="Google Shape;2280;p317"/>
          <p:cNvSpPr txBox="1"/>
          <p:nvPr/>
        </p:nvSpPr>
        <p:spPr>
          <a:xfrm>
            <a:off x="922908" y="928697"/>
            <a:ext cx="7566336" cy="112017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last tip I want to suggest is to use the Git GUI:</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[3] ~/Spoon-Knife (master) </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a:t>
            </a:r>
            <a:r>
              <a:rPr lang="en-US" sz="2400" b="0" i="0" u="none" strike="noStrike" cap="none" dirty="0" err="1">
                <a:solidFill>
                  <a:srgbClr val="ED7D31"/>
                </a:solidFill>
                <a:latin typeface="Arial"/>
                <a:ea typeface="Arial"/>
                <a:cs typeface="Arial"/>
                <a:sym typeface="Arial"/>
              </a:rPr>
              <a:t>gui</a:t>
            </a:r>
            <a:r>
              <a:rPr lang="en-US" sz="2400" b="0" i="0" u="none" strike="noStrike" cap="none" dirty="0">
                <a:solidFill>
                  <a:srgbClr val="ED7D31"/>
                </a:solidFill>
                <a:latin typeface="Arial"/>
                <a:ea typeface="Arial"/>
                <a:cs typeface="Arial"/>
                <a:sym typeface="Arial"/>
              </a:rPr>
              <a:t> blame README.md</a:t>
            </a:r>
            <a:endParaRPr dirty="0"/>
          </a:p>
        </p:txBody>
      </p:sp>
      <p:pic>
        <p:nvPicPr>
          <p:cNvPr id="2282" name="Google Shape;2282;p317"/>
          <p:cNvPicPr preferRelativeResize="0"/>
          <p:nvPr/>
        </p:nvPicPr>
        <p:blipFill rotWithShape="1">
          <a:blip r:embed="rId3">
            <a:alphaModFix/>
          </a:blip>
          <a:srcRect/>
          <a:stretch/>
        </p:blipFill>
        <p:spPr>
          <a:xfrm>
            <a:off x="2196835" y="2126529"/>
            <a:ext cx="4750329" cy="2568563"/>
          </a:xfrm>
          <a:prstGeom prst="rect">
            <a:avLst/>
          </a:prstGeom>
          <a:noFill/>
          <a:ln>
            <a:noFill/>
          </a:ln>
        </p:spPr>
      </p:pic>
      <p:sp>
        <p:nvSpPr>
          <p:cNvPr id="3" name="TextBox 2">
            <a:extLst>
              <a:ext uri="{FF2B5EF4-FFF2-40B4-BE49-F238E27FC236}">
                <a16:creationId xmlns:a16="http://schemas.microsoft.com/office/drawing/2014/main" id="{D35C944A-EFB1-FB21-C6D3-F5E797095EF3}"/>
              </a:ext>
            </a:extLst>
          </p:cNvPr>
          <p:cNvSpPr txBox="1"/>
          <p:nvPr/>
        </p:nvSpPr>
        <p:spPr>
          <a:xfrm>
            <a:off x="2286000" y="2278093"/>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
        <p:nvSpPr>
          <p:cNvPr id="5" name="TextBox 4">
            <a:extLst>
              <a:ext uri="{FF2B5EF4-FFF2-40B4-BE49-F238E27FC236}">
                <a16:creationId xmlns:a16="http://schemas.microsoft.com/office/drawing/2014/main" id="{4F18F3C2-A5C4-437E-D029-6D01BA697532}"/>
              </a:ext>
            </a:extLst>
          </p:cNvPr>
          <p:cNvSpPr txBox="1"/>
          <p:nvPr/>
        </p:nvSpPr>
        <p:spPr>
          <a:xfrm>
            <a:off x="204717" y="13914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Useful techniques</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31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476</a:t>
            </a:fld>
            <a:endParaRPr>
              <a:latin typeface="Calibri"/>
              <a:ea typeface="Calibri"/>
              <a:cs typeface="Calibri"/>
              <a:sym typeface="Calibri"/>
            </a:endParaRPr>
          </a:p>
        </p:txBody>
      </p:sp>
      <p:sp>
        <p:nvSpPr>
          <p:cNvPr id="2288" name="Google Shape;2288;p318"/>
          <p:cNvSpPr txBox="1"/>
          <p:nvPr/>
        </p:nvSpPr>
        <p:spPr>
          <a:xfrm>
            <a:off x="606928" y="1143809"/>
            <a:ext cx="7930143"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If you want to set up a bare repository, you only have to use the --bare option:</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a:t>
            </a:r>
            <a:r>
              <a:rPr lang="en-US" sz="2400" b="0" i="0" u="none" strike="noStrike" cap="none" dirty="0" err="1">
                <a:solidFill>
                  <a:srgbClr val="ED7D31"/>
                </a:solidFill>
                <a:latin typeface="Arial"/>
                <a:ea typeface="Arial"/>
                <a:cs typeface="Arial"/>
                <a:sym typeface="Arial"/>
              </a:rPr>
              <a:t>init</a:t>
            </a:r>
            <a:r>
              <a:rPr lang="en-US" sz="2400" b="0" i="0" u="none" strike="noStrike" cap="none" dirty="0">
                <a:solidFill>
                  <a:srgbClr val="ED7D31"/>
                </a:solidFill>
                <a:latin typeface="Arial"/>
                <a:ea typeface="Arial"/>
                <a:cs typeface="Arial"/>
                <a:sym typeface="Arial"/>
              </a:rPr>
              <a:t> --bare </a:t>
            </a:r>
            <a:r>
              <a:rPr lang="en-US" sz="2400" b="0" i="0" u="none" strike="noStrike" cap="none" dirty="0" err="1">
                <a:solidFill>
                  <a:srgbClr val="ED7D31"/>
                </a:solidFill>
                <a:latin typeface="Arial"/>
                <a:ea typeface="Arial"/>
                <a:cs typeface="Arial"/>
                <a:sym typeface="Arial"/>
              </a:rPr>
              <a:t>NewRepository.git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As you may have noticed, I called it </a:t>
            </a:r>
            <a:r>
              <a:rPr lang="en-US" sz="2400" b="0" i="0" u="none" strike="noStrike" cap="none" dirty="0" err="1">
                <a:solidFill>
                  <a:schemeClr val="bg1"/>
                </a:solidFill>
                <a:latin typeface="Arial"/>
                <a:ea typeface="Arial"/>
                <a:cs typeface="Arial"/>
                <a:sym typeface="Arial"/>
              </a:rPr>
              <a:t>NewRepository.git</a:t>
            </a:r>
            <a:r>
              <a:rPr lang="en-US" sz="2400" b="0" i="0" u="none" strike="noStrike" cap="none" dirty="0">
                <a:solidFill>
                  <a:schemeClr val="bg1"/>
                </a:solidFill>
                <a:latin typeface="Arial"/>
                <a:ea typeface="Arial"/>
                <a:cs typeface="Arial"/>
                <a:sym typeface="Arial"/>
              </a:rPr>
              <a:t>, using a .git extension; this is not mandatory, but is a common way to identify bare repositories. If you pay attention, you will note that even in GitHub every repository ends with a .git extension.</a:t>
            </a:r>
            <a:endParaRPr dirty="0">
              <a:solidFill>
                <a:schemeClr val="bg1"/>
              </a:solidFill>
            </a:endParaRPr>
          </a:p>
        </p:txBody>
      </p:sp>
      <p:sp>
        <p:nvSpPr>
          <p:cNvPr id="3" name="TextBox 2">
            <a:extLst>
              <a:ext uri="{FF2B5EF4-FFF2-40B4-BE49-F238E27FC236}">
                <a16:creationId xmlns:a16="http://schemas.microsoft.com/office/drawing/2014/main" id="{B8B73CAF-FEEB-4901-E7F0-8953FE17DC77}"/>
              </a:ext>
            </a:extLst>
          </p:cNvPr>
          <p:cNvSpPr txBox="1"/>
          <p:nvPr/>
        </p:nvSpPr>
        <p:spPr>
          <a:xfrm>
            <a:off x="304800" y="15909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Tricks</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1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477</a:t>
            </a:fld>
            <a:endParaRPr>
              <a:latin typeface="Calibri"/>
              <a:ea typeface="Calibri"/>
              <a:cs typeface="Calibri"/>
              <a:sym typeface="Calibri"/>
            </a:endParaRPr>
          </a:p>
        </p:txBody>
      </p:sp>
      <p:sp>
        <p:nvSpPr>
          <p:cNvPr id="2295" name="Google Shape;2295;p319"/>
          <p:cNvSpPr txBox="1"/>
          <p:nvPr/>
        </p:nvSpPr>
        <p:spPr>
          <a:xfrm>
            <a:off x="922908" y="929525"/>
            <a:ext cx="7151210"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Converting a regular repository to a bare one</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It can happen that you start working on a project in a local repository, and then you feel the need to move it to a centralized server to make it available for other people or from other locations.</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easily convert a regular repository to a bare one using the git clone command with the same --bare option:</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clone --bare </a:t>
            </a:r>
            <a:r>
              <a:rPr lang="en-US" sz="2400" b="0" i="0" u="none" strike="noStrike" cap="none" dirty="0" err="1">
                <a:solidFill>
                  <a:srgbClr val="ED7D31"/>
                </a:solidFill>
                <a:latin typeface="Arial"/>
                <a:ea typeface="Arial"/>
                <a:cs typeface="Arial"/>
                <a:sym typeface="Arial"/>
              </a:rPr>
              <a:t>my_project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my_project.git</a:t>
            </a:r>
            <a:endParaRPr sz="2400" b="0" i="0" u="none" strike="noStrike" cap="none" dirty="0">
              <a:solidFill>
                <a:srgbClr val="ED7D31"/>
              </a:solidFill>
              <a:latin typeface="Arial"/>
              <a:ea typeface="Arial"/>
              <a:cs typeface="Arial"/>
              <a:sym typeface="Arial"/>
            </a:endParaRPr>
          </a:p>
        </p:txBody>
      </p:sp>
      <p:sp>
        <p:nvSpPr>
          <p:cNvPr id="2296" name="Google Shape;2296;p31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Tricks</a:t>
            </a:r>
            <a:endParaRPr sz="3200" b="0" i="0" u="none" strike="noStrike" cap="none">
              <a:solidFill>
                <a:schemeClr val="lt1"/>
              </a:solidFill>
              <a:latin typeface="Arial"/>
              <a:ea typeface="Arial"/>
              <a:cs typeface="Arial"/>
              <a:sym typeface="Arial"/>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32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478</a:t>
            </a:fld>
            <a:endParaRPr>
              <a:latin typeface="Calibri"/>
              <a:ea typeface="Calibri"/>
              <a:cs typeface="Calibri"/>
              <a:sym typeface="Calibri"/>
            </a:endParaRPr>
          </a:p>
        </p:txBody>
      </p:sp>
      <p:sp>
        <p:nvSpPr>
          <p:cNvPr id="2302" name="Google Shape;2302;p320"/>
          <p:cNvSpPr txBox="1"/>
          <p:nvPr/>
        </p:nvSpPr>
        <p:spPr>
          <a:xfrm>
            <a:off x="851156" y="1343864"/>
            <a:ext cx="7851122" cy="293606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Archiving the repository</a:t>
            </a:r>
            <a:endParaRPr dirty="0">
              <a:solidFill>
                <a:schemeClr val="bg1"/>
              </a:solidFill>
            </a:endParaRPr>
          </a:p>
          <a:p>
            <a:pPr marL="0" marR="0" lvl="0" indent="0" algn="ctr" rtl="0">
              <a:lnSpc>
                <a:spcPct val="100000"/>
              </a:lnSpc>
              <a:spcBef>
                <a:spcPts val="0"/>
              </a:spcBef>
              <a:spcAft>
                <a:spcPts val="0"/>
              </a:spcAft>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To archive the repository without including versioning information, you can use the git archive command; there are many output formats but the classic one is the .zip one: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 git archive master --format=zip --output=../repoBackup.zip</a:t>
            </a:r>
            <a:endParaRPr dirty="0"/>
          </a:p>
        </p:txBody>
      </p:sp>
      <p:sp>
        <p:nvSpPr>
          <p:cNvPr id="3" name="TextBox 2">
            <a:extLst>
              <a:ext uri="{FF2B5EF4-FFF2-40B4-BE49-F238E27FC236}">
                <a16:creationId xmlns:a16="http://schemas.microsoft.com/office/drawing/2014/main" id="{B4AECB9D-032B-50FD-8C42-151D127FEA1A}"/>
              </a:ext>
            </a:extLst>
          </p:cNvPr>
          <p:cNvSpPr txBox="1"/>
          <p:nvPr/>
        </p:nvSpPr>
        <p:spPr>
          <a:xfrm>
            <a:off x="204717" y="13914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Tricks</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32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479</a:t>
            </a:fld>
            <a:endParaRPr>
              <a:latin typeface="Calibri"/>
              <a:ea typeface="Calibri"/>
              <a:cs typeface="Calibri"/>
              <a:sym typeface="Calibri"/>
            </a:endParaRPr>
          </a:p>
        </p:txBody>
      </p:sp>
      <p:sp>
        <p:nvSpPr>
          <p:cNvPr id="2309" name="Google Shape;2309;p321"/>
          <p:cNvSpPr txBox="1"/>
          <p:nvPr/>
        </p:nvSpPr>
        <p:spPr>
          <a:xfrm>
            <a:off x="832706" y="1159198"/>
            <a:ext cx="7478588" cy="330539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Please note that using this command is not the same as backing up folders in a filesystem; as you will have noticed, the git archive command can produce archives in a smarter way, including only files in a branch or even in a single commit; for example, by doing this you are archiving only the last commit:</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 git archive HEAD --format=zip --output=../headBackup.zip</a:t>
            </a:r>
            <a:endParaRPr dirty="0"/>
          </a:p>
        </p:txBody>
      </p:sp>
      <p:sp>
        <p:nvSpPr>
          <p:cNvPr id="3" name="TextBox 2">
            <a:extLst>
              <a:ext uri="{FF2B5EF4-FFF2-40B4-BE49-F238E27FC236}">
                <a16:creationId xmlns:a16="http://schemas.microsoft.com/office/drawing/2014/main" id="{F6176382-507E-9336-CBF3-4DD01807EB42}"/>
              </a:ext>
            </a:extLst>
          </p:cNvPr>
          <p:cNvSpPr txBox="1"/>
          <p:nvPr/>
        </p:nvSpPr>
        <p:spPr>
          <a:xfrm>
            <a:off x="204717" y="166785"/>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Tricks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48</a:t>
            </a:fld>
            <a:endParaRPr sz="900" b="1" i="0" u="none" strike="noStrike" cap="none">
              <a:solidFill>
                <a:srgbClr val="FFFFFF"/>
              </a:solidFill>
              <a:latin typeface="Calibri"/>
              <a:ea typeface="Calibri"/>
              <a:cs typeface="Calibri"/>
              <a:sym typeface="Calibri"/>
            </a:endParaRPr>
          </a:p>
        </p:txBody>
      </p:sp>
      <p:sp>
        <p:nvSpPr>
          <p:cNvPr id="740" name="Google Shape;740;p69"/>
          <p:cNvSpPr txBox="1"/>
          <p:nvPr/>
        </p:nvSpPr>
        <p:spPr>
          <a:xfrm>
            <a:off x="591511" y="989590"/>
            <a:ext cx="8370300" cy="966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Furthermore,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has a clever way to deal with files; let's take a look again at the last commit:</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741" name="Google Shape;741;p6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doesn't use deltas</a:t>
            </a:r>
            <a:endParaRPr sz="3200" b="0" i="0" u="none" strike="noStrike" cap="none">
              <a:solidFill>
                <a:srgbClr val="FFFFFF"/>
              </a:solidFill>
              <a:latin typeface="Palatino Linotype"/>
              <a:ea typeface="Palatino Linotype"/>
              <a:cs typeface="Palatino Linotype"/>
              <a:sym typeface="Palatino Linotype"/>
            </a:endParaRPr>
          </a:p>
        </p:txBody>
      </p:sp>
      <p:pic>
        <p:nvPicPr>
          <p:cNvPr id="742" name="Google Shape;742;p69"/>
          <p:cNvPicPr preferRelativeResize="0"/>
          <p:nvPr/>
        </p:nvPicPr>
        <p:blipFill rotWithShape="1">
          <a:blip r:embed="rId3">
            <a:alphaModFix/>
          </a:blip>
          <a:srcRect/>
          <a:stretch/>
        </p:blipFill>
        <p:spPr>
          <a:xfrm>
            <a:off x="446100" y="2220740"/>
            <a:ext cx="8324850" cy="2209800"/>
          </a:xfrm>
          <a:prstGeom prst="rect">
            <a:avLst/>
          </a:prstGeom>
          <a:noFill/>
          <a:ln>
            <a:noFill/>
          </a:ln>
        </p:spPr>
      </p:pic>
    </p:spTree>
    <p:extLst>
      <p:ext uri="{BB962C8B-B14F-4D97-AF65-F5344CB8AC3E}">
        <p14:creationId xmlns:p14="http://schemas.microsoft.com/office/powerpoint/2010/main" val="161459751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32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480</a:t>
            </a:fld>
            <a:endParaRPr>
              <a:latin typeface="Calibri"/>
              <a:ea typeface="Calibri"/>
              <a:cs typeface="Calibri"/>
              <a:sym typeface="Calibri"/>
            </a:endParaRPr>
          </a:p>
        </p:txBody>
      </p:sp>
      <p:sp>
        <p:nvSpPr>
          <p:cNvPr id="2316" name="Google Shape;2316;p322"/>
          <p:cNvSpPr txBox="1"/>
          <p:nvPr/>
        </p:nvSpPr>
        <p:spPr>
          <a:xfrm>
            <a:off x="996395" y="928697"/>
            <a:ext cx="7151210"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Bundling the repository</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Another interesting command is the git bundle command. With git bundle, you can export a snapshot from your repository and then restore it wherever you want. </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Suppose you want to clone your repository on another computer, and the network is down or absent; with this command, you can create a </a:t>
            </a:r>
            <a:r>
              <a:rPr lang="en-US" sz="2400" b="0" i="0" u="none" strike="noStrike" cap="none" dirty="0" err="1">
                <a:solidFill>
                  <a:schemeClr val="bg1"/>
                </a:solidFill>
                <a:latin typeface="Arial"/>
                <a:ea typeface="Arial"/>
                <a:cs typeface="Arial"/>
                <a:sym typeface="Arial"/>
              </a:rPr>
              <a:t>repo.bundle</a:t>
            </a:r>
            <a:r>
              <a:rPr lang="en-US" sz="2400" b="0" i="0" u="none" strike="noStrike" cap="none" dirty="0">
                <a:solidFill>
                  <a:schemeClr val="bg1"/>
                </a:solidFill>
                <a:latin typeface="Arial"/>
                <a:ea typeface="Arial"/>
                <a:cs typeface="Arial"/>
                <a:sym typeface="Arial"/>
              </a:rPr>
              <a:t> file of the master branch:</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bundle create ../</a:t>
            </a:r>
            <a:r>
              <a:rPr lang="en-US" sz="2400" b="0" i="0" u="none" strike="noStrike" cap="none" dirty="0" err="1">
                <a:solidFill>
                  <a:srgbClr val="ED7D31"/>
                </a:solidFill>
                <a:latin typeface="Arial"/>
                <a:ea typeface="Arial"/>
                <a:cs typeface="Arial"/>
                <a:sym typeface="Arial"/>
              </a:rPr>
              <a:t>repo.bundle</a:t>
            </a:r>
            <a:r>
              <a:rPr lang="en-US" sz="2400" b="0" i="0" u="none" strike="noStrike" cap="none" dirty="0">
                <a:solidFill>
                  <a:srgbClr val="ED7D31"/>
                </a:solidFill>
                <a:latin typeface="Arial"/>
                <a:ea typeface="Arial"/>
                <a:cs typeface="Arial"/>
                <a:sym typeface="Arial"/>
              </a:rPr>
              <a:t> master</a:t>
            </a:r>
            <a:endParaRPr dirty="0"/>
          </a:p>
        </p:txBody>
      </p:sp>
      <p:sp>
        <p:nvSpPr>
          <p:cNvPr id="2317" name="Google Shape;2317;p32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Tricks</a:t>
            </a:r>
            <a:endParaRPr sz="3200" b="0" i="0" u="none" strike="noStrike" cap="none">
              <a:solidFill>
                <a:schemeClr val="lt1"/>
              </a:solidFill>
              <a:latin typeface="Arial"/>
              <a:ea typeface="Arial"/>
              <a:cs typeface="Arial"/>
              <a:sym typeface="Arial"/>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32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481</a:t>
            </a:fld>
            <a:endParaRPr>
              <a:latin typeface="Calibri"/>
              <a:ea typeface="Calibri"/>
              <a:cs typeface="Calibri"/>
              <a:sym typeface="Calibri"/>
            </a:endParaRPr>
          </a:p>
        </p:txBody>
      </p:sp>
      <p:sp>
        <p:nvSpPr>
          <p:cNvPr id="2323" name="Google Shape;2323;p323"/>
          <p:cNvSpPr txBox="1"/>
          <p:nvPr/>
        </p:nvSpPr>
        <p:spPr>
          <a:xfrm>
            <a:off x="996395" y="1697807"/>
            <a:ext cx="7151210" cy="222817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With this other command, we can restore the bundle in the other computer using the git clone command:</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cd /</a:t>
            </a:r>
            <a:r>
              <a:rPr lang="en-US" sz="2400" b="0" i="0" u="none" strike="noStrike" cap="none" dirty="0" err="1">
                <a:solidFill>
                  <a:srgbClr val="ED7D31"/>
                </a:solidFill>
                <a:latin typeface="Arial"/>
                <a:ea typeface="Arial"/>
                <a:cs typeface="Arial"/>
                <a:sym typeface="Arial"/>
              </a:rPr>
              <a:t>OtherComputer</a:t>
            </a:r>
            <a:r>
              <a:rPr lang="en-US" sz="2400" b="0" i="0" u="none" strike="noStrike" cap="none" dirty="0">
                <a:solidFill>
                  <a:srgbClr val="ED7D31"/>
                </a:solidFill>
                <a:latin typeface="Arial"/>
                <a:ea typeface="Arial"/>
                <a:cs typeface="Arial"/>
                <a:sym typeface="Arial"/>
              </a:rPr>
              <a:t>/Folder </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clone </a:t>
            </a:r>
            <a:r>
              <a:rPr lang="en-US" sz="2400" b="0" i="0" u="none" strike="noStrike" cap="none" dirty="0" err="1">
                <a:solidFill>
                  <a:srgbClr val="ED7D31"/>
                </a:solidFill>
                <a:latin typeface="Arial"/>
                <a:ea typeface="Arial"/>
                <a:cs typeface="Arial"/>
                <a:sym typeface="Arial"/>
              </a:rPr>
              <a:t>repo.bundle</a:t>
            </a:r>
            <a:r>
              <a:rPr lang="en-US" sz="2400" b="0" i="0" u="none" strike="noStrike" cap="none" dirty="0">
                <a:solidFill>
                  <a:srgbClr val="ED7D31"/>
                </a:solidFill>
                <a:latin typeface="Arial"/>
                <a:ea typeface="Arial"/>
                <a:cs typeface="Arial"/>
                <a:sym typeface="Arial"/>
              </a:rPr>
              <a:t> repo -b master</a:t>
            </a:r>
            <a:endParaRPr dirty="0"/>
          </a:p>
        </p:txBody>
      </p:sp>
      <p:sp>
        <p:nvSpPr>
          <p:cNvPr id="3" name="TextBox 2">
            <a:extLst>
              <a:ext uri="{FF2B5EF4-FFF2-40B4-BE49-F238E27FC236}">
                <a16:creationId xmlns:a16="http://schemas.microsoft.com/office/drawing/2014/main" id="{972507A9-74B3-D548-2D48-6A8EF2E9271A}"/>
              </a:ext>
            </a:extLst>
          </p:cNvPr>
          <p:cNvSpPr txBox="1"/>
          <p:nvPr/>
        </p:nvSpPr>
        <p:spPr>
          <a:xfrm>
            <a:off x="204717" y="235933"/>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Tricks</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3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482</a:t>
            </a:fld>
            <a:endParaRPr>
              <a:latin typeface="Calibri"/>
              <a:ea typeface="Calibri"/>
              <a:cs typeface="Calibri"/>
              <a:sym typeface="Calibri"/>
            </a:endParaRPr>
          </a:p>
        </p:txBody>
      </p:sp>
      <p:sp>
        <p:nvSpPr>
          <p:cNvPr id="2330" name="Google Shape;2330;p324"/>
          <p:cNvSpPr txBox="1"/>
          <p:nvPr/>
        </p:nvSpPr>
        <p:spPr>
          <a:xfrm>
            <a:off x="802997" y="1207133"/>
            <a:ext cx="7538005" cy="370550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lesson, we enhanced our knowledge about Git and its wide set of commands. We discovered how configuration levels work, and how to set our preferences using Git by, for example, adding useful command aliases to the shell. </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Then we looked at how Git deals with stashes, providing the way to shelve then and reapply changes.</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p:txBody>
      </p:sp>
      <p:sp>
        <p:nvSpPr>
          <p:cNvPr id="3" name="TextBox 2">
            <a:extLst>
              <a:ext uri="{FF2B5EF4-FFF2-40B4-BE49-F238E27FC236}">
                <a16:creationId xmlns:a16="http://schemas.microsoft.com/office/drawing/2014/main" id="{D4BDFEA9-2BFD-5572-6477-0443B67738E4}"/>
              </a:ext>
            </a:extLst>
          </p:cNvPr>
          <p:cNvSpPr txBox="1"/>
          <p:nvPr/>
        </p:nvSpPr>
        <p:spPr>
          <a:xfrm>
            <a:off x="204717" y="230865"/>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Tricks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49</a:t>
            </a:fld>
            <a:endParaRPr sz="900" b="1" i="0" u="none" strike="noStrike" cap="none">
              <a:solidFill>
                <a:srgbClr val="FFFFFF"/>
              </a:solidFill>
              <a:latin typeface="Calibri"/>
              <a:ea typeface="Calibri"/>
              <a:cs typeface="Calibri"/>
              <a:sym typeface="Calibri"/>
            </a:endParaRPr>
          </a:p>
        </p:txBody>
      </p:sp>
      <p:sp>
        <p:nvSpPr>
          <p:cNvPr id="772" name="Google Shape;772;p7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Wrapping up</a:t>
            </a:r>
            <a:endParaRPr sz="3200" b="0" i="0" u="none" strike="noStrike" cap="none">
              <a:solidFill>
                <a:srgbClr val="FFFFFF"/>
              </a:solidFill>
              <a:latin typeface="Palatino Linotype"/>
              <a:ea typeface="Palatino Linotype"/>
              <a:cs typeface="Palatino Linotype"/>
              <a:sym typeface="Palatino Linotype"/>
            </a:endParaRPr>
          </a:p>
        </p:txBody>
      </p:sp>
      <p:pic>
        <p:nvPicPr>
          <p:cNvPr id="773" name="Google Shape;773;p73"/>
          <p:cNvPicPr preferRelativeResize="0"/>
          <p:nvPr/>
        </p:nvPicPr>
        <p:blipFill rotWithShape="1">
          <a:blip r:embed="rId3">
            <a:alphaModFix/>
          </a:blip>
          <a:srcRect/>
          <a:stretch/>
        </p:blipFill>
        <p:spPr>
          <a:xfrm>
            <a:off x="0" y="1411399"/>
            <a:ext cx="9144000" cy="3110923"/>
          </a:xfrm>
          <a:prstGeom prst="rect">
            <a:avLst/>
          </a:prstGeom>
          <a:noFill/>
          <a:ln>
            <a:noFill/>
          </a:ln>
        </p:spPr>
      </p:pic>
    </p:spTree>
    <p:extLst>
      <p:ext uri="{BB962C8B-B14F-4D97-AF65-F5344CB8AC3E}">
        <p14:creationId xmlns:p14="http://schemas.microsoft.com/office/powerpoint/2010/main" val="279587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Shape 249"/>
        <p:cNvGrpSpPr/>
        <p:nvPr/>
      </p:nvGrpSpPr>
      <p:grpSpPr>
        <a:xfrm>
          <a:off x="0" y="0"/>
          <a:ext cx="0" cy="0"/>
          <a:chOff x="0" y="0"/>
          <a:chExt cx="0" cy="0"/>
        </a:xfrm>
      </p:grpSpPr>
      <p:sp>
        <p:nvSpPr>
          <p:cNvPr id="252" name="Google Shape;252;p4"/>
          <p:cNvSpPr txBox="1"/>
          <p:nvPr/>
        </p:nvSpPr>
        <p:spPr>
          <a:xfrm>
            <a:off x="1" y="1257755"/>
            <a:ext cx="9143999" cy="1860125"/>
          </a:xfrm>
          <a:prstGeom prst="rect">
            <a:avLst/>
          </a:prstGeom>
          <a:noFill/>
          <a:ln>
            <a:noFill/>
          </a:ln>
        </p:spPr>
        <p:txBody>
          <a:bodyPr spcFirstLastPara="1" wrap="square" lIns="0" tIns="13325" rIns="0" bIns="0" anchor="ctr" anchorCtr="0">
            <a:spAutoFit/>
          </a:bodyPr>
          <a:lstStyle/>
          <a:p>
            <a:pPr marL="12700" algn="ctr">
              <a:buClr>
                <a:prstClr val="white"/>
              </a:buClr>
              <a:buSzPts val="6000"/>
            </a:pPr>
            <a:r>
              <a:rPr lang="en-US" sz="6000" b="1" dirty="0">
                <a:solidFill>
                  <a:prstClr val="white"/>
                </a:solidFill>
                <a:latin typeface="Times New Roman"/>
                <a:ea typeface="Times New Roman"/>
                <a:cs typeface="Times New Roman"/>
                <a:sym typeface="Times New Roman"/>
              </a:rPr>
              <a:t>1. Getting Started with Collaboration</a:t>
            </a:r>
            <a:endParaRPr dirty="0"/>
          </a:p>
        </p:txBody>
      </p:sp>
    </p:spTree>
    <p:extLst>
      <p:ext uri="{BB962C8B-B14F-4D97-AF65-F5344CB8AC3E}">
        <p14:creationId xmlns:p14="http://schemas.microsoft.com/office/powerpoint/2010/main" val="2915594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50</a:t>
            </a:fld>
            <a:endParaRPr sz="900" b="1" i="0" u="none" strike="noStrike" cap="none">
              <a:solidFill>
                <a:srgbClr val="FFFFFF"/>
              </a:solidFill>
              <a:latin typeface="Calibri"/>
              <a:ea typeface="Calibri"/>
              <a:cs typeface="Calibri"/>
              <a:sym typeface="Calibri"/>
            </a:endParaRPr>
          </a:p>
        </p:txBody>
      </p:sp>
      <p:sp>
        <p:nvSpPr>
          <p:cNvPr id="779" name="Google Shape;779;p74"/>
          <p:cNvSpPr txBox="1"/>
          <p:nvPr/>
        </p:nvSpPr>
        <p:spPr>
          <a:xfrm>
            <a:off x="598098" y="1393007"/>
            <a:ext cx="7596822"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this graphic representation of previous slide, you will find a detailed diagram that represents the current structure of the newly created repository.</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You can see trees (yellow), blobs (white), commits (green), and all relationships between them, represented by oriented arrows.</a:t>
            </a:r>
            <a:endParaRPr sz="1400" b="0" i="0" u="none" strike="noStrike" cap="none" dirty="0">
              <a:solidFill>
                <a:schemeClr val="bg1"/>
              </a:solidFill>
              <a:latin typeface="Arial"/>
              <a:ea typeface="Arial"/>
              <a:cs typeface="Arial"/>
              <a:sym typeface="Arial"/>
            </a:endParaRPr>
          </a:p>
        </p:txBody>
      </p:sp>
      <p:sp>
        <p:nvSpPr>
          <p:cNvPr id="780" name="Google Shape;780;p7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Wrapping up</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298599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51</a:t>
            </a:fld>
            <a:endParaRPr sz="900" b="1" i="0" u="none" strike="noStrike" cap="none">
              <a:solidFill>
                <a:srgbClr val="FFFFFF"/>
              </a:solidFill>
              <a:latin typeface="Calibri"/>
              <a:ea typeface="Calibri"/>
              <a:cs typeface="Calibri"/>
              <a:sym typeface="Calibri"/>
            </a:endParaRPr>
          </a:p>
        </p:txBody>
      </p:sp>
      <p:sp>
        <p:nvSpPr>
          <p:cNvPr id="779" name="Google Shape;779;p74"/>
          <p:cNvSpPr txBox="1"/>
          <p:nvPr/>
        </p:nvSpPr>
        <p:spPr>
          <a:xfrm>
            <a:off x="598098" y="1393007"/>
            <a:ext cx="7596822" cy="2597506"/>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Commit</a:t>
            </a: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  |</a:t>
            </a: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  └── Tree (root directory)</a:t>
            </a: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       ├── Blob (file1.txt content)</a:t>
            </a: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       ├── Blob (file2.txt content)</a:t>
            </a: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       └── Tree (subdir)</a:t>
            </a: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            └── Blob (file3.txt content)</a:t>
            </a:r>
          </a:p>
        </p:txBody>
      </p:sp>
      <p:sp>
        <p:nvSpPr>
          <p:cNvPr id="780" name="Google Shape;780;p7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Wrapping up</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951476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754-FB28-14E5-04B0-AE88219E9625}"/>
              </a:ext>
            </a:extLst>
          </p:cNvPr>
          <p:cNvSpPr>
            <a:spLocks noGrp="1"/>
          </p:cNvSpPr>
          <p:nvPr>
            <p:ph type="title"/>
          </p:nvPr>
        </p:nvSpPr>
        <p:spPr>
          <a:xfrm>
            <a:off x="507947" y="1863974"/>
            <a:ext cx="7886700" cy="994172"/>
          </a:xfrm>
        </p:spPr>
        <p:txBody>
          <a:bodyPr/>
          <a:lstStyle/>
          <a:p>
            <a:r>
              <a:rPr lang="en-US" dirty="0">
                <a:latin typeface="Times New Roman" panose="02020603050405020304" pitchFamily="18" charset="0"/>
                <a:cs typeface="Times New Roman" panose="02020603050405020304" pitchFamily="18" charset="0"/>
              </a:rPr>
              <a:t>Git Aliases</a:t>
            </a:r>
          </a:p>
        </p:txBody>
      </p:sp>
      <p:sp>
        <p:nvSpPr>
          <p:cNvPr id="3" name="Slide Number Placeholder 2">
            <a:extLst>
              <a:ext uri="{FF2B5EF4-FFF2-40B4-BE49-F238E27FC236}">
                <a16:creationId xmlns:a16="http://schemas.microsoft.com/office/drawing/2014/main" id="{9F313E16-D2FF-486D-4C2E-57DCFC25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797776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30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53</a:t>
            </a:fld>
            <a:endParaRPr>
              <a:latin typeface="Calibri"/>
              <a:ea typeface="Calibri"/>
              <a:cs typeface="Calibri"/>
              <a:sym typeface="Calibri"/>
            </a:endParaRPr>
          </a:p>
        </p:txBody>
      </p:sp>
      <p:sp>
        <p:nvSpPr>
          <p:cNvPr id="2175" name="Google Shape;2175;p302"/>
          <p:cNvSpPr txBox="1"/>
          <p:nvPr/>
        </p:nvSpPr>
        <p:spPr>
          <a:xfrm>
            <a:off x="643468" y="989590"/>
            <a:ext cx="8015110" cy="3705502"/>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000" b="1" i="0" u="none" strike="noStrike" cap="none" dirty="0">
                <a:solidFill>
                  <a:schemeClr val="bg1"/>
                </a:solidFill>
                <a:latin typeface="Arial"/>
                <a:ea typeface="Arial"/>
                <a:cs typeface="Arial"/>
                <a:sym typeface="Arial"/>
              </a:rPr>
              <a:t>Shortcuts to common commands</a:t>
            </a:r>
            <a:endParaRPr dirty="0">
              <a:solidFill>
                <a:schemeClr val="bg1"/>
              </a:solidFil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One thing you may find useful is to shorten common commands such as git checkout and so on; therefore, useful aliases can include the following:</a:t>
            </a:r>
            <a:endParaRPr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[1] ~/grocery (master)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alias.co checkout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[2] ~/grocery (master)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alias.br branch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[3] ~/grocery (master)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alias.ci commit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[4] ~/grocery (master) </a:t>
            </a:r>
            <a:endParaRPr dirty="0"/>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alias.st status</a:t>
            </a:r>
            <a:endParaRPr dirty="0"/>
          </a:p>
        </p:txBody>
      </p:sp>
      <p:sp>
        <p:nvSpPr>
          <p:cNvPr id="5" name="TextBox 4">
            <a:extLst>
              <a:ext uri="{FF2B5EF4-FFF2-40B4-BE49-F238E27FC236}">
                <a16:creationId xmlns:a16="http://schemas.microsoft.com/office/drawing/2014/main" id="{2806EA32-7F21-7AB8-7A4F-432DD967CCCD}"/>
              </a:ext>
            </a:extLst>
          </p:cNvPr>
          <p:cNvSpPr txBox="1"/>
          <p:nvPr/>
        </p:nvSpPr>
        <p:spPr>
          <a:xfrm>
            <a:off x="355600" y="15602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813552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30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54</a:t>
            </a:fld>
            <a:endParaRPr>
              <a:latin typeface="Calibri"/>
              <a:ea typeface="Calibri"/>
              <a:cs typeface="Calibri"/>
              <a:sym typeface="Calibri"/>
            </a:endParaRPr>
          </a:p>
        </p:txBody>
      </p:sp>
      <p:sp>
        <p:nvSpPr>
          <p:cNvPr id="2182" name="Google Shape;2182;p303"/>
          <p:cNvSpPr txBox="1"/>
          <p:nvPr/>
        </p:nvSpPr>
        <p:spPr>
          <a:xfrm>
            <a:off x="708528" y="929525"/>
            <a:ext cx="7726944" cy="3736279"/>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Another common practice is to shorten a command, adding one or more options you use all the time; for example, set a git cm &lt;commit message&gt; command shortcut to the alias git commit -m &lt;commit message&gt;:</a:t>
            </a:r>
            <a:endParaRPr dirty="0">
              <a:solidFill>
                <a:schemeClr val="bg1"/>
              </a:solidFil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[5] ~/grocery (master)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 git config --global alias.cm "commit -m"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[6] ~/grocery (master)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 git cm "My commit message"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On branch master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nothing to commit, working tree clean</a:t>
            </a:r>
            <a:endParaRPr dirty="0"/>
          </a:p>
        </p:txBody>
      </p:sp>
      <p:sp>
        <p:nvSpPr>
          <p:cNvPr id="3" name="TextBox 2">
            <a:extLst>
              <a:ext uri="{FF2B5EF4-FFF2-40B4-BE49-F238E27FC236}">
                <a16:creationId xmlns:a16="http://schemas.microsoft.com/office/drawing/2014/main" id="{D9B69ED7-10A5-E6D7-7513-7582ADE229E9}"/>
              </a:ext>
            </a:extLst>
          </p:cNvPr>
          <p:cNvSpPr txBox="1"/>
          <p:nvPr/>
        </p:nvSpPr>
        <p:spPr>
          <a:xfrm>
            <a:off x="345440" y="13914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3908896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0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55</a:t>
            </a:fld>
            <a:endParaRPr>
              <a:latin typeface="Calibri"/>
              <a:ea typeface="Calibri"/>
              <a:cs typeface="Calibri"/>
              <a:sym typeface="Calibri"/>
            </a:endParaRPr>
          </a:p>
        </p:txBody>
      </p:sp>
      <p:sp>
        <p:nvSpPr>
          <p:cNvPr id="2189" name="Google Shape;2189;p304"/>
          <p:cNvSpPr txBox="1"/>
          <p:nvPr/>
        </p:nvSpPr>
        <p:spPr>
          <a:xfrm>
            <a:off x="922908" y="989590"/>
            <a:ext cx="7151210" cy="370550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classic example is the git </a:t>
            </a:r>
            <a:r>
              <a:rPr lang="en-US" sz="2400" b="0" i="0" u="none" strike="noStrike" cap="none" dirty="0" err="1">
                <a:solidFill>
                  <a:schemeClr val="bg1"/>
                </a:solidFill>
                <a:latin typeface="Arial"/>
                <a:ea typeface="Arial"/>
                <a:cs typeface="Arial"/>
                <a:sym typeface="Arial"/>
              </a:rPr>
              <a:t>unstage</a:t>
            </a:r>
            <a:r>
              <a:rPr lang="en-US" sz="2400" b="0" i="0" u="none" strike="noStrike" cap="none" dirty="0">
                <a:solidFill>
                  <a:schemeClr val="bg1"/>
                </a:solidFill>
                <a:latin typeface="Arial"/>
                <a:ea typeface="Arial"/>
                <a:cs typeface="Arial"/>
                <a:sym typeface="Arial"/>
              </a:rPr>
              <a:t> alias:</a:t>
            </a:r>
            <a:endParaRPr dirty="0">
              <a:solidFill>
                <a:schemeClr val="bg1"/>
              </a:solidFil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[1] ~/grocery (master) </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config --global </a:t>
            </a:r>
            <a:r>
              <a:rPr lang="en-US" sz="2400" b="0" i="0" u="none" strike="noStrike" cap="none" dirty="0" err="1">
                <a:solidFill>
                  <a:srgbClr val="ED7D31"/>
                </a:solidFill>
                <a:latin typeface="Arial"/>
                <a:ea typeface="Arial"/>
                <a:cs typeface="Arial"/>
                <a:sym typeface="Arial"/>
              </a:rPr>
              <a:t>alias.unstage</a:t>
            </a:r>
            <a:r>
              <a:rPr lang="en-US" sz="2400" b="0" i="0" u="none" strike="noStrike" cap="none" dirty="0">
                <a:solidFill>
                  <a:srgbClr val="ED7D31"/>
                </a:solidFill>
                <a:latin typeface="Arial"/>
                <a:ea typeface="Arial"/>
                <a:cs typeface="Arial"/>
                <a:sym typeface="Arial"/>
              </a:rPr>
              <a:t> 'reset HEAD --’</a:t>
            </a:r>
            <a:endParaRPr dirty="0"/>
          </a:p>
          <a:p>
            <a:pPr marL="0" marR="0" lvl="0" indent="0" algn="l" rtl="0">
              <a:lnSpc>
                <a:spcPct val="100000"/>
              </a:lnSpc>
              <a:spcBef>
                <a:spcPts val="0"/>
              </a:spcBef>
              <a:spcAft>
                <a:spcPts val="0"/>
              </a:spcAft>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With this alias, you can remove a file from the index in a more meaningful way, compared to the equivalent git reset HEAD -- &lt;file&gt; syntax:</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[2] ~/grocery (master)</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a:t>
            </a:r>
            <a:r>
              <a:rPr lang="en-US" sz="2400" b="0" i="0" u="none" strike="noStrike" cap="none" dirty="0" err="1">
                <a:solidFill>
                  <a:srgbClr val="ED7D31"/>
                </a:solidFill>
                <a:latin typeface="Arial"/>
                <a:ea typeface="Arial"/>
                <a:cs typeface="Arial"/>
                <a:sym typeface="Arial"/>
              </a:rPr>
              <a:t>unstage</a:t>
            </a:r>
            <a:r>
              <a:rPr lang="en-US" sz="2400" b="0" i="0" u="none" strike="noStrike" cap="none" dirty="0">
                <a:solidFill>
                  <a:srgbClr val="ED7D31"/>
                </a:solidFill>
                <a:latin typeface="Arial"/>
                <a:ea typeface="Arial"/>
                <a:cs typeface="Arial"/>
                <a:sym typeface="Arial"/>
              </a:rPr>
              <a:t> myFile.txt</a:t>
            </a:r>
            <a:endParaRPr dirty="0"/>
          </a:p>
        </p:txBody>
      </p:sp>
      <p:sp>
        <p:nvSpPr>
          <p:cNvPr id="3" name="TextBox 2">
            <a:extLst>
              <a:ext uri="{FF2B5EF4-FFF2-40B4-BE49-F238E27FC236}">
                <a16:creationId xmlns:a16="http://schemas.microsoft.com/office/drawing/2014/main" id="{0471ED79-9270-ED14-CECC-3DD310B28220}"/>
              </a:ext>
            </a:extLst>
          </p:cNvPr>
          <p:cNvSpPr txBox="1"/>
          <p:nvPr/>
        </p:nvSpPr>
        <p:spPr>
          <a:xfrm>
            <a:off x="497840" y="15602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4249937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30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56</a:t>
            </a:fld>
            <a:endParaRPr>
              <a:latin typeface="Calibri"/>
              <a:ea typeface="Calibri"/>
              <a:cs typeface="Calibri"/>
              <a:sym typeface="Calibri"/>
            </a:endParaRPr>
          </a:p>
        </p:txBody>
      </p:sp>
      <p:sp>
        <p:nvSpPr>
          <p:cNvPr id="2196" name="Google Shape;2196;p305"/>
          <p:cNvSpPr txBox="1"/>
          <p:nvPr/>
        </p:nvSpPr>
        <p:spPr>
          <a:xfrm>
            <a:off x="996395" y="989590"/>
            <a:ext cx="7151210" cy="370550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behaves the same as:</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[3] ~/grocery (master) </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reset HEAD -- myFile.txt</a:t>
            </a:r>
            <a:endParaRPr dirty="0"/>
          </a:p>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git undo</a:t>
            </a:r>
            <a:endParaRPr dirty="0">
              <a:solidFill>
                <a:schemeClr val="bg1"/>
              </a:solidFil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Want a fast way to revert the last ongoing commit? Create a git undo alias:</a:t>
            </a:r>
            <a:endParaRPr dirty="0">
              <a:solidFill>
                <a:schemeClr val="bg1"/>
              </a:solidFill>
            </a:endParaRPr>
          </a:p>
          <a:p>
            <a:pPr marL="0" marR="0" lvl="0" indent="0" algn="l" rtl="0">
              <a:lnSpc>
                <a:spcPct val="100000"/>
              </a:lnSpc>
              <a:spcBef>
                <a:spcPts val="0"/>
              </a:spcBef>
              <a:spcAft>
                <a:spcPts val="0"/>
              </a:spcAft>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[1] ~/grocery (master) </a:t>
            </a:r>
            <a:endParaRPr dirty="0"/>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config --global </a:t>
            </a:r>
            <a:r>
              <a:rPr lang="en-US" sz="2400" b="0" i="0" u="none" strike="noStrike" cap="none" dirty="0" err="1">
                <a:solidFill>
                  <a:srgbClr val="ED7D31"/>
                </a:solidFill>
                <a:latin typeface="Arial"/>
                <a:ea typeface="Arial"/>
                <a:cs typeface="Arial"/>
                <a:sym typeface="Arial"/>
              </a:rPr>
              <a:t>alias.undo</a:t>
            </a:r>
            <a:r>
              <a:rPr lang="en-US" sz="2400" b="0" i="0" u="none" strike="noStrike" cap="none" dirty="0">
                <a:solidFill>
                  <a:srgbClr val="ED7D31"/>
                </a:solidFill>
                <a:latin typeface="Arial"/>
                <a:ea typeface="Arial"/>
                <a:cs typeface="Arial"/>
                <a:sym typeface="Arial"/>
              </a:rPr>
              <a:t> 'reset --soft HEAD~1'</a:t>
            </a:r>
            <a:endParaRPr dirty="0"/>
          </a:p>
        </p:txBody>
      </p:sp>
      <p:sp>
        <p:nvSpPr>
          <p:cNvPr id="3" name="TextBox 2">
            <a:extLst>
              <a:ext uri="{FF2B5EF4-FFF2-40B4-BE49-F238E27FC236}">
                <a16:creationId xmlns:a16="http://schemas.microsoft.com/office/drawing/2014/main" id="{1F414AC1-C758-BF1A-B6AA-98151EA58C54}"/>
              </a:ext>
            </a:extLst>
          </p:cNvPr>
          <p:cNvSpPr txBox="1"/>
          <p:nvPr/>
        </p:nvSpPr>
        <p:spPr>
          <a:xfrm>
            <a:off x="396240" y="15602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3037427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30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57</a:t>
            </a:fld>
            <a:endParaRPr>
              <a:latin typeface="Calibri"/>
              <a:ea typeface="Calibri"/>
              <a:cs typeface="Calibri"/>
              <a:sym typeface="Calibri"/>
            </a:endParaRPr>
          </a:p>
        </p:txBody>
      </p:sp>
      <p:sp>
        <p:nvSpPr>
          <p:cNvPr id="2203" name="Google Shape;2203;p306"/>
          <p:cNvSpPr txBox="1"/>
          <p:nvPr/>
        </p:nvSpPr>
        <p:spPr>
          <a:xfrm>
            <a:off x="904628" y="1009043"/>
            <a:ext cx="7744177" cy="339772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200" b="1" i="0" u="none" strike="noStrike" cap="none" dirty="0">
                <a:solidFill>
                  <a:schemeClr val="bg1"/>
                </a:solidFill>
                <a:latin typeface="Arial"/>
                <a:ea typeface="Arial"/>
                <a:cs typeface="Arial"/>
                <a:sym typeface="Arial"/>
              </a:rPr>
              <a:t>git last</a:t>
            </a:r>
            <a:endParaRPr dirty="0">
              <a:solidFill>
                <a:schemeClr val="bg1"/>
              </a:solidFil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A git last alias is useful to read about your last commit:</a:t>
            </a:r>
            <a:endParaRPr dirty="0">
              <a:solidFill>
                <a:schemeClr val="bg1"/>
              </a:solidFill>
            </a:endParaRPr>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[1] ~/grocery (master)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 git config --global </a:t>
            </a:r>
            <a:r>
              <a:rPr lang="en-US" sz="2200" b="0" i="0" u="none" strike="noStrike" cap="none" dirty="0" err="1">
                <a:solidFill>
                  <a:srgbClr val="ED7D31"/>
                </a:solidFill>
                <a:latin typeface="Arial"/>
                <a:ea typeface="Arial"/>
                <a:cs typeface="Arial"/>
                <a:sym typeface="Arial"/>
              </a:rPr>
              <a:t>alias.last</a:t>
            </a:r>
            <a:r>
              <a:rPr lang="en-US" sz="2200" b="0" i="0" u="none" strike="noStrike" cap="none" dirty="0">
                <a:solidFill>
                  <a:srgbClr val="ED7D31"/>
                </a:solidFill>
                <a:latin typeface="Arial"/>
                <a:ea typeface="Arial"/>
                <a:cs typeface="Arial"/>
                <a:sym typeface="Arial"/>
              </a:rPr>
              <a:t> 'log -1 HEAD'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[2] ~/grocery (master)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 git last</a:t>
            </a:r>
            <a:endParaRPr dirty="0"/>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commit b25ffa60f44f6fc50e81181cab87ed3dbf3b172c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Author: Ernesto Lee &lt;socrates73@gmail.com&gt; </a:t>
            </a:r>
            <a:endParaRPr dirty="0"/>
          </a:p>
          <a:p>
            <a:pPr marL="0" marR="0" lvl="0" indent="0" algn="l" rtl="0">
              <a:lnSpc>
                <a:spcPct val="100000"/>
              </a:lnSpc>
              <a:spcBef>
                <a:spcPts val="0"/>
              </a:spcBef>
              <a:spcAft>
                <a:spcPts val="0"/>
              </a:spcAft>
              <a:buNone/>
            </a:pPr>
            <a:r>
              <a:rPr lang="en-US" sz="2200" b="0" i="0" u="none" strike="noStrike" cap="none" dirty="0">
                <a:solidFill>
                  <a:srgbClr val="ED7D31"/>
                </a:solidFill>
                <a:latin typeface="Arial"/>
                <a:ea typeface="Arial"/>
                <a:cs typeface="Arial"/>
                <a:sym typeface="Arial"/>
              </a:rPr>
              <a:t>Date:   Thu Jul 27 15:12:48 2017 +0200Add an apricot</a:t>
            </a:r>
            <a:endParaRPr dirty="0"/>
          </a:p>
        </p:txBody>
      </p:sp>
      <p:sp>
        <p:nvSpPr>
          <p:cNvPr id="3" name="TextBox 2">
            <a:extLst>
              <a:ext uri="{FF2B5EF4-FFF2-40B4-BE49-F238E27FC236}">
                <a16:creationId xmlns:a16="http://schemas.microsoft.com/office/drawing/2014/main" id="{B400EB99-2AB4-C066-0CBE-717E48EE82E4}"/>
              </a:ext>
            </a:extLst>
          </p:cNvPr>
          <p:cNvSpPr txBox="1"/>
          <p:nvPr/>
        </p:nvSpPr>
        <p:spPr>
          <a:xfrm>
            <a:off x="335280" y="135944"/>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3037505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28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58</a:t>
            </a:fld>
            <a:endParaRPr sz="900" b="1" i="0" u="none" strike="noStrike" cap="none">
              <a:solidFill>
                <a:srgbClr val="FFFFFF"/>
              </a:solidFill>
              <a:latin typeface="Calibri"/>
              <a:ea typeface="Calibri"/>
              <a:cs typeface="Calibri"/>
              <a:sym typeface="Calibri"/>
            </a:endParaRPr>
          </a:p>
        </p:txBody>
      </p:sp>
      <p:sp>
        <p:nvSpPr>
          <p:cNvPr id="2188" name="Google Shape;2188;p284"/>
          <p:cNvSpPr txBox="1"/>
          <p:nvPr/>
        </p:nvSpPr>
        <p:spPr>
          <a:xfrm>
            <a:off x="474673" y="1655676"/>
            <a:ext cx="3658056" cy="247439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Arial"/>
                <a:ea typeface="Arial"/>
                <a:cs typeface="Arial"/>
                <a:sym typeface="Arial"/>
              </a:rPr>
              <a:t>git </a:t>
            </a:r>
            <a:r>
              <a:rPr lang="en-US" sz="2000" b="1" i="0" u="none" strike="noStrike" cap="none" dirty="0" err="1">
                <a:solidFill>
                  <a:schemeClr val="lt1"/>
                </a:solidFill>
                <a:latin typeface="Arial"/>
                <a:ea typeface="Arial"/>
                <a:cs typeface="Arial"/>
                <a:sym typeface="Arial"/>
              </a:rPr>
              <a:t>difflast</a:t>
            </a: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lt1"/>
                </a:solidFill>
                <a:latin typeface="Arial"/>
                <a:ea typeface="Arial"/>
                <a:cs typeface="Arial"/>
                <a:sym typeface="Arial"/>
              </a:rPr>
              <a:t>With the git </a:t>
            </a:r>
            <a:r>
              <a:rPr lang="en-US" sz="2000" b="0" i="0" u="none" strike="noStrike" cap="none" dirty="0" err="1">
                <a:solidFill>
                  <a:schemeClr val="lt1"/>
                </a:solidFill>
                <a:latin typeface="Arial"/>
                <a:ea typeface="Arial"/>
                <a:cs typeface="Arial"/>
                <a:sym typeface="Arial"/>
              </a:rPr>
              <a:t>difflast</a:t>
            </a:r>
            <a:r>
              <a:rPr lang="en-US" sz="2000" b="0" i="0" u="none" strike="noStrike" cap="none" dirty="0">
                <a:solidFill>
                  <a:schemeClr val="lt1"/>
                </a:solidFill>
                <a:latin typeface="Arial"/>
                <a:ea typeface="Arial"/>
                <a:cs typeface="Arial"/>
                <a:sym typeface="Arial"/>
              </a:rPr>
              <a:t> alias, you can see a diff against your last commit:</a:t>
            </a:r>
            <a:endParaRPr sz="1400" b="0" i="0" u="none" strike="noStrike" cap="none" dirty="0">
              <a:solidFill>
                <a:schemeClr val="lt1"/>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ED7D31"/>
                </a:solidFill>
                <a:latin typeface="Arial"/>
                <a:ea typeface="Arial"/>
                <a:cs typeface="Arial"/>
                <a:sym typeface="Arial"/>
              </a:rPr>
              <a:t>$ git config --global </a:t>
            </a:r>
            <a:r>
              <a:rPr lang="en-US" sz="2000" b="0" i="0" u="none" strike="noStrike" cap="none" dirty="0" err="1">
                <a:solidFill>
                  <a:srgbClr val="ED7D31"/>
                </a:solidFill>
                <a:latin typeface="Arial"/>
                <a:ea typeface="Arial"/>
                <a:cs typeface="Arial"/>
                <a:sym typeface="Arial"/>
              </a:rPr>
              <a:t>alias.difflast</a:t>
            </a:r>
            <a:r>
              <a:rPr lang="en-US" sz="2000" b="0" i="0" u="none" strike="noStrike" cap="none" dirty="0">
                <a:solidFill>
                  <a:srgbClr val="ED7D31"/>
                </a:solidFill>
                <a:latin typeface="Arial"/>
                <a:ea typeface="Arial"/>
                <a:cs typeface="Arial"/>
                <a:sym typeface="Arial"/>
              </a:rPr>
              <a:t> 'diff --cached HEAD^'</a:t>
            </a:r>
            <a:endParaRPr sz="1400" b="0" i="0" u="none" strike="noStrike" cap="none" dirty="0">
              <a:solidFill>
                <a:srgbClr val="000000"/>
              </a:solidFill>
              <a:latin typeface="Arial"/>
              <a:ea typeface="Arial"/>
              <a:cs typeface="Arial"/>
              <a:sym typeface="Arial"/>
            </a:endParaRPr>
          </a:p>
        </p:txBody>
      </p:sp>
      <p:sp>
        <p:nvSpPr>
          <p:cNvPr id="2189" name="Google Shape;2189;p28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aliases</a:t>
            </a:r>
            <a:endParaRPr sz="3200" b="0" i="0" u="none" strike="noStrike" cap="none">
              <a:solidFill>
                <a:srgbClr val="FFFFFF"/>
              </a:solidFill>
              <a:latin typeface="Palatino Linotype"/>
              <a:ea typeface="Palatino Linotype"/>
              <a:cs typeface="Palatino Linotype"/>
              <a:sym typeface="Palatino Linotype"/>
            </a:endParaRPr>
          </a:p>
        </p:txBody>
      </p:sp>
      <p:pic>
        <p:nvPicPr>
          <p:cNvPr id="2190" name="Google Shape;2190;p284"/>
          <p:cNvPicPr preferRelativeResize="0"/>
          <p:nvPr/>
        </p:nvPicPr>
        <p:blipFill rotWithShape="1">
          <a:blip r:embed="rId3">
            <a:alphaModFix/>
          </a:blip>
          <a:srcRect/>
          <a:stretch/>
        </p:blipFill>
        <p:spPr>
          <a:xfrm>
            <a:off x="4572000" y="1426834"/>
            <a:ext cx="3968003" cy="301101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29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59</a:t>
            </a:fld>
            <a:endParaRPr sz="900" b="1" i="0" u="none" strike="noStrike" cap="none">
              <a:solidFill>
                <a:srgbClr val="FFFFFF"/>
              </a:solidFill>
              <a:latin typeface="Calibri"/>
              <a:ea typeface="Calibri"/>
              <a:cs typeface="Calibri"/>
              <a:sym typeface="Calibri"/>
            </a:endParaRPr>
          </a:p>
        </p:txBody>
      </p:sp>
      <p:sp>
        <p:nvSpPr>
          <p:cNvPr id="2295" name="Google Shape;2295;p299"/>
          <p:cNvSpPr txBox="1"/>
          <p:nvPr/>
        </p:nvSpPr>
        <p:spPr>
          <a:xfrm>
            <a:off x="513944" y="1488274"/>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chemeClr val="lt1"/>
                </a:solidFill>
                <a:latin typeface="Arial"/>
                <a:ea typeface="Arial"/>
                <a:cs typeface="Arial"/>
                <a:sym typeface="Arial"/>
              </a:rPr>
              <a:t>In this example, we will use the jgit repository, Navigating Git, with the master branch pointing at b14a93971837610156e815ae2eee3baaa5b7a44b. Navigating Git, or clone the repository again, as follows:</a:t>
            </a:r>
            <a:endParaRPr sz="1400" b="0" i="0" u="none" strike="noStrike" cap="none">
              <a:solidFill>
                <a:schemeClr val="lt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ED7D31"/>
                </a:solidFill>
                <a:latin typeface="Arial"/>
                <a:ea typeface="Arial"/>
                <a:cs typeface="Arial"/>
                <a:sym typeface="Arial"/>
              </a:rPr>
              <a:t>$ git clone https://git.eclipse.org/r/jgit/jgit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ED7D31"/>
                </a:solidFill>
                <a:latin typeface="Arial"/>
                <a:ea typeface="Arial"/>
                <a:cs typeface="Arial"/>
                <a:sym typeface="Arial"/>
              </a:rPr>
              <a:t>$ cd jgit</a:t>
            </a:r>
            <a:endParaRPr sz="2400" b="0" i="0" u="none" strike="noStrike" cap="none">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ED7D31"/>
                </a:solidFill>
                <a:latin typeface="Arial"/>
                <a:ea typeface="Arial"/>
                <a:cs typeface="Arial"/>
                <a:sym typeface="Arial"/>
              </a:rPr>
              <a:t>$ git checkout master &amp;&amp; git reset --hard b14a939</a:t>
            </a:r>
            <a:endParaRPr sz="1400" b="0" i="0" u="none" strike="noStrike" cap="none">
              <a:solidFill>
                <a:srgbClr val="000000"/>
              </a:solidFill>
              <a:latin typeface="Arial"/>
              <a:ea typeface="Arial"/>
              <a:cs typeface="Arial"/>
              <a:sym typeface="Arial"/>
            </a:endParaRPr>
          </a:p>
        </p:txBody>
      </p:sp>
      <p:sp>
        <p:nvSpPr>
          <p:cNvPr id="2296" name="Google Shape;2296;p29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Getting ready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6</a:t>
            </a:fld>
            <a:endParaRPr>
              <a:latin typeface="Calibri"/>
              <a:ea typeface="Calibri"/>
              <a:cs typeface="Calibri"/>
              <a:sym typeface="Calibri"/>
            </a:endParaRPr>
          </a:p>
        </p:txBody>
      </p:sp>
      <p:sp>
        <p:nvSpPr>
          <p:cNvPr id="275" name="Google Shape;275;p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What is Git?</a:t>
            </a:r>
            <a:endParaRPr sz="1400" b="0" i="0" u="none" strike="noStrike" cap="none">
              <a:solidFill>
                <a:srgbClr val="000000"/>
              </a:solidFill>
              <a:latin typeface="Arial"/>
              <a:ea typeface="Arial"/>
              <a:cs typeface="Arial"/>
              <a:sym typeface="Arial"/>
            </a:endParaRPr>
          </a:p>
        </p:txBody>
      </p:sp>
      <p:sp>
        <p:nvSpPr>
          <p:cNvPr id="276" name="Google Shape;276;p7"/>
          <p:cNvSpPr txBox="1"/>
          <p:nvPr/>
        </p:nvSpPr>
        <p:spPr>
          <a:xfrm>
            <a:off x="773589" y="1328475"/>
            <a:ext cx="7596822"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is a free and open source distributed code management and Version control system that is distributed under the GNU General Public License version 2.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addition to software version control,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is used for other applications including configuration management and content management.</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30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60</a:t>
            </a:fld>
            <a:endParaRPr sz="900" b="1" i="0" u="none" strike="noStrike" cap="none">
              <a:solidFill>
                <a:srgbClr val="FFFFFF"/>
              </a:solidFill>
              <a:latin typeface="Calibri"/>
              <a:ea typeface="Calibri"/>
              <a:cs typeface="Calibri"/>
              <a:sym typeface="Calibri"/>
            </a:endParaRPr>
          </a:p>
        </p:txBody>
      </p:sp>
      <p:sp>
        <p:nvSpPr>
          <p:cNvPr id="2505" name="Google Shape;2505;p300"/>
          <p:cNvSpPr txBox="1"/>
          <p:nvPr/>
        </p:nvSpPr>
        <p:spPr>
          <a:xfrm>
            <a:off x="513944" y="1143809"/>
            <a:ext cx="8116111" cy="333617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config</a:t>
            </a:r>
            <a:r>
              <a:rPr lang="en-US" sz="2400" b="0" i="0" u="none" strike="noStrike" cap="none" dirty="0">
                <a:solidFill>
                  <a:srgbClr val="ED7D31"/>
                </a:solidFill>
                <a:latin typeface="Arial"/>
                <a:ea typeface="Arial"/>
                <a:cs typeface="Arial"/>
                <a:sym typeface="Arial"/>
              </a:rPr>
              <a:t> --global alias.co checkout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config</a:t>
            </a:r>
            <a:r>
              <a:rPr lang="en-US" sz="2400" b="0" i="0" u="none" strike="noStrike" cap="none" dirty="0">
                <a:solidFill>
                  <a:srgbClr val="ED7D31"/>
                </a:solidFill>
                <a:latin typeface="Arial"/>
                <a:ea typeface="Arial"/>
                <a:cs typeface="Arial"/>
                <a:sym typeface="Arial"/>
              </a:rPr>
              <a:t> --global alias.br branch</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config</a:t>
            </a:r>
            <a:r>
              <a:rPr lang="en-US" sz="2400" b="0" i="0" u="none" strike="noStrike" cap="none" dirty="0">
                <a:solidFill>
                  <a:srgbClr val="ED7D31"/>
                </a:solidFill>
                <a:latin typeface="Arial"/>
                <a:ea typeface="Arial"/>
                <a:cs typeface="Arial"/>
                <a:sym typeface="Arial"/>
              </a:rPr>
              <a:t> --global alias.ci commit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config</a:t>
            </a:r>
            <a:r>
              <a:rPr lang="en-US" sz="2400" b="0" i="0" u="none" strike="noStrike" cap="none" dirty="0">
                <a:solidFill>
                  <a:srgbClr val="ED7D31"/>
                </a:solidFill>
                <a:latin typeface="Arial"/>
                <a:ea typeface="Arial"/>
                <a:cs typeface="Arial"/>
                <a:sym typeface="Arial"/>
              </a:rPr>
              <a:t> --global alias.st status</a:t>
            </a:r>
            <a:endParaRPr sz="1400" b="0" i="0" u="none" strike="noStrike" cap="none" dirty="0">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try to run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st</a:t>
            </a:r>
            <a:r>
              <a:rPr lang="en-US" sz="2400" b="0" i="0" u="none" strike="noStrike" cap="none" dirty="0">
                <a:solidFill>
                  <a:schemeClr val="bg1"/>
                </a:solidFill>
                <a:latin typeface="Arial"/>
                <a:ea typeface="Arial"/>
                <a:cs typeface="Arial"/>
                <a:sym typeface="Arial"/>
              </a:rPr>
              <a:t> in the </a:t>
            </a:r>
            <a:r>
              <a:rPr lang="en-US" sz="2400" b="0" i="0" u="none" strike="noStrike" cap="none" dirty="0" err="1">
                <a:solidFill>
                  <a:schemeClr val="bg1"/>
                </a:solidFill>
                <a:latin typeface="Arial"/>
                <a:ea typeface="Arial"/>
                <a:cs typeface="Arial"/>
                <a:sym typeface="Arial"/>
              </a:rPr>
              <a:t>jgit</a:t>
            </a:r>
            <a:r>
              <a:rPr lang="en-US" sz="2400" b="0" i="0" u="none" strike="noStrike" cap="none" dirty="0">
                <a:solidFill>
                  <a:schemeClr val="bg1"/>
                </a:solidFill>
                <a:latin typeface="Arial"/>
                <a:ea typeface="Arial"/>
                <a:cs typeface="Arial"/>
                <a:sym typeface="Arial"/>
              </a:rPr>
              <a:t> repository as follows: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On branch master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nothing to commit, working directory clean</a:t>
            </a:r>
            <a:endParaRPr sz="1400" b="0" i="0" u="none" strike="noStrike" cap="none" dirty="0">
              <a:solidFill>
                <a:srgbClr val="000000"/>
              </a:solidFill>
              <a:latin typeface="Arial"/>
              <a:ea typeface="Arial"/>
              <a:cs typeface="Arial"/>
              <a:sym typeface="Arial"/>
            </a:endParaRPr>
          </a:p>
        </p:txBody>
      </p:sp>
      <p:sp>
        <p:nvSpPr>
          <p:cNvPr id="2506" name="Google Shape;2506;p30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dirty="0">
                <a:solidFill>
                  <a:srgbClr val="FFFFFF"/>
                </a:solidFill>
                <a:latin typeface="Palatino Linotype"/>
                <a:ea typeface="Palatino Linotype"/>
                <a:cs typeface="Palatino Linotype"/>
                <a:sym typeface="Palatino Linotype"/>
              </a:rPr>
              <a:t>How to do it...</a:t>
            </a:r>
            <a:endParaRPr sz="3200" b="0" i="0" u="none" strike="noStrike" cap="none" dirty="0">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750494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30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61</a:t>
            </a:fld>
            <a:endParaRPr sz="900" b="1" i="0" u="none" strike="noStrike" cap="none">
              <a:solidFill>
                <a:srgbClr val="FFFFFF"/>
              </a:solidFill>
              <a:latin typeface="Calibri"/>
              <a:ea typeface="Calibri"/>
              <a:cs typeface="Calibri"/>
              <a:sym typeface="Calibri"/>
            </a:endParaRPr>
          </a:p>
        </p:txBody>
      </p:sp>
      <p:sp>
        <p:nvSpPr>
          <p:cNvPr id="2512" name="Google Shape;2512;p301"/>
          <p:cNvSpPr txBox="1"/>
          <p:nvPr/>
        </p:nvSpPr>
        <p:spPr>
          <a:xfrm>
            <a:off x="513944" y="1319597"/>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 alias method is also good to create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commands you think are missing 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One of the common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aliases is </a:t>
            </a:r>
            <a:r>
              <a:rPr lang="en-US" sz="2400" b="0" i="0" u="none" strike="noStrike" cap="none" dirty="0" err="1">
                <a:solidFill>
                  <a:schemeClr val="bg1"/>
                </a:solidFill>
                <a:latin typeface="Arial"/>
                <a:ea typeface="Arial"/>
                <a:cs typeface="Arial"/>
                <a:sym typeface="Arial"/>
              </a:rPr>
              <a:t>unstage</a:t>
            </a:r>
            <a:r>
              <a:rPr lang="en-US" sz="2400" b="0" i="0" u="none" strike="noStrike" cap="none" dirty="0">
                <a:solidFill>
                  <a:schemeClr val="bg1"/>
                </a:solidFill>
                <a:latin typeface="Arial"/>
                <a:ea typeface="Arial"/>
                <a:cs typeface="Arial"/>
                <a:sym typeface="Arial"/>
              </a:rPr>
              <a:t>, which is used to move a file out of the staging area, as shown in the following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config</a:t>
            </a:r>
            <a:r>
              <a:rPr lang="en-US" sz="2400" b="0" i="0" u="none" strike="noStrike" cap="none" dirty="0">
                <a:solidFill>
                  <a:srgbClr val="ED7D31"/>
                </a:solidFill>
                <a:latin typeface="Arial"/>
                <a:ea typeface="Arial"/>
                <a:cs typeface="Arial"/>
                <a:sym typeface="Arial"/>
              </a:rPr>
              <a:t> --global </a:t>
            </a:r>
            <a:r>
              <a:rPr lang="en-US" sz="2400" b="0" i="0" u="none" strike="noStrike" cap="none" dirty="0" err="1">
                <a:solidFill>
                  <a:srgbClr val="ED7D31"/>
                </a:solidFill>
                <a:latin typeface="Arial"/>
                <a:ea typeface="Arial"/>
                <a:cs typeface="Arial"/>
                <a:sym typeface="Arial"/>
              </a:rPr>
              <a:t>alias.unstage</a:t>
            </a:r>
            <a:r>
              <a:rPr lang="en-US" sz="2400" b="0" i="0" u="none" strike="noStrike" cap="none" dirty="0">
                <a:solidFill>
                  <a:srgbClr val="ED7D31"/>
                </a:solidFill>
                <a:latin typeface="Arial"/>
                <a:ea typeface="Arial"/>
                <a:cs typeface="Arial"/>
                <a:sym typeface="Arial"/>
              </a:rPr>
              <a:t> 'reset HEAD --'</a:t>
            </a:r>
            <a:endParaRPr sz="1400" b="0" i="0" u="none" strike="noStrike" cap="none" dirty="0">
              <a:solidFill>
                <a:srgbClr val="000000"/>
              </a:solidFill>
              <a:latin typeface="Arial"/>
              <a:ea typeface="Arial"/>
              <a:cs typeface="Arial"/>
              <a:sym typeface="Arial"/>
            </a:endParaRPr>
          </a:p>
        </p:txBody>
      </p:sp>
      <p:sp>
        <p:nvSpPr>
          <p:cNvPr id="2513" name="Google Shape;2513;p30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do it...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354191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Google Shape;2518;p30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62</a:t>
            </a:fld>
            <a:endParaRPr sz="900" b="1" i="0" u="none" strike="noStrike" cap="none">
              <a:solidFill>
                <a:srgbClr val="FFFFFF"/>
              </a:solidFill>
              <a:latin typeface="Calibri"/>
              <a:ea typeface="Calibri"/>
              <a:cs typeface="Calibri"/>
              <a:sym typeface="Calibri"/>
            </a:endParaRPr>
          </a:p>
        </p:txBody>
      </p:sp>
      <p:sp>
        <p:nvSpPr>
          <p:cNvPr id="2519" name="Google Shape;2519;p302"/>
          <p:cNvSpPr txBox="1"/>
          <p:nvPr/>
        </p:nvSpPr>
        <p:spPr>
          <a:xfrm>
            <a:off x="513944" y="1062145"/>
            <a:ext cx="8116111" cy="370550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Try to edit the README.md file in the root of the </a:t>
            </a:r>
            <a:r>
              <a:rPr lang="en-US" sz="2400" b="0" i="0" u="none" strike="noStrike" cap="none" dirty="0" err="1">
                <a:solidFill>
                  <a:schemeClr val="bg1"/>
                </a:solidFill>
                <a:latin typeface="Arial"/>
                <a:ea typeface="Arial"/>
                <a:cs typeface="Arial"/>
                <a:sym typeface="Arial"/>
              </a:rPr>
              <a:t>jgit</a:t>
            </a:r>
            <a:r>
              <a:rPr lang="en-US" sz="2400" b="0" i="0" u="none" strike="noStrike" cap="none" dirty="0">
                <a:solidFill>
                  <a:schemeClr val="bg1"/>
                </a:solidFill>
                <a:latin typeface="Arial"/>
                <a:ea typeface="Arial"/>
                <a:cs typeface="Arial"/>
                <a:sym typeface="Arial"/>
              </a:rPr>
              <a:t> repository and add it in the root.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status/</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t>
            </a:r>
            <a:r>
              <a:rPr lang="en-US" sz="2400" b="0" i="0" u="none" strike="noStrike" cap="none" dirty="0" err="1">
                <a:solidFill>
                  <a:schemeClr val="bg1"/>
                </a:solidFill>
                <a:latin typeface="Arial"/>
                <a:ea typeface="Arial"/>
                <a:cs typeface="Arial"/>
                <a:sym typeface="Arial"/>
              </a:rPr>
              <a:t>st</a:t>
            </a:r>
            <a:r>
              <a:rPr lang="en-US" sz="2400" b="0" i="0" u="none" strike="noStrike" cap="none" dirty="0">
                <a:solidFill>
                  <a:schemeClr val="bg1"/>
                </a:solidFill>
                <a:latin typeface="Arial"/>
                <a:ea typeface="Arial"/>
                <a:cs typeface="Arial"/>
                <a:sym typeface="Arial"/>
              </a:rPr>
              <a:t> should display something like the following:</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On branch master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Changes to be committed: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(use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reset HEAD &lt;file&gt;..." to </a:t>
            </a:r>
            <a:r>
              <a:rPr lang="en-US" sz="2400" b="0" i="0" u="none" strike="noStrike" cap="none" dirty="0" err="1">
                <a:solidFill>
                  <a:srgbClr val="ED7D31"/>
                </a:solidFill>
                <a:latin typeface="Arial"/>
                <a:ea typeface="Arial"/>
                <a:cs typeface="Arial"/>
                <a:sym typeface="Arial"/>
              </a:rPr>
              <a:t>unstage</a:t>
            </a:r>
            <a:r>
              <a:rPr lang="en-US" sz="24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modified:   README.md</a:t>
            </a:r>
            <a:endParaRPr sz="1400" b="0" i="0" u="none" strike="noStrike" cap="none" dirty="0">
              <a:solidFill>
                <a:srgbClr val="000000"/>
              </a:solidFill>
              <a:latin typeface="Arial"/>
              <a:ea typeface="Arial"/>
              <a:cs typeface="Arial"/>
              <a:sym typeface="Arial"/>
            </a:endParaRPr>
          </a:p>
        </p:txBody>
      </p:sp>
      <p:sp>
        <p:nvSpPr>
          <p:cNvPr id="2520" name="Google Shape;2520;p30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do it...</a:t>
            </a:r>
            <a:endParaRPr sz="3200" b="0" i="0" u="none" strike="noStrike" cap="none">
              <a:solidFill>
                <a:srgbClr val="FFFFFF"/>
              </a:solidFill>
              <a:latin typeface="Palatino Linotype"/>
              <a:ea typeface="Palatino Linotype"/>
              <a:cs typeface="Palatino Linotype"/>
              <a:sym typeface="Palatino Linotype"/>
            </a:endParaRPr>
          </a:p>
        </p:txBody>
      </p:sp>
      <p:pic>
        <p:nvPicPr>
          <p:cNvPr id="2521" name="Google Shape;2521;p302"/>
          <p:cNvPicPr preferRelativeResize="0"/>
          <p:nvPr/>
        </p:nvPicPr>
        <p:blipFill>
          <a:blip r:embed="rId3">
            <a:alphaModFix/>
          </a:blip>
          <a:stretch>
            <a:fillRect/>
          </a:stretch>
        </p:blipFill>
        <p:spPr>
          <a:xfrm>
            <a:off x="6952075" y="3132550"/>
            <a:ext cx="1905000" cy="1428750"/>
          </a:xfrm>
          <a:prstGeom prst="rect">
            <a:avLst/>
          </a:prstGeom>
          <a:noFill/>
          <a:ln>
            <a:noFill/>
          </a:ln>
        </p:spPr>
      </p:pic>
    </p:spTree>
    <p:extLst>
      <p:ext uri="{BB962C8B-B14F-4D97-AF65-F5344CB8AC3E}">
        <p14:creationId xmlns:p14="http://schemas.microsoft.com/office/powerpoint/2010/main" val="3511269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30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63</a:t>
            </a:fld>
            <a:endParaRPr sz="900" b="1" i="0" u="none" strike="noStrike" cap="none">
              <a:solidFill>
                <a:srgbClr val="FFFFFF"/>
              </a:solidFill>
              <a:latin typeface="Calibri"/>
              <a:ea typeface="Calibri"/>
              <a:cs typeface="Calibri"/>
              <a:sym typeface="Calibri"/>
            </a:endParaRPr>
          </a:p>
        </p:txBody>
      </p:sp>
      <p:sp>
        <p:nvSpPr>
          <p:cNvPr id="2527" name="Google Shape;2527;p30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do it...</a:t>
            </a:r>
            <a:endParaRPr sz="3200" b="0" i="0" u="none" strike="noStrike" cap="none">
              <a:solidFill>
                <a:srgbClr val="FFFFFF"/>
              </a:solidFill>
              <a:latin typeface="Palatino Linotype"/>
              <a:ea typeface="Palatino Linotype"/>
              <a:cs typeface="Palatino Linotype"/>
              <a:sym typeface="Palatino Linotype"/>
            </a:endParaRPr>
          </a:p>
        </p:txBody>
      </p:sp>
      <p:pic>
        <p:nvPicPr>
          <p:cNvPr id="2528" name="Google Shape;2528;p303"/>
          <p:cNvPicPr preferRelativeResize="0"/>
          <p:nvPr/>
        </p:nvPicPr>
        <p:blipFill rotWithShape="1">
          <a:blip r:embed="rId3">
            <a:alphaModFix/>
          </a:blip>
          <a:srcRect/>
          <a:stretch/>
        </p:blipFill>
        <p:spPr>
          <a:xfrm>
            <a:off x="685800" y="1025957"/>
            <a:ext cx="7772400" cy="3571875"/>
          </a:xfrm>
          <a:prstGeom prst="rect">
            <a:avLst/>
          </a:prstGeom>
          <a:noFill/>
          <a:ln>
            <a:noFill/>
          </a:ln>
        </p:spPr>
      </p:pic>
    </p:spTree>
    <p:extLst>
      <p:ext uri="{BB962C8B-B14F-4D97-AF65-F5344CB8AC3E}">
        <p14:creationId xmlns:p14="http://schemas.microsoft.com/office/powerpoint/2010/main" val="4205800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30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64</a:t>
            </a:fld>
            <a:endParaRPr sz="900" b="1" i="0" u="none" strike="noStrike" cap="none">
              <a:solidFill>
                <a:srgbClr val="FFFFFF"/>
              </a:solidFill>
              <a:latin typeface="Calibri"/>
              <a:ea typeface="Calibri"/>
              <a:cs typeface="Calibri"/>
              <a:sym typeface="Calibri"/>
            </a:endParaRPr>
          </a:p>
        </p:txBody>
      </p:sp>
      <p:sp>
        <p:nvSpPr>
          <p:cNvPr id="2534" name="Google Shape;2534;p304"/>
          <p:cNvSpPr txBox="1"/>
          <p:nvPr/>
        </p:nvSpPr>
        <p:spPr>
          <a:xfrm>
            <a:off x="513944" y="1328475"/>
            <a:ext cx="8116111" cy="296683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say you want the number of lines added and deleted for each file in the commit displayed along with some common commit data.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 this, we can create the following alias so we don't have to type everything each time: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config</a:t>
            </a:r>
            <a:r>
              <a:rPr lang="en-US" sz="2400" b="0" i="0" u="none" strike="noStrike" cap="none" dirty="0">
                <a:solidFill>
                  <a:srgbClr val="ED7D31"/>
                </a:solidFill>
                <a:latin typeface="Arial"/>
                <a:ea typeface="Arial"/>
                <a:cs typeface="Arial"/>
                <a:sym typeface="Arial"/>
              </a:rPr>
              <a:t> --global </a:t>
            </a:r>
            <a:r>
              <a:rPr lang="en-US" sz="2400" b="0" i="0" u="none" strike="noStrike" cap="none" dirty="0" err="1">
                <a:solidFill>
                  <a:srgbClr val="ED7D31"/>
                </a:solidFill>
                <a:latin typeface="Arial"/>
                <a:ea typeface="Arial"/>
                <a:cs typeface="Arial"/>
                <a:sym typeface="Arial"/>
              </a:rPr>
              <a:t>alias.ll</a:t>
            </a:r>
            <a:r>
              <a:rPr lang="en-US" sz="2400" b="0" i="0" u="none" strike="noStrike" cap="none" dirty="0">
                <a:solidFill>
                  <a:srgbClr val="ED7D31"/>
                </a:solidFill>
                <a:latin typeface="Arial"/>
                <a:ea typeface="Arial"/>
                <a:cs typeface="Arial"/>
                <a:sym typeface="Arial"/>
              </a:rPr>
              <a:t> "log --pretty=format:\"%C(yellow)%</a:t>
            </a:r>
            <a:r>
              <a:rPr lang="en-US" sz="2400" b="0" i="0" u="none" strike="noStrike" cap="none" dirty="0" err="1">
                <a:solidFill>
                  <a:srgbClr val="ED7D31"/>
                </a:solidFill>
                <a:latin typeface="Arial"/>
                <a:ea typeface="Arial"/>
                <a:cs typeface="Arial"/>
                <a:sym typeface="Arial"/>
              </a:rPr>
              <a:t>h%Cred%d</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Creset%s</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Cgreen</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cr</a:t>
            </a:r>
            <a:r>
              <a:rPr lang="en-US" sz="2400" b="0" i="0" u="none" strike="noStrike" cap="none" dirty="0">
                <a:solidFill>
                  <a:srgbClr val="ED7D31"/>
                </a:solidFill>
                <a:latin typeface="Arial"/>
                <a:ea typeface="Arial"/>
                <a:cs typeface="Arial"/>
                <a:sym typeface="Arial"/>
              </a:rPr>
              <a:t>) %C(bold blue)&lt;%an&gt;%</a:t>
            </a:r>
            <a:r>
              <a:rPr lang="en-US" sz="2400" b="0" i="0" u="none" strike="noStrike" cap="none" dirty="0" err="1">
                <a:solidFill>
                  <a:srgbClr val="ED7D31"/>
                </a:solidFill>
                <a:latin typeface="Arial"/>
                <a:ea typeface="Arial"/>
                <a:cs typeface="Arial"/>
                <a:sym typeface="Arial"/>
              </a:rPr>
              <a:t>Creset</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numstat</a:t>
            </a:r>
            <a:r>
              <a:rPr lang="en-US" sz="2400" b="0" i="0" u="none" strike="noStrike" cap="none" dirty="0">
                <a:solidFill>
                  <a:srgbClr val="ED7D3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2535" name="Google Shape;2535;p30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do it...</a:t>
            </a:r>
            <a:endParaRPr sz="3200" b="0" i="0" u="none" strike="noStrike" cap="none">
              <a:solidFill>
                <a:srgbClr val="FFFFFF"/>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312280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30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65</a:t>
            </a:fld>
            <a:endParaRPr sz="900" b="1" i="0" u="none" strike="noStrike" cap="none">
              <a:solidFill>
                <a:srgbClr val="FFFFFF"/>
              </a:solidFill>
              <a:latin typeface="Calibri"/>
              <a:ea typeface="Calibri"/>
              <a:cs typeface="Calibri"/>
              <a:sym typeface="Calibri"/>
            </a:endParaRPr>
          </a:p>
        </p:txBody>
      </p:sp>
      <p:sp>
        <p:nvSpPr>
          <p:cNvPr id="2541" name="Google Shape;2541;p30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How to do it...</a:t>
            </a:r>
            <a:endParaRPr sz="3200" b="0" i="0" u="none" strike="noStrike" cap="none">
              <a:solidFill>
                <a:srgbClr val="FFFFFF"/>
              </a:solidFill>
              <a:latin typeface="Palatino Linotype"/>
              <a:ea typeface="Palatino Linotype"/>
              <a:cs typeface="Palatino Linotype"/>
              <a:sym typeface="Palatino Linotype"/>
            </a:endParaRPr>
          </a:p>
        </p:txBody>
      </p:sp>
      <p:pic>
        <p:nvPicPr>
          <p:cNvPr id="2542" name="Google Shape;2542;p305"/>
          <p:cNvPicPr preferRelativeResize="0"/>
          <p:nvPr/>
        </p:nvPicPr>
        <p:blipFill rotWithShape="1">
          <a:blip r:embed="rId3">
            <a:alphaModFix/>
          </a:blip>
          <a:srcRect/>
          <a:stretch/>
        </p:blipFill>
        <p:spPr>
          <a:xfrm>
            <a:off x="728662" y="1059294"/>
            <a:ext cx="7686675" cy="3505200"/>
          </a:xfrm>
          <a:prstGeom prst="rect">
            <a:avLst/>
          </a:prstGeom>
          <a:noFill/>
          <a:ln>
            <a:noFill/>
          </a:ln>
        </p:spPr>
      </p:pic>
    </p:spTree>
    <p:extLst>
      <p:ext uri="{BB962C8B-B14F-4D97-AF65-F5344CB8AC3E}">
        <p14:creationId xmlns:p14="http://schemas.microsoft.com/office/powerpoint/2010/main" val="3616249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0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66</a:t>
            </a:fld>
            <a:endParaRPr>
              <a:latin typeface="Calibri"/>
              <a:ea typeface="Calibri"/>
              <a:cs typeface="Calibri"/>
              <a:sym typeface="Calibri"/>
            </a:endParaRPr>
          </a:p>
        </p:txBody>
      </p:sp>
      <p:sp>
        <p:nvSpPr>
          <p:cNvPr id="2217" name="Google Shape;2217;p308"/>
          <p:cNvSpPr txBox="1"/>
          <p:nvPr/>
        </p:nvSpPr>
        <p:spPr>
          <a:xfrm>
            <a:off x="953911" y="1020332"/>
            <a:ext cx="7236177" cy="339772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000" b="1" i="0" u="none" strike="noStrike" cap="none" dirty="0">
                <a:solidFill>
                  <a:schemeClr val="bg1"/>
                </a:solidFill>
                <a:latin typeface="Arial"/>
                <a:ea typeface="Arial"/>
                <a:cs typeface="Arial"/>
                <a:sym typeface="Arial"/>
              </a:rPr>
              <a:t>Advanced aliases with external commands</a:t>
            </a:r>
            <a:endParaRPr dirty="0">
              <a:solidFill>
                <a:schemeClr val="bg1"/>
              </a:solidFill>
            </a:endParaRPr>
          </a:p>
          <a:p>
            <a:pPr marL="0" marR="0" lvl="0" indent="0" algn="ctr"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If you want the alias to run external shell commands, instead of a Git sub-command, you have to prefix the alias with a !:</a:t>
            </a:r>
            <a:endParaRPr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t>
            </a:r>
            <a:r>
              <a:rPr lang="en-US" sz="2000" b="0" i="0" u="none" strike="noStrike" cap="none" dirty="0" err="1">
                <a:solidFill>
                  <a:srgbClr val="ED7D31"/>
                </a:solidFill>
                <a:latin typeface="Arial"/>
                <a:ea typeface="Arial"/>
                <a:cs typeface="Arial"/>
                <a:sym typeface="Arial"/>
              </a:rPr>
              <a:t>alias.echo</a:t>
            </a:r>
            <a:r>
              <a:rPr lang="en-US" sz="2000" b="0" i="0" u="none" strike="noStrike" cap="none" dirty="0">
                <a:solidFill>
                  <a:srgbClr val="ED7D31"/>
                </a:solidFill>
                <a:latin typeface="Arial"/>
                <a:ea typeface="Arial"/>
                <a:cs typeface="Arial"/>
                <a:sym typeface="Arial"/>
              </a:rPr>
              <a:t> !echo</a:t>
            </a:r>
            <a:endParaRPr dirty="0"/>
          </a:p>
          <a:p>
            <a:pPr marL="0" marR="0" lvl="0" indent="0" algn="l" rtl="0">
              <a:lnSpc>
                <a:spcPct val="100000"/>
              </a:lnSpc>
              <a:spcBef>
                <a:spcPts val="0"/>
              </a:spcBef>
              <a:spcAft>
                <a:spcPts val="0"/>
              </a:spcAft>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Suppose you are annoyed by the canonical git add &lt;file&gt; plus git commit &lt;file&gt; sequence of commands, and you want to do it in a single shot; you can call the git command twice in sequence by creating this alias:</a:t>
            </a:r>
            <a:endParaRPr dirty="0">
              <a:solidFill>
                <a:schemeClr val="bg1"/>
              </a:solidFill>
            </a:endParaRPr>
          </a:p>
          <a:p>
            <a:pPr marL="0" marR="0" lvl="0" indent="0" algn="l" rtl="0">
              <a:lnSpc>
                <a:spcPct val="100000"/>
              </a:lnSpc>
              <a:spcBef>
                <a:spcPts val="0"/>
              </a:spcBef>
              <a:spcAft>
                <a:spcPts val="0"/>
              </a:spcAft>
              <a:buNone/>
            </a:pPr>
            <a:r>
              <a:rPr lang="en-US" sz="2000" b="0" i="0" u="none" strike="noStrike" cap="none" dirty="0">
                <a:solidFill>
                  <a:srgbClr val="ED7D31"/>
                </a:solidFill>
                <a:latin typeface="Arial"/>
                <a:ea typeface="Arial"/>
                <a:cs typeface="Arial"/>
                <a:sym typeface="Arial"/>
              </a:rPr>
              <a:t>$ git config --global alias.cm '!git add -A &amp;&amp; git commit -m'</a:t>
            </a:r>
            <a:endParaRPr dirty="0"/>
          </a:p>
        </p:txBody>
      </p:sp>
      <p:sp>
        <p:nvSpPr>
          <p:cNvPr id="3" name="TextBox 2">
            <a:extLst>
              <a:ext uri="{FF2B5EF4-FFF2-40B4-BE49-F238E27FC236}">
                <a16:creationId xmlns:a16="http://schemas.microsoft.com/office/drawing/2014/main" id="{FFAD7C5B-26DD-64AA-03AD-57C376F39C64}"/>
              </a:ext>
            </a:extLst>
          </p:cNvPr>
          <p:cNvSpPr txBox="1"/>
          <p:nvPr/>
        </p:nvSpPr>
        <p:spPr>
          <a:xfrm>
            <a:off x="204717" y="13914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2490726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30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67</a:t>
            </a:fld>
            <a:endParaRPr>
              <a:latin typeface="Calibri"/>
              <a:ea typeface="Calibri"/>
              <a:cs typeface="Calibri"/>
              <a:sym typeface="Calibri"/>
            </a:endParaRPr>
          </a:p>
        </p:txBody>
      </p:sp>
      <p:sp>
        <p:nvSpPr>
          <p:cNvPr id="2224" name="Google Shape;2224;p309"/>
          <p:cNvSpPr txBox="1"/>
          <p:nvPr/>
        </p:nvSpPr>
        <p:spPr>
          <a:xfrm>
            <a:off x="922908" y="1143809"/>
            <a:ext cx="7151210"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Removing an alias</a:t>
            </a:r>
            <a:endParaRPr dirty="0">
              <a:solidFill>
                <a:schemeClr val="bg1"/>
              </a:solidFill>
            </a:endParaRPr>
          </a:p>
          <a:p>
            <a:pPr marL="0" marR="0" lvl="0" indent="0" algn="ctr" rtl="0">
              <a:lnSpc>
                <a:spcPct val="100000"/>
              </a:lnSpc>
              <a:spcBef>
                <a:spcPts val="0"/>
              </a:spcBef>
              <a:spcAft>
                <a:spcPts val="0"/>
              </a:spcAft>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Removing an alias is quite easy; you have to use the --unset option, specifying the alias to remove.</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For example, if you want to remove the cm alias, you have to run:</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rgbClr val="ED7D31"/>
                </a:solidFill>
                <a:latin typeface="Arial"/>
                <a:ea typeface="Arial"/>
                <a:cs typeface="Arial"/>
                <a:sym typeface="Arial"/>
              </a:rPr>
              <a:t>$ git config --global --unset alias.cm</a:t>
            </a:r>
            <a:endParaRPr dirty="0"/>
          </a:p>
        </p:txBody>
      </p:sp>
      <p:sp>
        <p:nvSpPr>
          <p:cNvPr id="3" name="TextBox 2">
            <a:extLst>
              <a:ext uri="{FF2B5EF4-FFF2-40B4-BE49-F238E27FC236}">
                <a16:creationId xmlns:a16="http://schemas.microsoft.com/office/drawing/2014/main" id="{655D002B-0D56-BC0F-53AF-CB6F57CF9D36}"/>
              </a:ext>
            </a:extLst>
          </p:cNvPr>
          <p:cNvSpPr txBox="1"/>
          <p:nvPr/>
        </p:nvSpPr>
        <p:spPr>
          <a:xfrm>
            <a:off x="355600" y="15909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387817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31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68</a:t>
            </a:fld>
            <a:endParaRPr>
              <a:latin typeface="Calibri"/>
              <a:ea typeface="Calibri"/>
              <a:cs typeface="Calibri"/>
              <a:sym typeface="Calibri"/>
            </a:endParaRPr>
          </a:p>
        </p:txBody>
      </p:sp>
      <p:sp>
        <p:nvSpPr>
          <p:cNvPr id="2231" name="Google Shape;2231;p310"/>
          <p:cNvSpPr txBox="1"/>
          <p:nvPr/>
        </p:nvSpPr>
        <p:spPr>
          <a:xfrm>
            <a:off x="1088223" y="1513141"/>
            <a:ext cx="7151210" cy="2597506"/>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bg1"/>
                </a:solidFill>
                <a:latin typeface="Arial"/>
                <a:ea typeface="Arial"/>
                <a:cs typeface="Arial"/>
                <a:sym typeface="Arial"/>
              </a:rPr>
              <a:t>Aliasing the git command itself</a:t>
            </a:r>
            <a:endParaRPr dirty="0">
              <a:solidFill>
                <a:schemeClr val="bg1"/>
              </a:solidFill>
            </a:endParaRPr>
          </a:p>
          <a:p>
            <a:pPr marL="0" marR="0" lvl="0" indent="0" algn="ctr" rtl="0">
              <a:lnSpc>
                <a:spcPct val="100000"/>
              </a:lnSpc>
              <a:spcBef>
                <a:spcPts val="0"/>
              </a:spcBef>
              <a:spcAft>
                <a:spcPts val="0"/>
              </a:spcAft>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I've already said I'm a bad typist; if you are too, you can alias the git command itself (using the default alias command in Bash):</a:t>
            </a:r>
            <a:endParaRPr dirty="0">
              <a:solidFill>
                <a:schemeClr val="bg1"/>
              </a:solidFil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dirty="0">
                <a:solidFill>
                  <a:schemeClr val="bg1"/>
                </a:solidFill>
                <a:latin typeface="Arial"/>
                <a:ea typeface="Arial"/>
                <a:cs typeface="Arial"/>
                <a:sym typeface="Arial"/>
              </a:rPr>
              <a:t>$ alias </a:t>
            </a:r>
            <a:r>
              <a:rPr lang="en-US" sz="2400" b="0" i="0" u="none" strike="noStrike" cap="none" dirty="0" err="1">
                <a:solidFill>
                  <a:schemeClr val="bg1"/>
                </a:solidFill>
                <a:latin typeface="Arial"/>
                <a:ea typeface="Arial"/>
                <a:cs typeface="Arial"/>
                <a:sym typeface="Arial"/>
              </a:rPr>
              <a:t>gti</a:t>
            </a:r>
            <a:r>
              <a:rPr lang="en-US" sz="2400" b="0" i="0" u="none" strike="noStrike" cap="none" dirty="0">
                <a:solidFill>
                  <a:schemeClr val="bg1"/>
                </a:solidFill>
                <a:latin typeface="Arial"/>
                <a:ea typeface="Arial"/>
                <a:cs typeface="Arial"/>
                <a:sym typeface="Arial"/>
              </a:rPr>
              <a:t>='git'</a:t>
            </a:r>
            <a:endParaRPr dirty="0">
              <a:solidFill>
                <a:schemeClr val="bg1"/>
              </a:solidFill>
            </a:endParaRPr>
          </a:p>
        </p:txBody>
      </p:sp>
      <p:sp>
        <p:nvSpPr>
          <p:cNvPr id="3" name="TextBox 2">
            <a:extLst>
              <a:ext uri="{FF2B5EF4-FFF2-40B4-BE49-F238E27FC236}">
                <a16:creationId xmlns:a16="http://schemas.microsoft.com/office/drawing/2014/main" id="{0AEF2791-B201-8B3D-5B3A-0105F78B9472}"/>
              </a:ext>
            </a:extLst>
          </p:cNvPr>
          <p:cNvSpPr txBox="1"/>
          <p:nvPr/>
        </p:nvSpPr>
        <p:spPr>
          <a:xfrm>
            <a:off x="436880" y="215613"/>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ea typeface="Arial"/>
                <a:cs typeface="Arial"/>
                <a:sym typeface="Arial"/>
              </a:rPr>
              <a:t>Git aliases</a:t>
            </a:r>
          </a:p>
        </p:txBody>
      </p:sp>
    </p:spTree>
    <p:extLst>
      <p:ext uri="{BB962C8B-B14F-4D97-AF65-F5344CB8AC3E}">
        <p14:creationId xmlns:p14="http://schemas.microsoft.com/office/powerpoint/2010/main" val="2296551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Google Shape;378;p21"/>
          <p:cNvSpPr txBox="1"/>
          <p:nvPr/>
        </p:nvSpPr>
        <p:spPr>
          <a:xfrm>
            <a:off x="1" y="1719420"/>
            <a:ext cx="9143999" cy="936795"/>
          </a:xfrm>
          <a:prstGeom prst="rect">
            <a:avLst/>
          </a:prstGeom>
          <a:noFill/>
          <a:ln>
            <a:noFill/>
          </a:ln>
        </p:spPr>
        <p:txBody>
          <a:bodyPr spcFirstLastPara="1" wrap="square" lIns="0" tIns="13325" rIns="0" bIns="0" anchor="ctr" anchorCtr="0">
            <a:spAutoFit/>
          </a:bodyPr>
          <a:lstStyle/>
          <a:p>
            <a:pPr marL="12700" algn="ctr">
              <a:buClr>
                <a:srgbClr val="FFFFFF"/>
              </a:buClr>
              <a:buSzPts val="6000"/>
            </a:pPr>
            <a:r>
              <a:rPr lang="en-US" sz="6000" b="1">
                <a:solidFill>
                  <a:srgbClr val="FFFFFF"/>
                </a:solidFill>
                <a:latin typeface="Times New Roman"/>
                <a:ea typeface="Times New Roman"/>
                <a:cs typeface="Times New Roman"/>
                <a:sym typeface="Times New Roman"/>
              </a:rPr>
              <a:t>3. Branching with Git</a:t>
            </a:r>
            <a:endParaRPr/>
          </a:p>
        </p:txBody>
      </p:sp>
    </p:spTree>
    <p:extLst>
      <p:ext uri="{BB962C8B-B14F-4D97-AF65-F5344CB8AC3E}">
        <p14:creationId xmlns:p14="http://schemas.microsoft.com/office/powerpoint/2010/main" val="216369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7</a:t>
            </a:fld>
            <a:endParaRPr>
              <a:latin typeface="Calibri"/>
              <a:ea typeface="Calibri"/>
              <a:cs typeface="Calibri"/>
              <a:sym typeface="Calibri"/>
            </a:endParaRPr>
          </a:p>
        </p:txBody>
      </p:sp>
      <p:sp>
        <p:nvSpPr>
          <p:cNvPr id="259" name="Google Shape;259;p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What is GitHub?</a:t>
            </a:r>
            <a:endParaRPr sz="1400" b="0" i="0" u="none" strike="noStrike" cap="none">
              <a:solidFill>
                <a:srgbClr val="000000"/>
              </a:solidFill>
              <a:latin typeface="Arial"/>
              <a:ea typeface="Arial"/>
              <a:cs typeface="Arial"/>
              <a:sym typeface="Arial"/>
            </a:endParaRPr>
          </a:p>
        </p:txBody>
      </p:sp>
      <p:sp>
        <p:nvSpPr>
          <p:cNvPr id="260" name="Google Shape;260;p5"/>
          <p:cNvSpPr txBox="1"/>
          <p:nvPr/>
        </p:nvSpPr>
        <p:spPr>
          <a:xfrm>
            <a:off x="630520" y="1075164"/>
            <a:ext cx="7596900" cy="24441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People use GitHub to build some of the most advanced technologies in the world. </a:t>
            </a:r>
            <a:endParaRPr sz="2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Whether you’re visualizing data or building a new game, there’s a whole community and set of tools on GitHub that can help you do it even better. </a:t>
            </a:r>
            <a:endParaRPr sz="1400" b="0" i="0" u="none" strike="noStrike" cap="none" dirty="0">
              <a:solidFill>
                <a:schemeClr val="bg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1" name="Google Shape;261;p5"/>
          <p:cNvSpPr txBox="1"/>
          <p:nvPr/>
        </p:nvSpPr>
        <p:spPr>
          <a:xfrm>
            <a:off x="630520" y="3900790"/>
            <a:ext cx="7596822" cy="566181"/>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ED7D31"/>
                </a:solidFill>
                <a:latin typeface="Arial"/>
                <a:ea typeface="Arial"/>
                <a:cs typeface="Arial"/>
                <a:sym typeface="Arial"/>
              </a:rPr>
              <a:t>GitHub is a collaboration platform that uses Git for versioning. GitHub is a popular place to share and contribute to open-source software.</a:t>
            </a:r>
            <a:endParaRPr sz="1800" b="0" i="1" u="none" strike="noStrike" cap="none">
              <a:solidFill>
                <a:srgbClr val="ED7D31"/>
              </a:solidFill>
              <a:latin typeface="Arial"/>
              <a:ea typeface="Arial"/>
              <a:cs typeface="Arial"/>
              <a:sym typeface="Arial"/>
            </a:endParaRPr>
          </a:p>
        </p:txBody>
      </p:sp>
      <p:pic>
        <p:nvPicPr>
          <p:cNvPr id="262" name="Google Shape;262;p5"/>
          <p:cNvPicPr preferRelativeResize="0"/>
          <p:nvPr/>
        </p:nvPicPr>
        <p:blipFill rotWithShape="1">
          <a:blip r:embed="rId3">
            <a:alphaModFix/>
          </a:blip>
          <a:srcRect/>
          <a:stretch/>
        </p:blipFill>
        <p:spPr>
          <a:xfrm>
            <a:off x="7779325" y="1171850"/>
            <a:ext cx="1237525" cy="1237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70</a:t>
            </a:fld>
            <a:endParaRPr>
              <a:latin typeface="Calibri"/>
              <a:ea typeface="Calibri"/>
              <a:cs typeface="Calibri"/>
              <a:sym typeface="Calibri"/>
            </a:endParaRPr>
          </a:p>
        </p:txBody>
      </p:sp>
      <p:sp>
        <p:nvSpPr>
          <p:cNvPr id="385" name="Google Shape;385;p2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Git branching</a:t>
            </a:r>
            <a:endParaRPr sz="1400" b="0" i="0" u="none" strike="noStrike" cap="none">
              <a:solidFill>
                <a:srgbClr val="000000"/>
              </a:solidFill>
              <a:latin typeface="Arial"/>
              <a:ea typeface="Arial"/>
              <a:cs typeface="Arial"/>
              <a:sym typeface="Arial"/>
            </a:endParaRPr>
          </a:p>
        </p:txBody>
      </p:sp>
      <p:sp>
        <p:nvSpPr>
          <p:cNvPr id="386" name="Google Shape;386;p22"/>
          <p:cNvSpPr txBox="1"/>
          <p:nvPr/>
        </p:nvSpPr>
        <p:spPr>
          <a:xfrm>
            <a:off x="773589" y="1282309"/>
            <a:ext cx="7596822"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Branches are not just exclusive to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However, in this course we focus on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due to the many advantages this model of branching offers.</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Consequently, before we delve into the various branching strategies out there, including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branching strategies.</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Put simply,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and other version control tools allow developers to track, manage and organize their code</a:t>
            </a:r>
            <a:r>
              <a:rPr lang="en-US" sz="22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9330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71</a:t>
            </a:fld>
            <a:endParaRPr sz="900" b="1" i="0" u="none" strike="noStrike" cap="none">
              <a:solidFill>
                <a:srgbClr val="FFFFFF"/>
              </a:solidFill>
              <a:latin typeface="Calibri"/>
              <a:ea typeface="Calibri"/>
              <a:cs typeface="Calibri"/>
              <a:sym typeface="Calibri"/>
            </a:endParaRPr>
          </a:p>
        </p:txBody>
      </p:sp>
      <p:sp>
        <p:nvSpPr>
          <p:cNvPr id="392" name="Google Shape;392;p2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Branching</a:t>
            </a:r>
            <a:endParaRPr sz="1400" b="0" i="0" u="none" strike="noStrike" cap="none">
              <a:solidFill>
                <a:srgbClr val="000000"/>
              </a:solidFill>
              <a:latin typeface="Arial"/>
              <a:ea typeface="Arial"/>
              <a:cs typeface="Arial"/>
              <a:sym typeface="Arial"/>
            </a:endParaRPr>
          </a:p>
        </p:txBody>
      </p:sp>
      <p:pic>
        <p:nvPicPr>
          <p:cNvPr id="393" name="Google Shape;393;p23"/>
          <p:cNvPicPr preferRelativeResize="0"/>
          <p:nvPr/>
        </p:nvPicPr>
        <p:blipFill rotWithShape="1">
          <a:blip r:embed="rId3">
            <a:alphaModFix/>
          </a:blip>
          <a:srcRect/>
          <a:stretch/>
        </p:blipFill>
        <p:spPr>
          <a:xfrm>
            <a:off x="612029" y="1190629"/>
            <a:ext cx="7919942" cy="3325758"/>
          </a:xfrm>
          <a:prstGeom prst="rect">
            <a:avLst/>
          </a:prstGeom>
          <a:noFill/>
          <a:ln>
            <a:noFill/>
          </a:ln>
        </p:spPr>
      </p:pic>
    </p:spTree>
    <p:extLst>
      <p:ext uri="{BB962C8B-B14F-4D97-AF65-F5344CB8AC3E}">
        <p14:creationId xmlns:p14="http://schemas.microsoft.com/office/powerpoint/2010/main" val="3309659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72</a:t>
            </a:fld>
            <a:endParaRPr sz="900" b="1" i="0" u="none" strike="noStrike" cap="none">
              <a:solidFill>
                <a:srgbClr val="FFFFFF"/>
              </a:solidFill>
              <a:latin typeface="Calibri"/>
              <a:ea typeface="Calibri"/>
              <a:cs typeface="Calibri"/>
              <a:sym typeface="Calibri"/>
            </a:endParaRPr>
          </a:p>
        </p:txBody>
      </p:sp>
      <p:sp>
        <p:nvSpPr>
          <p:cNvPr id="399" name="Google Shape;399;p2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Branching</a:t>
            </a:r>
            <a:endParaRPr sz="1400" b="0" i="0" u="none" strike="noStrike" cap="none">
              <a:solidFill>
                <a:srgbClr val="000000"/>
              </a:solidFill>
              <a:latin typeface="Arial"/>
              <a:ea typeface="Arial"/>
              <a:cs typeface="Arial"/>
              <a:sym typeface="Arial"/>
            </a:endParaRPr>
          </a:p>
        </p:txBody>
      </p:sp>
      <p:pic>
        <p:nvPicPr>
          <p:cNvPr id="400" name="Google Shape;400;p24"/>
          <p:cNvPicPr preferRelativeResize="0"/>
          <p:nvPr/>
        </p:nvPicPr>
        <p:blipFill rotWithShape="1">
          <a:blip r:embed="rId3">
            <a:alphaModFix/>
          </a:blip>
          <a:srcRect/>
          <a:stretch/>
        </p:blipFill>
        <p:spPr>
          <a:xfrm>
            <a:off x="1447060" y="1263958"/>
            <a:ext cx="6249880" cy="3308042"/>
          </a:xfrm>
          <a:prstGeom prst="rect">
            <a:avLst/>
          </a:prstGeom>
          <a:noFill/>
          <a:ln>
            <a:noFill/>
          </a:ln>
        </p:spPr>
      </p:pic>
    </p:spTree>
    <p:extLst>
      <p:ext uri="{BB962C8B-B14F-4D97-AF65-F5344CB8AC3E}">
        <p14:creationId xmlns:p14="http://schemas.microsoft.com/office/powerpoint/2010/main" val="462515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73</a:t>
            </a:fld>
            <a:endParaRPr sz="900" b="1" i="0" u="none" strike="noStrike" cap="none">
              <a:solidFill>
                <a:srgbClr val="FFFFFF"/>
              </a:solidFill>
              <a:latin typeface="Calibri"/>
              <a:ea typeface="Calibri"/>
              <a:cs typeface="Calibri"/>
              <a:sym typeface="Calibri"/>
            </a:endParaRPr>
          </a:p>
        </p:txBody>
      </p:sp>
      <p:sp>
        <p:nvSpPr>
          <p:cNvPr id="406" name="Google Shape;406;p2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Branching</a:t>
            </a:r>
            <a:endParaRPr sz="1400" b="0" i="0" u="none" strike="noStrike" cap="none">
              <a:solidFill>
                <a:srgbClr val="000000"/>
              </a:solidFill>
              <a:latin typeface="Arial"/>
              <a:ea typeface="Arial"/>
              <a:cs typeface="Arial"/>
              <a:sym typeface="Arial"/>
            </a:endParaRPr>
          </a:p>
        </p:txBody>
      </p:sp>
      <p:pic>
        <p:nvPicPr>
          <p:cNvPr id="407" name="Google Shape;407;p25"/>
          <p:cNvPicPr preferRelativeResize="0"/>
          <p:nvPr/>
        </p:nvPicPr>
        <p:blipFill rotWithShape="1">
          <a:blip r:embed="rId3">
            <a:alphaModFix/>
          </a:blip>
          <a:srcRect/>
          <a:stretch/>
        </p:blipFill>
        <p:spPr>
          <a:xfrm>
            <a:off x="1447060" y="1263958"/>
            <a:ext cx="6249880" cy="3308042"/>
          </a:xfrm>
          <a:prstGeom prst="rect">
            <a:avLst/>
          </a:prstGeom>
          <a:noFill/>
          <a:ln>
            <a:noFill/>
          </a:ln>
        </p:spPr>
      </p:pic>
    </p:spTree>
    <p:extLst>
      <p:ext uri="{BB962C8B-B14F-4D97-AF65-F5344CB8AC3E}">
        <p14:creationId xmlns:p14="http://schemas.microsoft.com/office/powerpoint/2010/main" val="1643967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74</a:t>
            </a:fld>
            <a:endParaRPr sz="900" b="1" i="0" u="none" strike="noStrike" cap="none">
              <a:solidFill>
                <a:srgbClr val="FFFFFF"/>
              </a:solidFill>
              <a:latin typeface="Calibri"/>
              <a:ea typeface="Calibri"/>
              <a:cs typeface="Calibri"/>
              <a:sym typeface="Calibri"/>
            </a:endParaRPr>
          </a:p>
        </p:txBody>
      </p:sp>
      <p:sp>
        <p:nvSpPr>
          <p:cNvPr id="413" name="Google Shape;413;p2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Branch Naming Strategies</a:t>
            </a:r>
            <a:endParaRPr sz="1400" b="0" i="0" u="none" strike="noStrike" cap="none">
              <a:solidFill>
                <a:srgbClr val="000000"/>
              </a:solidFill>
              <a:latin typeface="Arial"/>
              <a:ea typeface="Arial"/>
              <a:cs typeface="Arial"/>
              <a:sym typeface="Arial"/>
            </a:endParaRPr>
          </a:p>
        </p:txBody>
      </p:sp>
      <p:sp>
        <p:nvSpPr>
          <p:cNvPr id="414" name="Google Shape;414;p26"/>
          <p:cNvSpPr txBox="1"/>
          <p:nvPr/>
        </p:nvSpPr>
        <p:spPr>
          <a:xfrm>
            <a:off x="299435" y="989590"/>
            <a:ext cx="8622891" cy="3089948"/>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Branch names can be anything you’d like. </a:t>
            </a:r>
            <a:endParaRPr sz="2000" b="0" i="0" u="none" strike="noStrike" cap="none" dirty="0">
              <a:solidFill>
                <a:schemeClr val="bg1"/>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Your organization or project may have standards outlined for branch naming. </a:t>
            </a:r>
            <a:endParaRPr sz="1400" b="0" i="0" u="none" strike="noStrike" cap="none" dirty="0">
              <a:solidFill>
                <a:schemeClr val="bg1"/>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For example, naming the branch based on the person responsible for working on the branch and a description or work item:</a:t>
            </a:r>
            <a:endParaRPr sz="1400" b="0" i="0" u="none" strike="noStrike" cap="none" dirty="0">
              <a:solidFill>
                <a:schemeClr val="bg1"/>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ctr"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username/description</a:t>
            </a:r>
            <a:endParaRPr sz="1400" b="0" i="0" u="none" strike="noStrike" cap="none" dirty="0">
              <a:solidFill>
                <a:schemeClr val="bg1"/>
              </a:solidFill>
              <a:latin typeface="Arial"/>
              <a:ea typeface="Arial"/>
              <a:cs typeface="Arial"/>
              <a:sym typeface="Arial"/>
            </a:endParaRPr>
          </a:p>
          <a:p>
            <a:pPr marL="342900" marR="0" lvl="0" indent="-342900" algn="ctr"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username/</a:t>
            </a:r>
            <a:r>
              <a:rPr lang="en-US" sz="2000" b="0" i="0" u="none" strike="noStrike" cap="none" dirty="0" err="1">
                <a:solidFill>
                  <a:schemeClr val="bg1"/>
                </a:solidFill>
                <a:latin typeface="Arial"/>
                <a:ea typeface="Arial"/>
                <a:cs typeface="Arial"/>
                <a:sym typeface="Arial"/>
              </a:rPr>
              <a:t>workitem</a:t>
            </a:r>
            <a:endParaRPr sz="20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0741542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75</a:t>
            </a:fld>
            <a:endParaRPr sz="900" b="1" i="0" u="none" strike="noStrike" cap="none">
              <a:solidFill>
                <a:srgbClr val="FFFFFF"/>
              </a:solidFill>
              <a:latin typeface="Calibri"/>
              <a:ea typeface="Calibri"/>
              <a:cs typeface="Calibri"/>
              <a:sym typeface="Calibri"/>
            </a:endParaRPr>
          </a:p>
        </p:txBody>
      </p:sp>
      <p:sp>
        <p:nvSpPr>
          <p:cNvPr id="420" name="Google Shape;420;p2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Branch Naming Strategies</a:t>
            </a:r>
            <a:endParaRPr sz="1400" b="0" i="0" u="none" strike="noStrike" cap="none">
              <a:solidFill>
                <a:srgbClr val="000000"/>
              </a:solidFill>
              <a:latin typeface="Arial"/>
              <a:ea typeface="Arial"/>
              <a:cs typeface="Arial"/>
              <a:sym typeface="Arial"/>
            </a:endParaRPr>
          </a:p>
        </p:txBody>
      </p:sp>
      <p:sp>
        <p:nvSpPr>
          <p:cNvPr id="421" name="Google Shape;421;p27"/>
          <p:cNvSpPr txBox="1"/>
          <p:nvPr/>
        </p:nvSpPr>
        <p:spPr>
          <a:xfrm>
            <a:off x="187067" y="1192790"/>
            <a:ext cx="8622891" cy="1858842"/>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You can name a branch to indicate the branch’s function, like a feature, bug fix, or hotfix:</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bg1"/>
              </a:solidFill>
              <a:latin typeface="Arial"/>
              <a:ea typeface="Arial"/>
              <a:cs typeface="Arial"/>
              <a:sym typeface="Arial"/>
            </a:endParaRPr>
          </a:p>
          <a:p>
            <a:pPr marL="342900" marR="0" lvl="0" indent="-342900" algn="ctr" rtl="0">
              <a:lnSpc>
                <a:spcPct val="100000"/>
              </a:lnSpc>
              <a:spcBef>
                <a:spcPts val="0"/>
              </a:spcBef>
              <a:spcAft>
                <a:spcPts val="0"/>
              </a:spcAft>
              <a:buClr>
                <a:srgbClr val="000000"/>
              </a:buClr>
              <a:buSzPts val="2000"/>
              <a:buFont typeface="Arial"/>
              <a:buChar char="•"/>
            </a:pPr>
            <a:r>
              <a:rPr lang="en-US" sz="2000" b="0" i="0" u="none" strike="noStrike" cap="none" dirty="0" err="1">
                <a:solidFill>
                  <a:schemeClr val="bg1"/>
                </a:solidFill>
                <a:latin typeface="Arial"/>
                <a:ea typeface="Arial"/>
                <a:cs typeface="Arial"/>
                <a:sym typeface="Arial"/>
              </a:rPr>
              <a:t>bugfix</a:t>
            </a:r>
            <a:r>
              <a:rPr lang="en-US" sz="2000" b="0" i="0" u="none" strike="noStrike" cap="none" dirty="0">
                <a:solidFill>
                  <a:schemeClr val="bg1"/>
                </a:solidFill>
                <a:latin typeface="Arial"/>
                <a:ea typeface="Arial"/>
                <a:cs typeface="Arial"/>
                <a:sym typeface="Arial"/>
              </a:rPr>
              <a:t>/description</a:t>
            </a:r>
            <a:endParaRPr sz="1400" b="0" i="0" u="none" strike="noStrike" cap="none" dirty="0">
              <a:solidFill>
                <a:schemeClr val="bg1"/>
              </a:solidFill>
              <a:latin typeface="Arial"/>
              <a:ea typeface="Arial"/>
              <a:cs typeface="Arial"/>
              <a:sym typeface="Arial"/>
            </a:endParaRPr>
          </a:p>
          <a:p>
            <a:pPr marL="342900" marR="0" lvl="0" indent="-342900" algn="ctr"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feature/feature-name</a:t>
            </a:r>
            <a:endParaRPr sz="1400" b="0" i="0" u="none" strike="noStrike" cap="none" dirty="0">
              <a:solidFill>
                <a:schemeClr val="bg1"/>
              </a:solidFill>
              <a:latin typeface="Arial"/>
              <a:ea typeface="Arial"/>
              <a:cs typeface="Arial"/>
              <a:sym typeface="Arial"/>
            </a:endParaRPr>
          </a:p>
          <a:p>
            <a:pPr marL="342900" marR="0" lvl="0" indent="-342900" algn="ctr"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hotfix/description</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82663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76</a:t>
            </a:fld>
            <a:endParaRPr>
              <a:latin typeface="Calibri"/>
              <a:ea typeface="Calibri"/>
              <a:cs typeface="Calibri"/>
              <a:sym typeface="Calibri"/>
            </a:endParaRPr>
          </a:p>
        </p:txBody>
      </p:sp>
      <p:sp>
        <p:nvSpPr>
          <p:cNvPr id="428" name="Google Shape;428;p28"/>
          <p:cNvSpPr/>
          <p:nvPr/>
        </p:nvSpPr>
        <p:spPr>
          <a:xfrm>
            <a:off x="284018" y="2491817"/>
            <a:ext cx="5445760" cy="582507"/>
          </a:xfrm>
          <a:prstGeom prst="homePlate">
            <a:avLst>
              <a:gd name="adj" fmla="val 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COMPLETE</a:t>
            </a:r>
          </a:p>
          <a:p>
            <a:pPr>
              <a:buSzPts val="3200"/>
            </a:pPr>
            <a:r>
              <a:rPr lang="en-US" sz="3200" dirty="0">
                <a:solidFill>
                  <a:schemeClr val="lt1"/>
                </a:solidFill>
              </a:rPr>
              <a:t>Activity: Creating a Branch with Git</a:t>
            </a:r>
            <a:endParaRPr lang="en-US" dirty="0"/>
          </a:p>
          <a:p>
            <a:pPr marL="0" marR="0" lvl="0" indent="0" algn="l" rtl="0">
              <a:lnSpc>
                <a:spcPct val="100000"/>
              </a:lnSpc>
              <a:spcBef>
                <a:spcPts val="0"/>
              </a:spcBef>
              <a:spcAft>
                <a:spcPts val="0"/>
              </a:spcAft>
              <a:buClr>
                <a:srgbClr val="000000"/>
              </a:buClr>
              <a:buSzPts val="3200"/>
              <a:buFont typeface="Arial"/>
              <a:buNone/>
            </a:pPr>
            <a:endParaRPr lang="en-US"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lang="en-US" sz="3200" dirty="0">
              <a:solidFill>
                <a:schemeClr val="lt1"/>
              </a:solidFill>
            </a:endParaRPr>
          </a:p>
          <a:p>
            <a:pPr marL="0" marR="0" lvl="0" indent="0" algn="l" rtl="0">
              <a:lnSpc>
                <a:spcPct val="100000"/>
              </a:lnSpc>
              <a:spcBef>
                <a:spcPts val="0"/>
              </a:spcBef>
              <a:spcAft>
                <a:spcPts val="0"/>
              </a:spcAft>
              <a:buClr>
                <a:srgbClr val="000000"/>
              </a:buClr>
              <a:buSzPts val="32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67009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754-FB28-14E5-04B0-AE88219E9625}"/>
              </a:ext>
            </a:extLst>
          </p:cNvPr>
          <p:cNvSpPr>
            <a:spLocks noGrp="1"/>
          </p:cNvSpPr>
          <p:nvPr>
            <p:ph type="title"/>
          </p:nvPr>
        </p:nvSpPr>
        <p:spPr>
          <a:xfrm>
            <a:off x="507947" y="1863974"/>
            <a:ext cx="7886700" cy="994172"/>
          </a:xfrm>
        </p:spPr>
        <p:txBody>
          <a:bodyPr/>
          <a:lstStyle/>
          <a:p>
            <a:r>
              <a:rPr lang="en-US" dirty="0">
                <a:latin typeface="Times New Roman" panose="02020603050405020304" pitchFamily="18" charset="0"/>
                <a:cs typeface="Times New Roman" panose="02020603050405020304" pitchFamily="18" charset="0"/>
              </a:rPr>
              <a:t>Branching with Git</a:t>
            </a:r>
          </a:p>
        </p:txBody>
      </p:sp>
      <p:sp>
        <p:nvSpPr>
          <p:cNvPr id="3" name="Slide Number Placeholder 2">
            <a:extLst>
              <a:ext uri="{FF2B5EF4-FFF2-40B4-BE49-F238E27FC236}">
                <a16:creationId xmlns:a16="http://schemas.microsoft.com/office/drawing/2014/main" id="{9F313E16-D2FF-486D-4C2E-57DCFC25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Tree>
    <p:extLst>
      <p:ext uri="{BB962C8B-B14F-4D97-AF65-F5344CB8AC3E}">
        <p14:creationId xmlns:p14="http://schemas.microsoft.com/office/powerpoint/2010/main" val="13099174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78</a:t>
            </a:fld>
            <a:endParaRPr>
              <a:latin typeface="Calibri"/>
              <a:ea typeface="Calibri"/>
              <a:cs typeface="Calibri"/>
              <a:sym typeface="Calibri"/>
            </a:endParaRPr>
          </a:p>
        </p:txBody>
      </p:sp>
      <p:sp>
        <p:nvSpPr>
          <p:cNvPr id="334" name="Google Shape;334;p1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Create a branch</a:t>
            </a:r>
            <a:endParaRPr sz="1400" b="0" i="0" u="none" strike="noStrike" cap="none">
              <a:solidFill>
                <a:srgbClr val="000000"/>
              </a:solidFill>
              <a:latin typeface="Arial"/>
              <a:ea typeface="Arial"/>
              <a:cs typeface="Arial"/>
              <a:sym typeface="Arial"/>
            </a:endParaRPr>
          </a:p>
        </p:txBody>
      </p:sp>
      <p:sp>
        <p:nvSpPr>
          <p:cNvPr id="335" name="Google Shape;335;p15"/>
          <p:cNvSpPr txBox="1"/>
          <p:nvPr/>
        </p:nvSpPr>
        <p:spPr>
          <a:xfrm>
            <a:off x="773589" y="1113032"/>
            <a:ext cx="7596822" cy="339772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Create a branch in your repository, A short, descriptive branch name enables your collaborators to see ongoing work at a glance. </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For example, increase-test-timeout or add-code-of-conduct</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By creating a branch, you create a space to work without affecting the default branch, Additionally, you give collaborators a chance to review your work.</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79</a:t>
            </a:fld>
            <a:endParaRPr>
              <a:latin typeface="Calibri"/>
              <a:ea typeface="Calibri"/>
              <a:cs typeface="Calibri"/>
              <a:sym typeface="Calibri"/>
            </a:endParaRPr>
          </a:p>
        </p:txBody>
      </p:sp>
      <p:sp>
        <p:nvSpPr>
          <p:cNvPr id="341" name="Google Shape;341;p1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Make changes</a:t>
            </a:r>
            <a:endParaRPr sz="1400" b="0" i="0" u="none" strike="noStrike" cap="none" dirty="0">
              <a:solidFill>
                <a:srgbClr val="000000"/>
              </a:solidFill>
              <a:latin typeface="Arial"/>
              <a:ea typeface="Arial"/>
              <a:cs typeface="Arial"/>
              <a:sym typeface="Arial"/>
            </a:endParaRPr>
          </a:p>
        </p:txBody>
      </p:sp>
      <p:sp>
        <p:nvSpPr>
          <p:cNvPr id="342" name="Google Shape;342;p16"/>
          <p:cNvSpPr txBox="1"/>
          <p:nvPr/>
        </p:nvSpPr>
        <p:spPr>
          <a:xfrm>
            <a:off x="773589" y="1351559"/>
            <a:ext cx="7596822" cy="324383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On your branch, make any desired changes to the repository.</a:t>
            </a:r>
            <a:endParaRPr sz="21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Your branch is a safe place to make changes, If you make a mistake, you can revert your changes or push additional changes to fix the mistake.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Your changes will not end up on the default branch until you merge your branch.</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Commit and push your changes to your branch.</a:t>
            </a:r>
            <a:endParaRPr sz="21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100"/>
              <a:buFont typeface="Arial"/>
              <a:buChar char="•"/>
            </a:pPr>
            <a:r>
              <a:rPr lang="en-US" sz="2100" b="0" i="0" u="none" strike="noStrike" cap="none" dirty="0">
                <a:solidFill>
                  <a:schemeClr val="bg1"/>
                </a:solidFill>
                <a:latin typeface="Arial"/>
                <a:ea typeface="Arial"/>
                <a:cs typeface="Arial"/>
                <a:sym typeface="Arial"/>
              </a:rPr>
              <a:t>Give each commit a descriptive message to help you and future contributors understand what changes the commit contains. </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a:t>
            </a:fld>
            <a:endParaRPr>
              <a:latin typeface="Calibri"/>
              <a:ea typeface="Calibri"/>
              <a:cs typeface="Calibri"/>
              <a:sym typeface="Calibri"/>
            </a:endParaRPr>
          </a:p>
        </p:txBody>
      </p:sp>
      <p:sp>
        <p:nvSpPr>
          <p:cNvPr id="282" name="Google Shape;282;p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lt1"/>
                </a:solidFill>
                <a:latin typeface="Arial"/>
                <a:ea typeface="Arial"/>
                <a:cs typeface="Arial"/>
                <a:sym typeface="Arial"/>
              </a:rPr>
              <a:t>Exploring a GitHub Repository</a:t>
            </a:r>
            <a:endParaRPr sz="1400" b="0" i="0" u="none" strike="noStrike" cap="none" dirty="0">
              <a:solidFill>
                <a:srgbClr val="000000"/>
              </a:solidFill>
              <a:latin typeface="Arial"/>
              <a:ea typeface="Arial"/>
              <a:cs typeface="Arial"/>
              <a:sym typeface="Arial"/>
            </a:endParaRPr>
          </a:p>
        </p:txBody>
      </p:sp>
      <p:sp>
        <p:nvSpPr>
          <p:cNvPr id="283" name="Google Shape;283;p8"/>
          <p:cNvSpPr txBox="1"/>
          <p:nvPr/>
        </p:nvSpPr>
        <p:spPr>
          <a:xfrm>
            <a:off x="610200" y="1244498"/>
            <a:ext cx="7596822" cy="333617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 repository is the most basic element of GitHub, They're easiest to imagine as a project's folder.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 repository contains all of the project files (including documentation), and stores each file's revision history. </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Repositories can have multiple collaborators and can be either public or private.</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80</a:t>
            </a:fld>
            <a:endParaRPr>
              <a:latin typeface="Calibri"/>
              <a:ea typeface="Calibri"/>
              <a:cs typeface="Calibri"/>
              <a:sym typeface="Calibri"/>
            </a:endParaRPr>
          </a:p>
        </p:txBody>
      </p:sp>
      <p:sp>
        <p:nvSpPr>
          <p:cNvPr id="434" name="Google Shape;434;p29"/>
          <p:cNvSpPr/>
          <p:nvPr/>
        </p:nvSpPr>
        <p:spPr>
          <a:xfrm>
            <a:off x="212436" y="2401454"/>
            <a:ext cx="8783782" cy="602340"/>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Introduction</a:t>
            </a:r>
            <a:endParaRPr sz="1400" b="0" i="0" u="none" strike="noStrike" cap="none">
              <a:solidFill>
                <a:srgbClr val="000000"/>
              </a:solidFill>
              <a:latin typeface="Arial"/>
              <a:ea typeface="Arial"/>
              <a:cs typeface="Arial"/>
              <a:sym typeface="Arial"/>
            </a:endParaRPr>
          </a:p>
        </p:txBody>
      </p:sp>
      <p:pic>
        <p:nvPicPr>
          <p:cNvPr id="435" name="Google Shape;435;p29"/>
          <p:cNvPicPr preferRelativeResize="0"/>
          <p:nvPr/>
        </p:nvPicPr>
        <p:blipFill rotWithShape="1">
          <a:blip r:embed="rId3">
            <a:alphaModFix/>
          </a:blip>
          <a:srcRect/>
          <a:stretch/>
        </p:blipFill>
        <p:spPr>
          <a:xfrm>
            <a:off x="3442284" y="120669"/>
            <a:ext cx="4886325" cy="4657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81</a:t>
            </a:fld>
            <a:endParaRPr>
              <a:latin typeface="Calibri"/>
              <a:ea typeface="Calibri"/>
              <a:cs typeface="Calibri"/>
              <a:sym typeface="Calibri"/>
            </a:endParaRPr>
          </a:p>
        </p:txBody>
      </p:sp>
      <p:sp>
        <p:nvSpPr>
          <p:cNvPr id="441" name="Google Shape;441;p30"/>
          <p:cNvSpPr/>
          <p:nvPr/>
        </p:nvSpPr>
        <p:spPr>
          <a:xfrm>
            <a:off x="0" y="230865"/>
            <a:ext cx="9144000" cy="630269"/>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Introduction</a:t>
            </a:r>
            <a:endParaRPr sz="3200" b="0" i="0" u="none" strike="noStrike" cap="none">
              <a:solidFill>
                <a:schemeClr val="lt1"/>
              </a:solidFill>
              <a:latin typeface="Arial"/>
              <a:ea typeface="Arial"/>
              <a:cs typeface="Arial"/>
              <a:sym typeface="Arial"/>
            </a:endParaRPr>
          </a:p>
        </p:txBody>
      </p:sp>
      <p:sp>
        <p:nvSpPr>
          <p:cNvPr id="442" name="Google Shape;442;p30"/>
          <p:cNvSpPr txBox="1"/>
          <p:nvPr/>
        </p:nvSpPr>
        <p:spPr>
          <a:xfrm>
            <a:off x="773589" y="1486495"/>
            <a:ext cx="7596822" cy="272061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If you are developing a small application in a big corporation as a developer.</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Or you are trying to wrap your head around an open source project from GitHub, you have already been using branches with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82</a:t>
            </a:fld>
            <a:endParaRPr>
              <a:latin typeface="Calibri"/>
              <a:ea typeface="Calibri"/>
              <a:cs typeface="Calibri"/>
              <a:sym typeface="Calibri"/>
            </a:endParaRPr>
          </a:p>
        </p:txBody>
      </p:sp>
      <p:sp>
        <p:nvSpPr>
          <p:cNvPr id="448" name="Google Shape;448;p31"/>
          <p:cNvSpPr/>
          <p:nvPr/>
        </p:nvSpPr>
        <p:spPr>
          <a:xfrm>
            <a:off x="0" y="230865"/>
            <a:ext cx="9144000" cy="683535"/>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Managing your local branches</a:t>
            </a:r>
            <a:endParaRPr sz="1400" b="0" i="0" u="none" strike="noStrike" cap="none">
              <a:solidFill>
                <a:srgbClr val="000000"/>
              </a:solidFill>
              <a:latin typeface="Arial"/>
              <a:ea typeface="Arial"/>
              <a:cs typeface="Arial"/>
              <a:sym typeface="Arial"/>
            </a:endParaRPr>
          </a:p>
        </p:txBody>
      </p:sp>
      <p:sp>
        <p:nvSpPr>
          <p:cNvPr id="449" name="Google Shape;449;p31"/>
          <p:cNvSpPr txBox="1"/>
          <p:nvPr/>
        </p:nvSpPr>
        <p:spPr>
          <a:xfrm>
            <a:off x="773589" y="1406596"/>
            <a:ext cx="7596822" cy="272061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Suppose you are just having your local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repository, and you have no intentions at the moment to share the code with others.</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However, you can easily share this knowledge while working with a repository with one or more remotes</a:t>
            </a:r>
            <a:r>
              <a:rPr lang="en-US" sz="22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83</a:t>
            </a:fld>
            <a:endParaRPr>
              <a:latin typeface="Calibri"/>
              <a:ea typeface="Calibri"/>
              <a:cs typeface="Calibri"/>
              <a:sym typeface="Calibri"/>
            </a:endParaRPr>
          </a:p>
        </p:txBody>
      </p:sp>
      <p:sp>
        <p:nvSpPr>
          <p:cNvPr id="455" name="Google Shape;455;p3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Getting ready</a:t>
            </a:r>
            <a:endParaRPr sz="1400" b="0" i="0" u="none" strike="noStrike" cap="none">
              <a:solidFill>
                <a:srgbClr val="000000"/>
              </a:solidFill>
              <a:latin typeface="Arial"/>
              <a:ea typeface="Arial"/>
              <a:cs typeface="Arial"/>
              <a:sym typeface="Arial"/>
            </a:endParaRPr>
          </a:p>
        </p:txBody>
      </p:sp>
      <p:sp>
        <p:nvSpPr>
          <p:cNvPr id="456" name="Google Shape;456;p32"/>
          <p:cNvSpPr txBox="1"/>
          <p:nvPr/>
        </p:nvSpPr>
        <p:spPr>
          <a:xfrm>
            <a:off x="773589" y="1719273"/>
            <a:ext cx="7596822" cy="170495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Use the following command to clone the </a:t>
            </a:r>
            <a:r>
              <a:rPr lang="en-US" sz="2200" b="0" i="0" u="none" strike="noStrike" cap="none" dirty="0" err="1">
                <a:solidFill>
                  <a:schemeClr val="bg1"/>
                </a:solidFill>
                <a:latin typeface="Arial"/>
                <a:ea typeface="Arial"/>
                <a:cs typeface="Arial"/>
                <a:sym typeface="Arial"/>
              </a:rPr>
              <a:t>jgit</a:t>
            </a:r>
            <a:r>
              <a:rPr lang="en-US" sz="2200" b="0" i="0" u="none" strike="noStrike" cap="none" dirty="0">
                <a:solidFill>
                  <a:schemeClr val="bg1"/>
                </a:solidFill>
                <a:latin typeface="Arial"/>
                <a:ea typeface="Arial"/>
                <a:cs typeface="Arial"/>
                <a:sym typeface="Arial"/>
              </a:rPr>
              <a:t> repository to match:</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clone https://git.eclipse.org/r/jgit/jgit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cd </a:t>
            </a:r>
            <a:r>
              <a:rPr lang="en-US" sz="2200" b="0" i="0" u="none" strike="noStrike" cap="none" dirty="0" err="1">
                <a:solidFill>
                  <a:srgbClr val="ED7D31"/>
                </a:solidFill>
                <a:latin typeface="Arial"/>
                <a:ea typeface="Arial"/>
                <a:cs typeface="Arial"/>
                <a:sym typeface="Arial"/>
              </a:rPr>
              <a:t>jgit</a:t>
            </a:r>
            <a:endParaRPr sz="2200" b="0" i="0" u="none" strike="noStrike" cap="none" dirty="0">
              <a:solidFill>
                <a:srgbClr val="ED7D3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84</a:t>
            </a:fld>
            <a:endParaRPr>
              <a:latin typeface="Calibri"/>
              <a:ea typeface="Calibri"/>
              <a:cs typeface="Calibri"/>
              <a:sym typeface="Calibri"/>
            </a:endParaRPr>
          </a:p>
        </p:txBody>
      </p:sp>
      <p:sp>
        <p:nvSpPr>
          <p:cNvPr id="462" name="Google Shape;462;p3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How to do it…</a:t>
            </a:r>
            <a:endParaRPr sz="1400" b="0" i="0" u="none" strike="noStrike" cap="none">
              <a:solidFill>
                <a:srgbClr val="000000"/>
              </a:solidFill>
              <a:latin typeface="Arial"/>
              <a:ea typeface="Arial"/>
              <a:cs typeface="Arial"/>
              <a:sym typeface="Arial"/>
            </a:endParaRPr>
          </a:p>
        </p:txBody>
      </p:sp>
      <p:sp>
        <p:nvSpPr>
          <p:cNvPr id="463" name="Google Shape;463;p33"/>
          <p:cNvSpPr txBox="1"/>
          <p:nvPr/>
        </p:nvSpPr>
        <p:spPr>
          <a:xfrm>
            <a:off x="773589" y="1344453"/>
            <a:ext cx="7596822"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Whenever you start working on a bug fix or a new feature in your project, you should create a branch. </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You can do so using the following code:</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branch </a:t>
            </a:r>
            <a:r>
              <a:rPr lang="en-US" sz="2200" b="0" i="0" u="none" strike="noStrike" cap="none" dirty="0" err="1">
                <a:solidFill>
                  <a:srgbClr val="ED7D31"/>
                </a:solidFill>
                <a:latin typeface="Arial"/>
                <a:ea typeface="Arial"/>
                <a:cs typeface="Arial"/>
                <a:sym typeface="Arial"/>
              </a:rPr>
              <a:t>newBugFix</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branch</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master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newBugFix</a:t>
            </a:r>
            <a:endParaRPr sz="2200" b="0" i="0" u="none" strike="noStrike" cap="none" dirty="0">
              <a:solidFill>
                <a:srgbClr val="ED7D3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85</a:t>
            </a:fld>
            <a:endParaRPr>
              <a:latin typeface="Calibri"/>
              <a:ea typeface="Calibri"/>
              <a:cs typeface="Calibri"/>
              <a:sym typeface="Calibri"/>
            </a:endParaRPr>
          </a:p>
        </p:txBody>
      </p:sp>
      <p:sp>
        <p:nvSpPr>
          <p:cNvPr id="469" name="Google Shape;469;p3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How to do it…</a:t>
            </a:r>
            <a:endParaRPr sz="1400" b="0" i="0" u="none" strike="noStrike" cap="none">
              <a:solidFill>
                <a:srgbClr val="000000"/>
              </a:solidFill>
              <a:latin typeface="Arial"/>
              <a:ea typeface="Arial"/>
              <a:cs typeface="Arial"/>
              <a:sym typeface="Arial"/>
            </a:endParaRPr>
          </a:p>
        </p:txBody>
      </p:sp>
      <p:sp>
        <p:nvSpPr>
          <p:cNvPr id="470" name="Google Shape;470;p34"/>
          <p:cNvSpPr txBox="1"/>
          <p:nvPr/>
        </p:nvSpPr>
        <p:spPr>
          <a:xfrm>
            <a:off x="591511" y="1312888"/>
            <a:ext cx="8370411" cy="3059171"/>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a:t>
            </a:r>
            <a:r>
              <a:rPr lang="en-US" sz="2200" b="0" i="0" u="none" strike="noStrike" cap="none" dirty="0" err="1">
                <a:solidFill>
                  <a:schemeClr val="bg1"/>
                </a:solidFill>
                <a:latin typeface="Arial"/>
                <a:ea typeface="Arial"/>
                <a:cs typeface="Arial"/>
                <a:sym typeface="Arial"/>
              </a:rPr>
              <a:t>newBugFix</a:t>
            </a:r>
            <a:r>
              <a:rPr lang="en-US" sz="2200" b="0" i="0" u="none" strike="noStrike" cap="none" dirty="0">
                <a:solidFill>
                  <a:schemeClr val="bg1"/>
                </a:solidFill>
                <a:latin typeface="Arial"/>
                <a:ea typeface="Arial"/>
                <a:cs typeface="Arial"/>
                <a:sym typeface="Arial"/>
              </a:rPr>
              <a:t> branch points to the current HEAD I was on at the time of the creation.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You can see the HEAD with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log -1:</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log -1 </a:t>
            </a:r>
            <a:r>
              <a:rPr lang="en-US" sz="2200" b="0" i="0" u="none" strike="noStrike" cap="none" dirty="0" err="1">
                <a:solidFill>
                  <a:srgbClr val="ED7D31"/>
                </a:solidFill>
                <a:latin typeface="Arial"/>
                <a:ea typeface="Arial"/>
                <a:cs typeface="Arial"/>
                <a:sym typeface="Arial"/>
              </a:rPr>
              <a:t>newBugFix</a:t>
            </a:r>
            <a:r>
              <a:rPr lang="en-US" sz="2200" b="0" i="0" u="none" strike="noStrike" cap="none" dirty="0">
                <a:solidFill>
                  <a:srgbClr val="ED7D31"/>
                </a:solidFill>
                <a:latin typeface="Arial"/>
                <a:ea typeface="Arial"/>
                <a:cs typeface="Arial"/>
                <a:sym typeface="Arial"/>
              </a:rPr>
              <a:t> --format=format:%H</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25fe20b2dbb20cac8aa43c5ad64494ef8ea64ffc</a:t>
            </a:r>
            <a:endParaRPr sz="14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If you want to add a description to the branch, you can do it with the --edit-description option for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branch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branch --edit-description </a:t>
            </a:r>
            <a:r>
              <a:rPr lang="en-US" sz="2200" b="0" i="0" u="none" strike="noStrike" cap="none" dirty="0" err="1">
                <a:solidFill>
                  <a:srgbClr val="ED7D31"/>
                </a:solidFill>
                <a:latin typeface="Arial"/>
                <a:ea typeface="Arial"/>
                <a:cs typeface="Arial"/>
                <a:sym typeface="Arial"/>
              </a:rPr>
              <a:t>newBugFix</a:t>
            </a:r>
            <a:endParaRPr sz="2200" b="0" i="0" u="none" strike="noStrike" cap="none" dirty="0">
              <a:solidFill>
                <a:srgbClr val="ED7D3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86</a:t>
            </a:fld>
            <a:endParaRPr>
              <a:latin typeface="Calibri"/>
              <a:ea typeface="Calibri"/>
              <a:cs typeface="Calibri"/>
              <a:sym typeface="Calibri"/>
            </a:endParaRPr>
          </a:p>
        </p:txBody>
      </p:sp>
      <p:sp>
        <p:nvSpPr>
          <p:cNvPr id="476" name="Google Shape;476;p3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How to do it…</a:t>
            </a:r>
            <a:endParaRPr sz="1400" b="0" i="0" u="none" strike="noStrike" cap="none">
              <a:solidFill>
                <a:srgbClr val="000000"/>
              </a:solidFill>
              <a:latin typeface="Arial"/>
              <a:ea typeface="Arial"/>
              <a:cs typeface="Arial"/>
              <a:sym typeface="Arial"/>
            </a:endParaRPr>
          </a:p>
        </p:txBody>
      </p:sp>
      <p:sp>
        <p:nvSpPr>
          <p:cNvPr id="477" name="Google Shape;477;p35"/>
          <p:cNvSpPr txBox="1"/>
          <p:nvPr/>
        </p:nvSpPr>
        <p:spPr>
          <a:xfrm>
            <a:off x="404134" y="1466230"/>
            <a:ext cx="8499720" cy="2791734"/>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previous command will open an editor where you can type in a description:</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Refactoring the Hydro controller</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The hydro controller code is currently horrible needs to be refactored. </a:t>
            </a:r>
            <a:endParaRPr sz="14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Close the editor and the message will be saved.</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87</a:t>
            </a:fld>
            <a:endParaRPr>
              <a:latin typeface="Calibri"/>
              <a:ea typeface="Calibri"/>
              <a:cs typeface="Calibri"/>
              <a:sym typeface="Calibri"/>
            </a:endParaRPr>
          </a:p>
        </p:txBody>
      </p:sp>
      <p:sp>
        <p:nvSpPr>
          <p:cNvPr id="483" name="Google Shape;483;p3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How it works…</a:t>
            </a:r>
            <a:endParaRPr sz="1400" b="0" i="0" u="none" strike="noStrike" cap="none">
              <a:solidFill>
                <a:srgbClr val="000000"/>
              </a:solidFill>
              <a:latin typeface="Arial"/>
              <a:ea typeface="Arial"/>
              <a:cs typeface="Arial"/>
              <a:sym typeface="Arial"/>
            </a:endParaRPr>
          </a:p>
        </p:txBody>
      </p:sp>
      <p:sp>
        <p:nvSpPr>
          <p:cNvPr id="484" name="Google Shape;484;p36"/>
          <p:cNvSpPr txBox="1"/>
          <p:nvPr/>
        </p:nvSpPr>
        <p:spPr>
          <a:xfrm>
            <a:off x="773589" y="1282309"/>
            <a:ext cx="7596822" cy="3397725"/>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stores the information in the local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a:t>
            </a:r>
            <a:r>
              <a:rPr lang="en-US" sz="2200" b="0" i="0" u="none" strike="noStrike" cap="none" dirty="0" err="1">
                <a:solidFill>
                  <a:schemeClr val="bg1"/>
                </a:solidFill>
                <a:latin typeface="Arial"/>
                <a:ea typeface="Arial"/>
                <a:cs typeface="Arial"/>
                <a:sym typeface="Arial"/>
              </a:rPr>
              <a:t>config</a:t>
            </a:r>
            <a:r>
              <a:rPr lang="en-US" sz="2200" b="0" i="0" u="none" strike="noStrike" cap="none" dirty="0">
                <a:solidFill>
                  <a:schemeClr val="bg1"/>
                </a:solidFill>
                <a:latin typeface="Arial"/>
                <a:ea typeface="Arial"/>
                <a:cs typeface="Arial"/>
                <a:sym typeface="Arial"/>
              </a:rPr>
              <a:t> file; this also means that you cannot push this information to a remote repository.</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To retrieve the description for the branch, you can use the --get flag for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a:t>
            </a:r>
            <a:r>
              <a:rPr lang="en-US" sz="2200" b="0" i="0" u="none" strike="noStrike" cap="none" dirty="0" err="1">
                <a:solidFill>
                  <a:schemeClr val="bg1"/>
                </a:solidFill>
                <a:latin typeface="Arial"/>
                <a:ea typeface="Arial"/>
                <a:cs typeface="Arial"/>
                <a:sym typeface="Arial"/>
              </a:rPr>
              <a:t>config</a:t>
            </a:r>
            <a:r>
              <a:rPr lang="en-US" sz="2200" b="0" i="0" u="none" strike="noStrike" cap="none" dirty="0">
                <a:solidFill>
                  <a:schemeClr val="bg1"/>
                </a:solidFill>
                <a:latin typeface="Arial"/>
                <a:ea typeface="Arial"/>
                <a:cs typeface="Arial"/>
                <a:sym typeface="Arial"/>
              </a:rPr>
              <a:t> command:</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 </a:t>
            </a:r>
            <a:r>
              <a:rPr lang="en-US" sz="2200" b="0" i="0" u="none" strike="noStrike" cap="none" dirty="0" err="1">
                <a:solidFill>
                  <a:srgbClr val="ED7D31"/>
                </a:solidFill>
                <a:latin typeface="Arial"/>
                <a:ea typeface="Arial"/>
                <a:cs typeface="Arial"/>
                <a:sym typeface="Arial"/>
              </a:rPr>
              <a:t>config</a:t>
            </a:r>
            <a:r>
              <a:rPr lang="en-US" sz="2200" b="0" i="0" u="none" strike="noStrike" cap="none" dirty="0">
                <a:solidFill>
                  <a:srgbClr val="ED7D31"/>
                </a:solidFill>
                <a:latin typeface="Arial"/>
                <a:ea typeface="Arial"/>
                <a:cs typeface="Arial"/>
                <a:sym typeface="Arial"/>
              </a:rPr>
              <a:t> --get </a:t>
            </a:r>
            <a:r>
              <a:rPr lang="en-US" sz="2200" b="0" i="0" u="none" strike="noStrike" cap="none" dirty="0" err="1">
                <a:solidFill>
                  <a:srgbClr val="ED7D31"/>
                </a:solidFill>
                <a:latin typeface="Arial"/>
                <a:ea typeface="Arial"/>
                <a:cs typeface="Arial"/>
                <a:sym typeface="Arial"/>
              </a:rPr>
              <a:t>branch.newBugFix.description</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Refactoring the Hydro controller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The hydro controller code is currently horrible needs to be refactored.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88</a:t>
            </a:fld>
            <a:endParaRPr>
              <a:latin typeface="Calibri"/>
              <a:ea typeface="Calibri"/>
              <a:cs typeface="Calibri"/>
              <a:sym typeface="Calibri"/>
            </a:endParaRPr>
          </a:p>
        </p:txBody>
      </p:sp>
      <p:sp>
        <p:nvSpPr>
          <p:cNvPr id="490" name="Google Shape;490;p3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How it works…</a:t>
            </a:r>
            <a:endParaRPr sz="1400" b="0" i="0" u="none" strike="noStrike" cap="none">
              <a:solidFill>
                <a:srgbClr val="000000"/>
              </a:solidFill>
              <a:latin typeface="Arial"/>
              <a:ea typeface="Arial"/>
              <a:cs typeface="Arial"/>
              <a:sym typeface="Arial"/>
            </a:endParaRPr>
          </a:p>
        </p:txBody>
      </p:sp>
      <p:sp>
        <p:nvSpPr>
          <p:cNvPr id="491" name="Google Shape;491;p37"/>
          <p:cNvSpPr txBox="1"/>
          <p:nvPr/>
        </p:nvSpPr>
        <p:spPr>
          <a:xfrm>
            <a:off x="773589" y="1522006"/>
            <a:ext cx="7596822" cy="2720617"/>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The branch information is stored as a file in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/refs/heads/</a:t>
            </a:r>
            <a:r>
              <a:rPr lang="en-US" sz="2200" b="0" i="0" u="none" strike="noStrike" cap="none" dirty="0" err="1">
                <a:solidFill>
                  <a:schemeClr val="bg1"/>
                </a:solidFill>
                <a:latin typeface="Arial"/>
                <a:ea typeface="Arial"/>
                <a:cs typeface="Arial"/>
                <a:sym typeface="Arial"/>
              </a:rPr>
              <a:t>newBugFix</a:t>
            </a:r>
            <a:r>
              <a:rPr lang="en-US" sz="2200" b="0" i="0" u="none" strike="noStrike" cap="none" dirty="0">
                <a:solidFill>
                  <a:schemeClr val="bg1"/>
                </a:solidFill>
                <a:latin typeface="Arial"/>
                <a:ea typeface="Arial"/>
                <a:cs typeface="Arial"/>
                <a:sym typeface="Arial"/>
              </a:rPr>
              <a:t>:</a:t>
            </a:r>
            <a:endParaRPr sz="1400" b="0" i="0" u="none" strike="noStrike" cap="none" dirty="0">
              <a:solidFill>
                <a:schemeClr val="bg1"/>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 cat .</a:t>
            </a:r>
            <a:r>
              <a:rPr lang="en-US" sz="2200" b="0" i="0" u="none" strike="noStrike" cap="none" dirty="0" err="1">
                <a:solidFill>
                  <a:srgbClr val="ED7D31"/>
                </a:solidFill>
                <a:latin typeface="Arial"/>
                <a:ea typeface="Arial"/>
                <a:cs typeface="Arial"/>
                <a:sym typeface="Arial"/>
              </a:rPr>
              <a:t>git</a:t>
            </a:r>
            <a:r>
              <a:rPr lang="en-US" sz="2200" b="0" i="0" u="none" strike="noStrike" cap="none" dirty="0">
                <a:solidFill>
                  <a:srgbClr val="ED7D31"/>
                </a:solidFill>
                <a:latin typeface="Arial"/>
                <a:ea typeface="Arial"/>
                <a:cs typeface="Arial"/>
                <a:sym typeface="Arial"/>
              </a:rPr>
              <a:t>/refs/heads/</a:t>
            </a:r>
            <a:r>
              <a:rPr lang="en-US" sz="2200" b="0" i="0" u="none" strike="noStrike" cap="none" dirty="0" err="1">
                <a:solidFill>
                  <a:srgbClr val="ED7D31"/>
                </a:solidFill>
                <a:latin typeface="Arial"/>
                <a:ea typeface="Arial"/>
                <a:cs typeface="Arial"/>
                <a:sym typeface="Arial"/>
              </a:rPr>
              <a:t>newBugFix</a:t>
            </a:r>
            <a:endParaRPr sz="22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ED7D31"/>
                </a:solidFill>
                <a:latin typeface="Arial"/>
                <a:ea typeface="Arial"/>
                <a:cs typeface="Arial"/>
                <a:sym typeface="Arial"/>
              </a:rPr>
              <a:t>25fe20b2dbb20cac8aa43c5ad64494ef8ea64ffc</a:t>
            </a:r>
            <a:endParaRPr sz="1400" b="0" i="0" u="none" strike="noStrike" cap="none" dirty="0">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chemeClr val="bg1"/>
                </a:solidFill>
                <a:latin typeface="Arial"/>
                <a:ea typeface="Arial"/>
                <a:cs typeface="Arial"/>
                <a:sym typeface="Arial"/>
              </a:rPr>
              <a:t>Note that it is the same commit hash we retrieved with the </a:t>
            </a:r>
            <a:r>
              <a:rPr lang="en-US" sz="2200" b="0" i="0" u="none" strike="noStrike" cap="none" dirty="0" err="1">
                <a:solidFill>
                  <a:schemeClr val="bg1"/>
                </a:solidFill>
                <a:latin typeface="Arial"/>
                <a:ea typeface="Arial"/>
                <a:cs typeface="Arial"/>
                <a:sym typeface="Arial"/>
              </a:rPr>
              <a:t>git</a:t>
            </a:r>
            <a:r>
              <a:rPr lang="en-US" sz="2200" b="0" i="0" u="none" strike="noStrike" cap="none" dirty="0">
                <a:solidFill>
                  <a:schemeClr val="bg1"/>
                </a:solidFill>
                <a:latin typeface="Arial"/>
                <a:ea typeface="Arial"/>
                <a:cs typeface="Arial"/>
                <a:sym typeface="Arial"/>
              </a:rPr>
              <a:t> log command</a:t>
            </a:r>
            <a:endParaRPr sz="2200" b="0" i="0" u="none" strike="noStrike" cap="none" dirty="0">
              <a:solidFill>
                <a:schemeClr val="bg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89</a:t>
            </a:fld>
            <a:endParaRPr sz="900" b="1" i="0" u="none" strike="noStrike" cap="none">
              <a:solidFill>
                <a:srgbClr val="FFFFFF"/>
              </a:solidFill>
              <a:latin typeface="Calibri"/>
              <a:ea typeface="Calibri"/>
              <a:cs typeface="Calibri"/>
              <a:sym typeface="Calibri"/>
            </a:endParaRPr>
          </a:p>
        </p:txBody>
      </p:sp>
      <p:sp>
        <p:nvSpPr>
          <p:cNvPr id="786" name="Google Shape;786;p75"/>
          <p:cNvSpPr txBox="1"/>
          <p:nvPr/>
        </p:nvSpPr>
        <p:spPr>
          <a:xfrm>
            <a:off x="610200" y="1063875"/>
            <a:ext cx="7845178" cy="333617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It's all about labels</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a branch is nothing more than a label, a mobile label placed on a commit.</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In fact, every leaf on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branch has to be labeled with a meaningful name to allow us to reach it and then move around, go back, merge, rebase, or discard some commits when needed.</a:t>
            </a:r>
            <a:endParaRPr sz="1400" b="0" i="0" u="none" strike="noStrike" cap="none" dirty="0">
              <a:solidFill>
                <a:schemeClr val="bg1"/>
              </a:solidFill>
              <a:latin typeface="Arial"/>
              <a:ea typeface="Arial"/>
              <a:cs typeface="Arial"/>
              <a:sym typeface="Arial"/>
            </a:endParaRPr>
          </a:p>
        </p:txBody>
      </p:sp>
      <p:sp>
        <p:nvSpPr>
          <p:cNvPr id="787" name="Google Shape;787;p7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lvl="0" indent="0" algn="r" rtl="0">
              <a:lnSpc>
                <a:spcPct val="100000"/>
              </a:lnSpc>
              <a:spcBef>
                <a:spcPts val="0"/>
              </a:spcBef>
              <a:spcAft>
                <a:spcPts val="0"/>
              </a:spcAft>
              <a:buSzPts val="900"/>
              <a:buNone/>
            </a:pPr>
            <a:r>
              <a:rPr lang="en-US"/>
              <a:t>1-</a:t>
            </a:r>
            <a:fld id="{00000000-1234-1234-1234-123412341234}" type="slidenum">
              <a:rPr lang="en-US">
                <a:latin typeface="Calibri"/>
                <a:ea typeface="Calibri"/>
                <a:cs typeface="Calibri"/>
                <a:sym typeface="Calibri"/>
              </a:rPr>
              <a:t>9</a:t>
            </a:fld>
            <a:endParaRPr>
              <a:latin typeface="Calibri"/>
              <a:ea typeface="Calibri"/>
              <a:cs typeface="Calibri"/>
              <a:sym typeface="Calibri"/>
            </a:endParaRPr>
          </a:p>
        </p:txBody>
      </p:sp>
      <p:sp>
        <p:nvSpPr>
          <p:cNvPr id="3" name="Rectangle 1">
            <a:extLst>
              <a:ext uri="{FF2B5EF4-FFF2-40B4-BE49-F238E27FC236}">
                <a16:creationId xmlns:a16="http://schemas.microsoft.com/office/drawing/2014/main" id="{4E56B22A-6280-DD9C-D087-2A5EC3BBA684}"/>
              </a:ext>
            </a:extLst>
          </p:cNvPr>
          <p:cNvSpPr>
            <a:spLocks noChangeArrowheads="1"/>
          </p:cNvSpPr>
          <p:nvPr/>
        </p:nvSpPr>
        <p:spPr bwMode="auto">
          <a:xfrm>
            <a:off x="308293" y="136366"/>
            <a:ext cx="576311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Arial" panose="020B0604020202020204" pitchFamily="34" charset="0"/>
              </a:rPr>
              <a:t>Comparison of </a:t>
            </a:r>
            <a:r>
              <a:rPr kumimoji="0" lang="en-US" altLang="en-US" sz="3200" i="0" u="none" strike="noStrike" cap="none" normalizeH="0" baseline="0" dirty="0">
                <a:ln>
                  <a:noFill/>
                </a:ln>
                <a:solidFill>
                  <a:schemeClr val="bg1"/>
                </a:solidFill>
                <a:effectLst/>
                <a:latin typeface="Arial" panose="020B0604020202020204" pitchFamily="34" charset="0"/>
              </a:rPr>
              <a:t>Git</a:t>
            </a:r>
            <a:r>
              <a:rPr kumimoji="0" lang="en-US" altLang="en-US" sz="3200" b="1" i="0" u="none" strike="noStrike" cap="none" normalizeH="0" baseline="0" dirty="0">
                <a:ln>
                  <a:noFill/>
                </a:ln>
                <a:solidFill>
                  <a:schemeClr val="bg1"/>
                </a:solidFill>
                <a:effectLst/>
                <a:latin typeface="Arial" panose="020B0604020202020204" pitchFamily="34" charset="0"/>
              </a:rPr>
              <a:t> vs GitHub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9009613-A85C-8263-F4C4-BC9E6062DFB1}"/>
              </a:ext>
            </a:extLst>
          </p:cNvPr>
          <p:cNvGraphicFramePr>
            <a:graphicFrameLocks noGrp="1"/>
          </p:cNvGraphicFramePr>
          <p:nvPr>
            <p:extLst>
              <p:ext uri="{D42A27DB-BD31-4B8C-83A1-F6EECF244321}">
                <p14:modId xmlns:p14="http://schemas.microsoft.com/office/powerpoint/2010/main" val="3980761618"/>
              </p:ext>
            </p:extLst>
          </p:nvPr>
        </p:nvGraphicFramePr>
        <p:xfrm>
          <a:off x="379413" y="873239"/>
          <a:ext cx="6551772" cy="3976486"/>
        </p:xfrm>
        <a:graphic>
          <a:graphicData uri="http://schemas.openxmlformats.org/drawingml/2006/table">
            <a:tbl>
              <a:tblPr/>
              <a:tblGrid>
                <a:gridCol w="2183924">
                  <a:extLst>
                    <a:ext uri="{9D8B030D-6E8A-4147-A177-3AD203B41FA5}">
                      <a16:colId xmlns:a16="http://schemas.microsoft.com/office/drawing/2014/main" val="2780549099"/>
                    </a:ext>
                  </a:extLst>
                </a:gridCol>
                <a:gridCol w="2183924">
                  <a:extLst>
                    <a:ext uri="{9D8B030D-6E8A-4147-A177-3AD203B41FA5}">
                      <a16:colId xmlns:a16="http://schemas.microsoft.com/office/drawing/2014/main" val="1042417221"/>
                    </a:ext>
                  </a:extLst>
                </a:gridCol>
                <a:gridCol w="2183924">
                  <a:extLst>
                    <a:ext uri="{9D8B030D-6E8A-4147-A177-3AD203B41FA5}">
                      <a16:colId xmlns:a16="http://schemas.microsoft.com/office/drawing/2014/main" val="105759714"/>
                    </a:ext>
                  </a:extLst>
                </a:gridCol>
              </a:tblGrid>
              <a:tr h="182017">
                <a:tc>
                  <a:txBody>
                    <a:bodyPr/>
                    <a:lstStyle/>
                    <a:p>
                      <a:r>
                        <a:rPr lang="en-US" sz="1050" b="1" dirty="0">
                          <a:solidFill>
                            <a:schemeClr val="bg1"/>
                          </a:solidFill>
                        </a:rPr>
                        <a:t>Aspect</a:t>
                      </a:r>
                      <a:endParaRPr lang="en-US" sz="1050" dirty="0">
                        <a:solidFill>
                          <a:schemeClr val="bg1"/>
                        </a:solidFill>
                      </a:endParaRPr>
                    </a:p>
                  </a:txBody>
                  <a:tcPr marL="56005" marR="56005" marT="28003" marB="28003" anchor="ctr">
                    <a:lnL>
                      <a:noFill/>
                    </a:lnL>
                    <a:lnR>
                      <a:noFill/>
                    </a:lnR>
                    <a:lnT>
                      <a:noFill/>
                    </a:lnT>
                    <a:lnB>
                      <a:noFill/>
                    </a:lnB>
                  </a:tcPr>
                </a:tc>
                <a:tc>
                  <a:txBody>
                    <a:bodyPr/>
                    <a:lstStyle/>
                    <a:p>
                      <a:r>
                        <a:rPr lang="en-US" sz="1050" b="1" dirty="0">
                          <a:solidFill>
                            <a:schemeClr val="bg1"/>
                          </a:solidFill>
                        </a:rPr>
                        <a:t>Git</a:t>
                      </a:r>
                      <a:endParaRPr lang="en-US" sz="1050" dirty="0">
                        <a:solidFill>
                          <a:schemeClr val="bg1"/>
                        </a:solidFill>
                      </a:endParaRPr>
                    </a:p>
                  </a:txBody>
                  <a:tcPr marL="56005" marR="56005" marT="28003" marB="28003" anchor="ctr">
                    <a:lnL>
                      <a:noFill/>
                    </a:lnL>
                    <a:lnR>
                      <a:noFill/>
                    </a:lnR>
                    <a:lnT>
                      <a:noFill/>
                    </a:lnT>
                    <a:lnB>
                      <a:noFill/>
                    </a:lnB>
                  </a:tcPr>
                </a:tc>
                <a:tc>
                  <a:txBody>
                    <a:bodyPr/>
                    <a:lstStyle/>
                    <a:p>
                      <a:r>
                        <a:rPr lang="en-US" sz="1050" b="1" dirty="0">
                          <a:solidFill>
                            <a:schemeClr val="bg1"/>
                          </a:solidFill>
                        </a:rPr>
                        <a:t>GitHub</a:t>
                      </a:r>
                      <a:endParaRPr lang="en-US" sz="1050" dirty="0">
                        <a:solidFill>
                          <a:schemeClr val="bg1"/>
                        </a:solidFill>
                      </a:endParaRPr>
                    </a:p>
                  </a:txBody>
                  <a:tcPr marL="56005" marR="56005" marT="28003" marB="28003" anchor="ctr">
                    <a:lnL>
                      <a:noFill/>
                    </a:lnL>
                    <a:lnR>
                      <a:noFill/>
                    </a:lnR>
                    <a:lnT>
                      <a:noFill/>
                    </a:lnT>
                    <a:lnB>
                      <a:noFill/>
                    </a:lnB>
                  </a:tcPr>
                </a:tc>
                <a:extLst>
                  <a:ext uri="{0D108BD9-81ED-4DB2-BD59-A6C34878D82A}">
                    <a16:rowId xmlns:a16="http://schemas.microsoft.com/office/drawing/2014/main" val="306668409"/>
                  </a:ext>
                </a:extLst>
              </a:tr>
              <a:tr h="308029">
                <a:tc>
                  <a:txBody>
                    <a:bodyPr/>
                    <a:lstStyle/>
                    <a:p>
                      <a:r>
                        <a:rPr lang="en-US" sz="1050" b="1" dirty="0">
                          <a:solidFill>
                            <a:schemeClr val="bg1"/>
                          </a:solidFill>
                        </a:rPr>
                        <a:t>Definition</a:t>
                      </a:r>
                      <a:endParaRPr lang="en-US" sz="1050" dirty="0">
                        <a:solidFill>
                          <a:schemeClr val="bg1"/>
                        </a:solidFill>
                      </a:endParaRPr>
                    </a:p>
                  </a:txBody>
                  <a:tcPr marL="56005" marR="56005" marT="28003" marB="28003" anchor="ctr">
                    <a:lnL>
                      <a:noFill/>
                    </a:lnL>
                    <a:lnR>
                      <a:noFill/>
                    </a:lnR>
                    <a:lnT>
                      <a:noFill/>
                    </a:lnT>
                    <a:lnB>
                      <a:noFill/>
                    </a:lnB>
                  </a:tcPr>
                </a:tc>
                <a:tc>
                  <a:txBody>
                    <a:bodyPr/>
                    <a:lstStyle/>
                    <a:p>
                      <a:r>
                        <a:rPr lang="en-US" sz="1050" dirty="0">
                          <a:solidFill>
                            <a:schemeClr val="bg1"/>
                          </a:solidFill>
                        </a:rPr>
                        <a:t>A distributed version control system.</a:t>
                      </a:r>
                    </a:p>
                  </a:txBody>
                  <a:tcPr marL="56005" marR="56005" marT="28003" marB="28003" anchor="ctr">
                    <a:lnL>
                      <a:noFill/>
                    </a:lnL>
                    <a:lnR>
                      <a:noFill/>
                    </a:lnR>
                    <a:lnT>
                      <a:noFill/>
                    </a:lnT>
                    <a:lnB>
                      <a:noFill/>
                    </a:lnB>
                  </a:tcPr>
                </a:tc>
                <a:tc>
                  <a:txBody>
                    <a:bodyPr/>
                    <a:lstStyle/>
                    <a:p>
                      <a:r>
                        <a:rPr lang="en-US" sz="1050" dirty="0">
                          <a:solidFill>
                            <a:schemeClr val="bg1"/>
                          </a:solidFill>
                        </a:rPr>
                        <a:t>A web-based platform for hosting Git repositories.</a:t>
                      </a:r>
                    </a:p>
                  </a:txBody>
                  <a:tcPr marL="56005" marR="56005" marT="28003" marB="28003" anchor="ctr">
                    <a:lnL>
                      <a:noFill/>
                    </a:lnL>
                    <a:lnR>
                      <a:noFill/>
                    </a:lnR>
                    <a:lnT>
                      <a:noFill/>
                    </a:lnT>
                    <a:lnB>
                      <a:noFill/>
                    </a:lnB>
                  </a:tcPr>
                </a:tc>
                <a:extLst>
                  <a:ext uri="{0D108BD9-81ED-4DB2-BD59-A6C34878D82A}">
                    <a16:rowId xmlns:a16="http://schemas.microsoft.com/office/drawing/2014/main" val="2771066265"/>
                  </a:ext>
                </a:extLst>
              </a:tr>
              <a:tr h="308029">
                <a:tc>
                  <a:txBody>
                    <a:bodyPr/>
                    <a:lstStyle/>
                    <a:p>
                      <a:r>
                        <a:rPr lang="en-US" sz="1050" b="1" dirty="0">
                          <a:solidFill>
                            <a:schemeClr val="bg1"/>
                          </a:solidFill>
                        </a:rPr>
                        <a:t>Functionality</a:t>
                      </a:r>
                      <a:endParaRPr lang="en-US" sz="1050" dirty="0">
                        <a:solidFill>
                          <a:schemeClr val="bg1"/>
                        </a:solidFill>
                      </a:endParaRPr>
                    </a:p>
                  </a:txBody>
                  <a:tcPr marL="56005" marR="56005" marT="28003" marB="28003" anchor="ctr">
                    <a:lnL>
                      <a:noFill/>
                    </a:lnL>
                    <a:lnR>
                      <a:noFill/>
                    </a:lnR>
                    <a:lnT>
                      <a:noFill/>
                    </a:lnT>
                    <a:lnB>
                      <a:noFill/>
                    </a:lnB>
                  </a:tcPr>
                </a:tc>
                <a:tc>
                  <a:txBody>
                    <a:bodyPr/>
                    <a:lstStyle/>
                    <a:p>
                      <a:r>
                        <a:rPr lang="en-US" sz="1050" dirty="0">
                          <a:solidFill>
                            <a:schemeClr val="bg1"/>
                          </a:solidFill>
                        </a:rPr>
                        <a:t>Tracks changes, manages versions, and branches.</a:t>
                      </a:r>
                    </a:p>
                  </a:txBody>
                  <a:tcPr marL="56005" marR="56005" marT="28003" marB="28003" anchor="ctr">
                    <a:lnL>
                      <a:noFill/>
                    </a:lnL>
                    <a:lnR>
                      <a:noFill/>
                    </a:lnR>
                    <a:lnT>
                      <a:noFill/>
                    </a:lnT>
                    <a:lnB>
                      <a:noFill/>
                    </a:lnB>
                  </a:tcPr>
                </a:tc>
                <a:tc>
                  <a:txBody>
                    <a:bodyPr/>
                    <a:lstStyle/>
                    <a:p>
                      <a:r>
                        <a:rPr lang="en-US" sz="1050" dirty="0">
                          <a:solidFill>
                            <a:schemeClr val="bg1"/>
                          </a:solidFill>
                        </a:rPr>
                        <a:t>Adds collaboration, hosting, and community features.</a:t>
                      </a:r>
                    </a:p>
                  </a:txBody>
                  <a:tcPr marL="56005" marR="56005" marT="28003" marB="28003" anchor="ctr">
                    <a:lnL>
                      <a:noFill/>
                    </a:lnL>
                    <a:lnR>
                      <a:noFill/>
                    </a:lnR>
                    <a:lnT>
                      <a:noFill/>
                    </a:lnT>
                    <a:lnB>
                      <a:noFill/>
                    </a:lnB>
                  </a:tcPr>
                </a:tc>
                <a:extLst>
                  <a:ext uri="{0D108BD9-81ED-4DB2-BD59-A6C34878D82A}">
                    <a16:rowId xmlns:a16="http://schemas.microsoft.com/office/drawing/2014/main" val="1110254974"/>
                  </a:ext>
                </a:extLst>
              </a:tr>
              <a:tr h="308029">
                <a:tc>
                  <a:txBody>
                    <a:bodyPr/>
                    <a:lstStyle/>
                    <a:p>
                      <a:r>
                        <a:rPr lang="en-US" sz="1050" b="1" dirty="0">
                          <a:solidFill>
                            <a:schemeClr val="bg1"/>
                          </a:solidFill>
                        </a:rPr>
                        <a:t>Installation</a:t>
                      </a:r>
                      <a:endParaRPr lang="en-US" sz="1050" dirty="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Installed on a local machine.</a:t>
                      </a:r>
                    </a:p>
                  </a:txBody>
                  <a:tcPr marL="56005" marR="56005" marT="28003" marB="28003" anchor="ctr">
                    <a:lnL>
                      <a:noFill/>
                    </a:lnL>
                    <a:lnR>
                      <a:noFill/>
                    </a:lnR>
                    <a:lnT>
                      <a:noFill/>
                    </a:lnT>
                    <a:lnB>
                      <a:noFill/>
                    </a:lnB>
                  </a:tcPr>
                </a:tc>
                <a:tc>
                  <a:txBody>
                    <a:bodyPr/>
                    <a:lstStyle/>
                    <a:p>
                      <a:r>
                        <a:rPr lang="en-US" sz="1050">
                          <a:solidFill>
                            <a:schemeClr val="bg1"/>
                          </a:solidFill>
                        </a:rPr>
                        <a:t>Accessed via a web browser (no installation needed).</a:t>
                      </a:r>
                    </a:p>
                  </a:txBody>
                  <a:tcPr marL="56005" marR="56005" marT="28003" marB="28003" anchor="ctr">
                    <a:lnL>
                      <a:noFill/>
                    </a:lnL>
                    <a:lnR>
                      <a:noFill/>
                    </a:lnR>
                    <a:lnT>
                      <a:noFill/>
                    </a:lnT>
                    <a:lnB>
                      <a:noFill/>
                    </a:lnB>
                  </a:tcPr>
                </a:tc>
                <a:extLst>
                  <a:ext uri="{0D108BD9-81ED-4DB2-BD59-A6C34878D82A}">
                    <a16:rowId xmlns:a16="http://schemas.microsoft.com/office/drawing/2014/main" val="3987683190"/>
                  </a:ext>
                </a:extLst>
              </a:tr>
              <a:tr h="308029">
                <a:tc>
                  <a:txBody>
                    <a:bodyPr/>
                    <a:lstStyle/>
                    <a:p>
                      <a:r>
                        <a:rPr lang="en-US" sz="1050" b="1">
                          <a:solidFill>
                            <a:schemeClr val="bg1"/>
                          </a:solidFill>
                        </a:rPr>
                        <a:t>Collaboration</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Supports local collaboration through Git.</a:t>
                      </a:r>
                    </a:p>
                  </a:txBody>
                  <a:tcPr marL="56005" marR="56005" marT="28003" marB="28003" anchor="ctr">
                    <a:lnL>
                      <a:noFill/>
                    </a:lnL>
                    <a:lnR>
                      <a:noFill/>
                    </a:lnR>
                    <a:lnT>
                      <a:noFill/>
                    </a:lnT>
                    <a:lnB>
                      <a:noFill/>
                    </a:lnB>
                  </a:tcPr>
                </a:tc>
                <a:tc>
                  <a:txBody>
                    <a:bodyPr/>
                    <a:lstStyle/>
                    <a:p>
                      <a:r>
                        <a:rPr lang="en-US" sz="1050">
                          <a:solidFill>
                            <a:schemeClr val="bg1"/>
                          </a:solidFill>
                        </a:rPr>
                        <a:t>Enables online collaboration with teams.</a:t>
                      </a:r>
                    </a:p>
                  </a:txBody>
                  <a:tcPr marL="56005" marR="56005" marT="28003" marB="28003" anchor="ctr">
                    <a:lnL>
                      <a:noFill/>
                    </a:lnL>
                    <a:lnR>
                      <a:noFill/>
                    </a:lnR>
                    <a:lnT>
                      <a:noFill/>
                    </a:lnT>
                    <a:lnB>
                      <a:noFill/>
                    </a:lnB>
                  </a:tcPr>
                </a:tc>
                <a:extLst>
                  <a:ext uri="{0D108BD9-81ED-4DB2-BD59-A6C34878D82A}">
                    <a16:rowId xmlns:a16="http://schemas.microsoft.com/office/drawing/2014/main" val="79034575"/>
                  </a:ext>
                </a:extLst>
              </a:tr>
              <a:tr h="308029">
                <a:tc>
                  <a:txBody>
                    <a:bodyPr/>
                    <a:lstStyle/>
                    <a:p>
                      <a:r>
                        <a:rPr lang="en-US" sz="1050" b="1">
                          <a:solidFill>
                            <a:schemeClr val="bg1"/>
                          </a:solidFill>
                        </a:rPr>
                        <a:t>Platform</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Command-line based tool.</a:t>
                      </a:r>
                    </a:p>
                  </a:txBody>
                  <a:tcPr marL="56005" marR="56005" marT="28003" marB="28003" anchor="ctr">
                    <a:lnL>
                      <a:noFill/>
                    </a:lnL>
                    <a:lnR>
                      <a:noFill/>
                    </a:lnR>
                    <a:lnT>
                      <a:noFill/>
                    </a:lnT>
                    <a:lnB>
                      <a:noFill/>
                    </a:lnB>
                  </a:tcPr>
                </a:tc>
                <a:tc>
                  <a:txBody>
                    <a:bodyPr/>
                    <a:lstStyle/>
                    <a:p>
                      <a:r>
                        <a:rPr lang="en-US" sz="1050">
                          <a:solidFill>
                            <a:schemeClr val="bg1"/>
                          </a:solidFill>
                        </a:rPr>
                        <a:t>GUI-based online tool (with CLI integration).</a:t>
                      </a:r>
                    </a:p>
                  </a:txBody>
                  <a:tcPr marL="56005" marR="56005" marT="28003" marB="28003" anchor="ctr">
                    <a:lnL>
                      <a:noFill/>
                    </a:lnL>
                    <a:lnR>
                      <a:noFill/>
                    </a:lnR>
                    <a:lnT>
                      <a:noFill/>
                    </a:lnT>
                    <a:lnB>
                      <a:noFill/>
                    </a:lnB>
                  </a:tcPr>
                </a:tc>
                <a:extLst>
                  <a:ext uri="{0D108BD9-81ED-4DB2-BD59-A6C34878D82A}">
                    <a16:rowId xmlns:a16="http://schemas.microsoft.com/office/drawing/2014/main" val="1133982471"/>
                  </a:ext>
                </a:extLst>
              </a:tr>
              <a:tr h="308029">
                <a:tc>
                  <a:txBody>
                    <a:bodyPr/>
                    <a:lstStyle/>
                    <a:p>
                      <a:r>
                        <a:rPr lang="en-US" sz="1050" b="1">
                          <a:solidFill>
                            <a:schemeClr val="bg1"/>
                          </a:solidFill>
                        </a:rPr>
                        <a:t>Storage</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Local repository on your computer.</a:t>
                      </a:r>
                    </a:p>
                  </a:txBody>
                  <a:tcPr marL="56005" marR="56005" marT="28003" marB="28003" anchor="ctr">
                    <a:lnL>
                      <a:noFill/>
                    </a:lnL>
                    <a:lnR>
                      <a:noFill/>
                    </a:lnR>
                    <a:lnT>
                      <a:noFill/>
                    </a:lnT>
                    <a:lnB>
                      <a:noFill/>
                    </a:lnB>
                  </a:tcPr>
                </a:tc>
                <a:tc>
                  <a:txBody>
                    <a:bodyPr/>
                    <a:lstStyle/>
                    <a:p>
                      <a:r>
                        <a:rPr lang="en-US" sz="1050">
                          <a:solidFill>
                            <a:schemeClr val="bg1"/>
                          </a:solidFill>
                        </a:rPr>
                        <a:t>Remote repositories stored in the cloud.</a:t>
                      </a:r>
                    </a:p>
                  </a:txBody>
                  <a:tcPr marL="56005" marR="56005" marT="28003" marB="28003" anchor="ctr">
                    <a:lnL>
                      <a:noFill/>
                    </a:lnL>
                    <a:lnR>
                      <a:noFill/>
                    </a:lnR>
                    <a:lnT>
                      <a:noFill/>
                    </a:lnT>
                    <a:lnB>
                      <a:noFill/>
                    </a:lnB>
                  </a:tcPr>
                </a:tc>
                <a:extLst>
                  <a:ext uri="{0D108BD9-81ED-4DB2-BD59-A6C34878D82A}">
                    <a16:rowId xmlns:a16="http://schemas.microsoft.com/office/drawing/2014/main" val="823619671"/>
                  </a:ext>
                </a:extLst>
              </a:tr>
              <a:tr h="308029">
                <a:tc>
                  <a:txBody>
                    <a:bodyPr/>
                    <a:lstStyle/>
                    <a:p>
                      <a:r>
                        <a:rPr lang="en-US" sz="1050" b="1">
                          <a:solidFill>
                            <a:schemeClr val="bg1"/>
                          </a:solidFill>
                        </a:rPr>
                        <a:t>Usage</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For version control of code locally or remotely.</a:t>
                      </a:r>
                    </a:p>
                  </a:txBody>
                  <a:tcPr marL="56005" marR="56005" marT="28003" marB="28003" anchor="ctr">
                    <a:lnL>
                      <a:noFill/>
                    </a:lnL>
                    <a:lnR>
                      <a:noFill/>
                    </a:lnR>
                    <a:lnT>
                      <a:noFill/>
                    </a:lnT>
                    <a:lnB>
                      <a:noFill/>
                    </a:lnB>
                  </a:tcPr>
                </a:tc>
                <a:tc>
                  <a:txBody>
                    <a:bodyPr/>
                    <a:lstStyle/>
                    <a:p>
                      <a:r>
                        <a:rPr lang="en-US" sz="1050">
                          <a:solidFill>
                            <a:schemeClr val="bg1"/>
                          </a:solidFill>
                        </a:rPr>
                        <a:t>To share and collaborate on Git repositories.</a:t>
                      </a:r>
                    </a:p>
                  </a:txBody>
                  <a:tcPr marL="56005" marR="56005" marT="28003" marB="28003" anchor="ctr">
                    <a:lnL>
                      <a:noFill/>
                    </a:lnL>
                    <a:lnR>
                      <a:noFill/>
                    </a:lnR>
                    <a:lnT>
                      <a:noFill/>
                    </a:lnT>
                    <a:lnB>
                      <a:noFill/>
                    </a:lnB>
                  </a:tcPr>
                </a:tc>
                <a:extLst>
                  <a:ext uri="{0D108BD9-81ED-4DB2-BD59-A6C34878D82A}">
                    <a16:rowId xmlns:a16="http://schemas.microsoft.com/office/drawing/2014/main" val="1417113539"/>
                  </a:ext>
                </a:extLst>
              </a:tr>
              <a:tr h="308029">
                <a:tc>
                  <a:txBody>
                    <a:bodyPr/>
                    <a:lstStyle/>
                    <a:p>
                      <a:r>
                        <a:rPr lang="en-US" sz="1050" b="1">
                          <a:solidFill>
                            <a:schemeClr val="bg1"/>
                          </a:solidFill>
                        </a:rPr>
                        <a:t>Integration</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Works with any hosting platform (e.g., GitHub, GitLab).</a:t>
                      </a:r>
                    </a:p>
                  </a:txBody>
                  <a:tcPr marL="56005" marR="56005" marT="28003" marB="28003" anchor="ctr">
                    <a:lnL>
                      <a:noFill/>
                    </a:lnL>
                    <a:lnR>
                      <a:noFill/>
                    </a:lnR>
                    <a:lnT>
                      <a:noFill/>
                    </a:lnT>
                    <a:lnB>
                      <a:noFill/>
                    </a:lnB>
                  </a:tcPr>
                </a:tc>
                <a:tc>
                  <a:txBody>
                    <a:bodyPr/>
                    <a:lstStyle/>
                    <a:p>
                      <a:r>
                        <a:rPr lang="en-US" sz="1050">
                          <a:solidFill>
                            <a:schemeClr val="bg1"/>
                          </a:solidFill>
                        </a:rPr>
                        <a:t>Tightly integrated with Git, provides additional services.</a:t>
                      </a:r>
                    </a:p>
                  </a:txBody>
                  <a:tcPr marL="56005" marR="56005" marT="28003" marB="28003" anchor="ctr">
                    <a:lnL>
                      <a:noFill/>
                    </a:lnL>
                    <a:lnR>
                      <a:noFill/>
                    </a:lnR>
                    <a:lnT>
                      <a:noFill/>
                    </a:lnT>
                    <a:lnB>
                      <a:noFill/>
                    </a:lnB>
                  </a:tcPr>
                </a:tc>
                <a:extLst>
                  <a:ext uri="{0D108BD9-81ED-4DB2-BD59-A6C34878D82A}">
                    <a16:rowId xmlns:a16="http://schemas.microsoft.com/office/drawing/2014/main" val="2490436757"/>
                  </a:ext>
                </a:extLst>
              </a:tr>
              <a:tr h="308029">
                <a:tc>
                  <a:txBody>
                    <a:bodyPr/>
                    <a:lstStyle/>
                    <a:p>
                      <a:r>
                        <a:rPr lang="en-US" sz="1050" b="1">
                          <a:solidFill>
                            <a:schemeClr val="bg1"/>
                          </a:solidFill>
                        </a:rPr>
                        <a:t>Access Control</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a:solidFill>
                            <a:schemeClr val="bg1"/>
                          </a:solidFill>
                        </a:rPr>
                        <a:t>Local file permissions.</a:t>
                      </a:r>
                    </a:p>
                  </a:txBody>
                  <a:tcPr marL="56005" marR="56005" marT="28003" marB="28003" anchor="ctr">
                    <a:lnL>
                      <a:noFill/>
                    </a:lnL>
                    <a:lnR>
                      <a:noFill/>
                    </a:lnR>
                    <a:lnT>
                      <a:noFill/>
                    </a:lnT>
                    <a:lnB>
                      <a:noFill/>
                    </a:lnB>
                  </a:tcPr>
                </a:tc>
                <a:tc>
                  <a:txBody>
                    <a:bodyPr/>
                    <a:lstStyle/>
                    <a:p>
                      <a:r>
                        <a:rPr lang="en-US" sz="1050" dirty="0">
                          <a:solidFill>
                            <a:schemeClr val="bg1"/>
                          </a:solidFill>
                        </a:rPr>
                        <a:t>Role-based permissions for collaborators.</a:t>
                      </a:r>
                    </a:p>
                  </a:txBody>
                  <a:tcPr marL="56005" marR="56005" marT="28003" marB="28003" anchor="ctr">
                    <a:lnL>
                      <a:noFill/>
                    </a:lnL>
                    <a:lnR>
                      <a:noFill/>
                    </a:lnR>
                    <a:lnT>
                      <a:noFill/>
                    </a:lnT>
                    <a:lnB>
                      <a:noFill/>
                    </a:lnB>
                  </a:tcPr>
                </a:tc>
                <a:extLst>
                  <a:ext uri="{0D108BD9-81ED-4DB2-BD59-A6C34878D82A}">
                    <a16:rowId xmlns:a16="http://schemas.microsoft.com/office/drawing/2014/main" val="1527496211"/>
                  </a:ext>
                </a:extLst>
              </a:tr>
              <a:tr h="308029">
                <a:tc>
                  <a:txBody>
                    <a:bodyPr/>
                    <a:lstStyle/>
                    <a:p>
                      <a:r>
                        <a:rPr lang="en-US" sz="1050" b="1">
                          <a:solidFill>
                            <a:schemeClr val="bg1"/>
                          </a:solidFill>
                        </a:rPr>
                        <a:t>Community</a:t>
                      </a:r>
                      <a:endParaRPr lang="en-US" sz="1050">
                        <a:solidFill>
                          <a:schemeClr val="bg1"/>
                        </a:solidFill>
                      </a:endParaRPr>
                    </a:p>
                  </a:txBody>
                  <a:tcPr marL="56005" marR="56005" marT="28003" marB="28003" anchor="ctr">
                    <a:lnL>
                      <a:noFill/>
                    </a:lnL>
                    <a:lnR>
                      <a:noFill/>
                    </a:lnR>
                    <a:lnT>
                      <a:noFill/>
                    </a:lnT>
                    <a:lnB>
                      <a:noFill/>
                    </a:lnB>
                  </a:tcPr>
                </a:tc>
                <a:tc>
                  <a:txBody>
                    <a:bodyPr/>
                    <a:lstStyle/>
                    <a:p>
                      <a:r>
                        <a:rPr lang="en-US" sz="1050" dirty="0">
                          <a:solidFill>
                            <a:schemeClr val="bg1"/>
                          </a:solidFill>
                        </a:rPr>
                        <a:t>No social features.</a:t>
                      </a:r>
                    </a:p>
                  </a:txBody>
                  <a:tcPr marL="56005" marR="56005" marT="28003" marB="28003" anchor="ctr">
                    <a:lnL>
                      <a:noFill/>
                    </a:lnL>
                    <a:lnR>
                      <a:noFill/>
                    </a:lnR>
                    <a:lnT>
                      <a:noFill/>
                    </a:lnT>
                    <a:lnB>
                      <a:noFill/>
                    </a:lnB>
                  </a:tcPr>
                </a:tc>
                <a:tc>
                  <a:txBody>
                    <a:bodyPr/>
                    <a:lstStyle/>
                    <a:p>
                      <a:r>
                        <a:rPr lang="en-US" sz="1050" dirty="0">
                          <a:solidFill>
                            <a:schemeClr val="bg1"/>
                          </a:solidFill>
                        </a:rPr>
                        <a:t>Social features like stars, forks, and followers.</a:t>
                      </a:r>
                    </a:p>
                  </a:txBody>
                  <a:tcPr marL="56005" marR="56005" marT="28003" marB="28003" anchor="ctr">
                    <a:lnL>
                      <a:noFill/>
                    </a:lnL>
                    <a:lnR>
                      <a:noFill/>
                    </a:lnR>
                    <a:lnT>
                      <a:noFill/>
                    </a:lnT>
                    <a:lnB>
                      <a:noFill/>
                    </a:lnB>
                  </a:tcPr>
                </a:tc>
                <a:extLst>
                  <a:ext uri="{0D108BD9-81ED-4DB2-BD59-A6C34878D82A}">
                    <a16:rowId xmlns:a16="http://schemas.microsoft.com/office/drawing/2014/main" val="2558645414"/>
                  </a:ext>
                </a:extLst>
              </a:tr>
            </a:tbl>
          </a:graphicData>
        </a:graphic>
      </p:graphicFrame>
    </p:spTree>
    <p:extLst>
      <p:ext uri="{BB962C8B-B14F-4D97-AF65-F5344CB8AC3E}">
        <p14:creationId xmlns:p14="http://schemas.microsoft.com/office/powerpoint/2010/main" val="3464896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6"/>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90</a:t>
            </a:fld>
            <a:endParaRPr sz="900" b="1" i="0" u="none" strike="noStrike" cap="none">
              <a:solidFill>
                <a:srgbClr val="FFFFFF"/>
              </a:solidFill>
              <a:latin typeface="Calibri"/>
              <a:ea typeface="Calibri"/>
              <a:cs typeface="Calibri"/>
              <a:sym typeface="Calibri"/>
            </a:endParaRPr>
          </a:p>
        </p:txBody>
      </p:sp>
      <p:sp>
        <p:nvSpPr>
          <p:cNvPr id="793" name="Google Shape;793;p76"/>
          <p:cNvSpPr txBox="1"/>
          <p:nvPr/>
        </p:nvSpPr>
        <p:spPr>
          <a:xfrm>
            <a:off x="610200" y="1244498"/>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start exploring this topic by checking the current status of our grocery repository; we do it using the well-known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command, this time adding some new options: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(HEAD -&gt; master)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794" name="Google Shape;794;p76"/>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795" name="Google Shape;795;p76"/>
          <p:cNvPicPr preferRelativeResize="0"/>
          <p:nvPr/>
        </p:nvPicPr>
        <p:blipFill rotWithShape="1">
          <a:blip r:embed="rId3">
            <a:alphaModFix/>
          </a:blip>
          <a:srcRect/>
          <a:stretch/>
        </p:blipFill>
        <p:spPr>
          <a:xfrm>
            <a:off x="7468575" y="3004225"/>
            <a:ext cx="1237525" cy="12375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7"/>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91</a:t>
            </a:fld>
            <a:endParaRPr sz="900" b="1" i="0" u="none" strike="noStrike" cap="none">
              <a:solidFill>
                <a:srgbClr val="FFFFFF"/>
              </a:solidFill>
              <a:latin typeface="Calibri"/>
              <a:ea typeface="Calibri"/>
              <a:cs typeface="Calibri"/>
              <a:sym typeface="Calibri"/>
            </a:endParaRPr>
          </a:p>
        </p:txBody>
      </p:sp>
      <p:sp>
        <p:nvSpPr>
          <p:cNvPr id="801" name="Google Shape;801;p77"/>
          <p:cNvSpPr txBox="1"/>
          <p:nvPr/>
        </p:nvSpPr>
        <p:spPr>
          <a:xfrm>
            <a:off x="773539" y="1222457"/>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We'll now do a new commit and see what happens:</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[2]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echo "orange" &gt;&gt; shoppingList.txt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[3]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commit -am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[master 0e8b5cf]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1 file changed, 1 insertion(+)</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802" name="Google Shape;802;p77"/>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8"/>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92</a:t>
            </a:fld>
            <a:endParaRPr sz="900" b="1" i="0" u="none" strike="noStrike" cap="none">
              <a:solidFill>
                <a:srgbClr val="FFFFFF"/>
              </a:solidFill>
              <a:latin typeface="Calibri"/>
              <a:ea typeface="Calibri"/>
              <a:cs typeface="Calibri"/>
              <a:sym typeface="Calibri"/>
            </a:endParaRPr>
          </a:p>
        </p:txBody>
      </p:sp>
      <p:sp>
        <p:nvSpPr>
          <p:cNvPr id="808" name="Google Shape;808;p78"/>
          <p:cNvSpPr txBox="1"/>
          <p:nvPr/>
        </p:nvSpPr>
        <p:spPr>
          <a:xfrm>
            <a:off x="773539" y="1257191"/>
            <a:ext cx="7596900" cy="3336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Okay, go on now and take a look at the current repository situation:</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[4]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(HEAD -&gt;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809" name="Google Shape;809;p78"/>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10" name="Google Shape;810;p78"/>
          <p:cNvPicPr preferRelativeResize="0"/>
          <p:nvPr/>
        </p:nvPicPr>
        <p:blipFill>
          <a:blip r:embed="rId3">
            <a:alphaModFix/>
          </a:blip>
          <a:stretch>
            <a:fillRect/>
          </a:stretch>
        </p:blipFill>
        <p:spPr>
          <a:xfrm>
            <a:off x="6697247" y="1939125"/>
            <a:ext cx="2101475" cy="12652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9"/>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93</a:t>
            </a:fld>
            <a:endParaRPr sz="900" b="1" i="0" u="none" strike="noStrike" cap="none">
              <a:solidFill>
                <a:srgbClr val="FFFFFF"/>
              </a:solidFill>
              <a:latin typeface="Calibri"/>
              <a:ea typeface="Calibri"/>
              <a:cs typeface="Calibri"/>
              <a:sym typeface="Calibri"/>
            </a:endParaRPr>
          </a:p>
        </p:txBody>
      </p:sp>
      <p:sp>
        <p:nvSpPr>
          <p:cNvPr id="816" name="Google Shape;816;p79"/>
          <p:cNvSpPr txBox="1"/>
          <p:nvPr/>
        </p:nvSpPr>
        <p:spPr>
          <a:xfrm>
            <a:off x="814412" y="989590"/>
            <a:ext cx="7924500" cy="6279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bg1"/>
                </a:solidFill>
                <a:latin typeface="Arial"/>
                <a:ea typeface="Arial"/>
                <a:cs typeface="Arial"/>
                <a:sym typeface="Arial"/>
              </a:rPr>
              <a:t>But how will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handle this feature? Let's go back to putting the nose again in the .</a:t>
            </a:r>
            <a:r>
              <a:rPr lang="en-US" sz="2000" b="0" i="0" u="none" strike="noStrike" cap="none" dirty="0" err="1">
                <a:solidFill>
                  <a:schemeClr val="bg1"/>
                </a:solidFill>
                <a:latin typeface="Arial"/>
                <a:ea typeface="Arial"/>
                <a:cs typeface="Arial"/>
                <a:sym typeface="Arial"/>
              </a:rPr>
              <a:t>git</a:t>
            </a:r>
            <a:r>
              <a:rPr lang="en-US" sz="2000" b="0" i="0" u="none" strike="noStrike" cap="none" dirty="0">
                <a:solidFill>
                  <a:schemeClr val="bg1"/>
                </a:solidFill>
                <a:latin typeface="Arial"/>
                <a:ea typeface="Arial"/>
                <a:cs typeface="Arial"/>
                <a:sym typeface="Arial"/>
              </a:rPr>
              <a:t> folder:</a:t>
            </a:r>
            <a:endParaRPr sz="1400" b="0" i="0" u="none" strike="noStrike" cap="none" dirty="0">
              <a:solidFill>
                <a:schemeClr val="bg1"/>
              </a:solidFill>
              <a:latin typeface="Arial"/>
              <a:ea typeface="Arial"/>
              <a:cs typeface="Arial"/>
              <a:sym typeface="Arial"/>
            </a:endParaRPr>
          </a:p>
        </p:txBody>
      </p:sp>
      <p:sp>
        <p:nvSpPr>
          <p:cNvPr id="817" name="Google Shape;817;p79"/>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18" name="Google Shape;818;p79"/>
          <p:cNvPicPr preferRelativeResize="0"/>
          <p:nvPr/>
        </p:nvPicPr>
        <p:blipFill rotWithShape="1">
          <a:blip r:embed="rId3">
            <a:alphaModFix/>
          </a:blip>
          <a:srcRect/>
          <a:stretch/>
        </p:blipFill>
        <p:spPr>
          <a:xfrm>
            <a:off x="1992405" y="1647951"/>
            <a:ext cx="5159196" cy="3016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0"/>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94</a:t>
            </a:fld>
            <a:endParaRPr sz="900" b="1" i="0" u="none" strike="noStrike" cap="none">
              <a:solidFill>
                <a:srgbClr val="FFFFFF"/>
              </a:solidFill>
              <a:latin typeface="Calibri"/>
              <a:ea typeface="Calibri"/>
              <a:cs typeface="Calibri"/>
              <a:sym typeface="Calibri"/>
            </a:endParaRPr>
          </a:p>
        </p:txBody>
      </p:sp>
      <p:sp>
        <p:nvSpPr>
          <p:cNvPr id="824" name="Google Shape;824;p80"/>
          <p:cNvSpPr txBox="1"/>
          <p:nvPr/>
        </p:nvSpPr>
        <p:spPr>
          <a:xfrm>
            <a:off x="773589" y="1166004"/>
            <a:ext cx="75969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There's a refs folder: let's take a look inside: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[6]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ll</a:t>
            </a: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/refs/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total 4</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err="1">
                <a:solidFill>
                  <a:srgbClr val="ED7D31"/>
                </a:solidFill>
                <a:latin typeface="Arial"/>
                <a:ea typeface="Arial"/>
                <a:cs typeface="Arial"/>
                <a:sym typeface="Arial"/>
              </a:rPr>
              <a:t>drwxr</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xr</a:t>
            </a:r>
            <a:r>
              <a:rPr lang="en-US" sz="2400" b="0" i="0" u="none" strike="noStrike" cap="none" dirty="0">
                <a:solidFill>
                  <a:srgbClr val="ED7D31"/>
                </a:solidFill>
                <a:latin typeface="Arial"/>
                <a:ea typeface="Arial"/>
                <a:cs typeface="Arial"/>
                <a:sym typeface="Arial"/>
              </a:rPr>
              <a:t>-x 1 san 1049089 0 Aug 18 17:15 ./</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err="1">
                <a:solidFill>
                  <a:srgbClr val="ED7D31"/>
                </a:solidFill>
                <a:latin typeface="Arial"/>
                <a:ea typeface="Arial"/>
                <a:cs typeface="Arial"/>
                <a:sym typeface="Arial"/>
              </a:rPr>
              <a:t>drwxr</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xr</a:t>
            </a:r>
            <a:r>
              <a:rPr lang="en-US" sz="2400" b="0" i="0" u="none" strike="noStrike" cap="none" dirty="0">
                <a:solidFill>
                  <a:srgbClr val="ED7D31"/>
                </a:solidFill>
                <a:latin typeface="Arial"/>
                <a:ea typeface="Arial"/>
                <a:cs typeface="Arial"/>
                <a:sym typeface="Arial"/>
              </a:rPr>
              <a:t>-x 1 san 1049089 0 Aug 25 11:20 ../</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err="1">
                <a:solidFill>
                  <a:srgbClr val="ED7D31"/>
                </a:solidFill>
                <a:latin typeface="Arial"/>
                <a:ea typeface="Arial"/>
                <a:cs typeface="Arial"/>
                <a:sym typeface="Arial"/>
              </a:rPr>
              <a:t>drwxr</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xr</a:t>
            </a:r>
            <a:r>
              <a:rPr lang="en-US" sz="2400" b="0" i="0" u="none" strike="noStrike" cap="none" dirty="0">
                <a:solidFill>
                  <a:srgbClr val="ED7D31"/>
                </a:solidFill>
                <a:latin typeface="Arial"/>
                <a:ea typeface="Arial"/>
                <a:cs typeface="Arial"/>
                <a:sym typeface="Arial"/>
              </a:rPr>
              <a:t>-x 1 san 1049089 0 Aug 25 11:20 heads/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err="1">
                <a:solidFill>
                  <a:srgbClr val="ED7D31"/>
                </a:solidFill>
                <a:latin typeface="Arial"/>
                <a:ea typeface="Arial"/>
                <a:cs typeface="Arial"/>
                <a:sym typeface="Arial"/>
              </a:rPr>
              <a:t>drwxr</a:t>
            </a:r>
            <a:r>
              <a:rPr lang="en-US" sz="2400" b="0" i="0" u="none" strike="noStrike" cap="none" dirty="0">
                <a:solidFill>
                  <a:srgbClr val="ED7D31"/>
                </a:solidFill>
                <a:latin typeface="Arial"/>
                <a:ea typeface="Arial"/>
                <a:cs typeface="Arial"/>
                <a:sym typeface="Arial"/>
              </a:rPr>
              <a:t>-</a:t>
            </a:r>
            <a:r>
              <a:rPr lang="en-US" sz="2400" b="0" i="0" u="none" strike="noStrike" cap="none" dirty="0" err="1">
                <a:solidFill>
                  <a:srgbClr val="ED7D31"/>
                </a:solidFill>
                <a:latin typeface="Arial"/>
                <a:ea typeface="Arial"/>
                <a:cs typeface="Arial"/>
                <a:sym typeface="Arial"/>
              </a:rPr>
              <a:t>xr</a:t>
            </a:r>
            <a:r>
              <a:rPr lang="en-US" sz="2400" b="0" i="0" u="none" strike="noStrike" cap="none" dirty="0">
                <a:solidFill>
                  <a:srgbClr val="ED7D31"/>
                </a:solidFill>
                <a:latin typeface="Arial"/>
                <a:ea typeface="Arial"/>
                <a:cs typeface="Arial"/>
                <a:sym typeface="Arial"/>
              </a:rPr>
              <a:t>-x 1 san 1049089 0 Aug 17 11:11 tags/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825" name="Google Shape;825;p80"/>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1"/>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95</a:t>
            </a:fld>
            <a:endParaRPr sz="900" b="1" i="0" u="none" strike="noStrike" cap="none">
              <a:solidFill>
                <a:srgbClr val="FFFFFF"/>
              </a:solidFill>
              <a:latin typeface="Calibri"/>
              <a:ea typeface="Calibri"/>
              <a:cs typeface="Calibri"/>
              <a:sym typeface="Calibri"/>
            </a:endParaRPr>
          </a:p>
        </p:txBody>
      </p:sp>
      <p:sp>
        <p:nvSpPr>
          <p:cNvPr id="831" name="Google Shape;831;p81"/>
          <p:cNvSpPr txBox="1"/>
          <p:nvPr/>
        </p:nvSpPr>
        <p:spPr>
          <a:xfrm>
            <a:off x="539194" y="989590"/>
            <a:ext cx="80655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go to heads:</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There's a master file inside! Let's see what's the content: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[8]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cat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/refs/heads/master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0e8b5cf1c1b44110dd36dea5ce0ae29ce22ad4b8</a:t>
            </a:r>
            <a:endParaRPr sz="2400" b="0" i="0" u="none" strike="noStrike" cap="none" dirty="0">
              <a:solidFill>
                <a:srgbClr val="ED7D31"/>
              </a:solidFill>
              <a:latin typeface="Arial"/>
              <a:ea typeface="Arial"/>
              <a:cs typeface="Arial"/>
              <a:sym typeface="Arial"/>
            </a:endParaRPr>
          </a:p>
        </p:txBody>
      </p:sp>
      <p:sp>
        <p:nvSpPr>
          <p:cNvPr id="832" name="Google Shape;832;p81"/>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33" name="Google Shape;833;p81"/>
          <p:cNvPicPr preferRelativeResize="0"/>
          <p:nvPr/>
        </p:nvPicPr>
        <p:blipFill rotWithShape="1">
          <a:blip r:embed="rId3">
            <a:alphaModFix/>
          </a:blip>
          <a:srcRect/>
          <a:stretch/>
        </p:blipFill>
        <p:spPr>
          <a:xfrm>
            <a:off x="1742950" y="1394600"/>
            <a:ext cx="5853150" cy="1744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2"/>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96</a:t>
            </a:fld>
            <a:endParaRPr sz="900" b="1" i="0" u="none" strike="noStrike" cap="none">
              <a:solidFill>
                <a:srgbClr val="FFFFFF"/>
              </a:solidFill>
              <a:latin typeface="Calibri"/>
              <a:ea typeface="Calibri"/>
              <a:cs typeface="Calibri"/>
              <a:sym typeface="Calibri"/>
            </a:endParaRPr>
          </a:p>
        </p:txBody>
      </p:sp>
      <p:sp>
        <p:nvSpPr>
          <p:cNvPr id="839" name="Google Shape;839;p82"/>
          <p:cNvSpPr txBox="1"/>
          <p:nvPr/>
        </p:nvSpPr>
        <p:spPr>
          <a:xfrm>
            <a:off x="773589" y="928709"/>
            <a:ext cx="7596900" cy="40758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Arial"/>
                <a:ea typeface="Arial"/>
                <a:cs typeface="Arial"/>
                <a:sym typeface="Arial"/>
              </a:rPr>
              <a:t>Creating a new branch</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Now that we have warmed up, the fun begins.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Let's see what happens when you ask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to create a new branch. </a:t>
            </a:r>
            <a:endParaRPr sz="1400" b="0" i="0" u="none" strike="noStrike" cap="none" dirty="0">
              <a:solidFill>
                <a:schemeClr val="bg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Since we are going to serve a delicious fruit salad, it's time to set a branch apart for a berries-flavored variant recipe:</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[9]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branch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840" name="Google Shape;840;p82"/>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3"/>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97</a:t>
            </a:fld>
            <a:endParaRPr sz="900" b="1" i="0" u="none" strike="noStrike" cap="none">
              <a:solidFill>
                <a:srgbClr val="FFFFFF"/>
              </a:solidFill>
              <a:latin typeface="Calibri"/>
              <a:ea typeface="Calibri"/>
              <a:cs typeface="Calibri"/>
              <a:sym typeface="Calibri"/>
            </a:endParaRPr>
          </a:p>
        </p:txBody>
      </p:sp>
      <p:sp>
        <p:nvSpPr>
          <p:cNvPr id="846" name="Google Shape;846;p83"/>
          <p:cNvSpPr txBox="1"/>
          <p:nvPr/>
        </p:nvSpPr>
        <p:spPr>
          <a:xfrm>
            <a:off x="773589" y="1479867"/>
            <a:ext cx="75969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So,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again:</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[10]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(HEAD -&gt; master, berries)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847" name="Google Shape;847;p83"/>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4"/>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98</a:t>
            </a:fld>
            <a:endParaRPr sz="900" b="1" i="0" u="none" strike="noStrike" cap="none">
              <a:solidFill>
                <a:srgbClr val="FFFFFF"/>
              </a:solidFill>
              <a:latin typeface="Calibri"/>
              <a:ea typeface="Calibri"/>
              <a:cs typeface="Calibri"/>
              <a:sym typeface="Calibri"/>
            </a:endParaRPr>
          </a:p>
        </p:txBody>
      </p:sp>
      <p:sp>
        <p:nvSpPr>
          <p:cNvPr id="853" name="Google Shape;853;p84"/>
          <p:cNvSpPr txBox="1"/>
          <p:nvPr/>
        </p:nvSpPr>
        <p:spPr>
          <a:xfrm>
            <a:off x="604255" y="989590"/>
            <a:ext cx="8419800" cy="37062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Anyway, at the moment we continue to be located in the master branch; in fact, as you can see in the shell output prompt, it continues to appear (master) between the round parenthesis:</a:t>
            </a:r>
            <a:endParaRPr sz="2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[10] ~/grocery (master)</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How can I switch branch? By using the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checkout command:</a:t>
            </a:r>
            <a:endParaRPr sz="14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[11] ~/grocery (master)</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checkout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ED7D31"/>
                </a:solidFill>
                <a:latin typeface="Arial"/>
                <a:ea typeface="Arial"/>
                <a:cs typeface="Arial"/>
                <a:sym typeface="Arial"/>
              </a:rPr>
              <a:t>Switched to branch 'berries'</a:t>
            </a:r>
            <a:endParaRPr sz="2400" b="0" i="0" u="none" strike="noStrike" cap="none" dirty="0">
              <a:solidFill>
                <a:srgbClr val="ED7D31"/>
              </a:solidFill>
              <a:latin typeface="Arial"/>
              <a:ea typeface="Arial"/>
              <a:cs typeface="Arial"/>
              <a:sym typeface="Arial"/>
            </a:endParaRPr>
          </a:p>
        </p:txBody>
      </p:sp>
      <p:sp>
        <p:nvSpPr>
          <p:cNvPr id="854" name="Google Shape;854;p84"/>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55" name="Google Shape;855;p84"/>
          <p:cNvPicPr preferRelativeResize="0"/>
          <p:nvPr/>
        </p:nvPicPr>
        <p:blipFill>
          <a:blip r:embed="rId3">
            <a:alphaModFix/>
          </a:blip>
          <a:stretch>
            <a:fillRect/>
          </a:stretch>
        </p:blipFill>
        <p:spPr>
          <a:xfrm>
            <a:off x="6815146" y="3380725"/>
            <a:ext cx="1919300" cy="11555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5"/>
          <p:cNvSpPr txBox="1">
            <a:spLocks noGrp="1"/>
          </p:cNvSpPr>
          <p:nvPr>
            <p:ph type="sldNum" idx="12"/>
          </p:nvPr>
        </p:nvSpPr>
        <p:spPr>
          <a:xfrm>
            <a:off x="4220309" y="4695092"/>
            <a:ext cx="556408" cy="309266"/>
          </a:xfrm>
          <a:prstGeom prst="rect">
            <a:avLst/>
          </a:prstGeom>
          <a:noFill/>
          <a:ln>
            <a:noFill/>
          </a:ln>
        </p:spPr>
        <p:txBody>
          <a:bodyPr spcFirstLastPara="1" wrap="square" lIns="91425" tIns="45700" rIns="91425" bIns="45700" anchor="ctr" anchorCtr="0">
            <a:noAutofit/>
          </a:bodyPr>
          <a:lstStyle/>
          <a:p>
            <a:pPr marL="11207"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1-</a:t>
            </a:r>
            <a:fld id="{00000000-1234-1234-1234-123412341234}" type="slidenum">
              <a:rPr lang="en-US" sz="900" b="1" i="0" u="none" strike="noStrike" cap="none">
                <a:solidFill>
                  <a:srgbClr val="FFFFFF"/>
                </a:solidFill>
                <a:latin typeface="Calibri"/>
                <a:ea typeface="Calibri"/>
                <a:cs typeface="Calibri"/>
                <a:sym typeface="Calibri"/>
              </a:rPr>
              <a:t>99</a:t>
            </a:fld>
            <a:endParaRPr sz="900" b="1" i="0" u="none" strike="noStrike" cap="none">
              <a:solidFill>
                <a:srgbClr val="FFFFFF"/>
              </a:solidFill>
              <a:latin typeface="Calibri"/>
              <a:ea typeface="Calibri"/>
              <a:cs typeface="Calibri"/>
              <a:sym typeface="Calibri"/>
            </a:endParaRPr>
          </a:p>
        </p:txBody>
      </p:sp>
      <p:sp>
        <p:nvSpPr>
          <p:cNvPr id="861" name="Google Shape;861;p85"/>
          <p:cNvSpPr txBox="1"/>
          <p:nvPr/>
        </p:nvSpPr>
        <p:spPr>
          <a:xfrm>
            <a:off x="773589" y="1393107"/>
            <a:ext cx="7596900" cy="2967600"/>
          </a:xfrm>
          <a:prstGeom prst="rect">
            <a:avLst/>
          </a:prstGeom>
          <a:noFill/>
          <a:ln>
            <a:noFill/>
          </a:ln>
        </p:spPr>
        <p:txBody>
          <a:bodyPr spcFirstLastPara="1" wrap="square" lIns="0" tIns="12050" rIns="0" bIns="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dirty="0">
                <a:solidFill>
                  <a:schemeClr val="bg1"/>
                </a:solidFill>
                <a:latin typeface="Arial"/>
                <a:ea typeface="Arial"/>
                <a:cs typeface="Arial"/>
                <a:sym typeface="Arial"/>
              </a:rPr>
              <a:t>Do a </a:t>
            </a:r>
            <a:r>
              <a:rPr lang="en-US" sz="2400" b="0" i="0" u="none" strike="noStrike" cap="none" dirty="0" err="1">
                <a:solidFill>
                  <a:schemeClr val="bg1"/>
                </a:solidFill>
                <a:latin typeface="Arial"/>
                <a:ea typeface="Arial"/>
                <a:cs typeface="Arial"/>
                <a:sym typeface="Arial"/>
              </a:rPr>
              <a:t>git</a:t>
            </a:r>
            <a:r>
              <a:rPr lang="en-US" sz="2400" b="0" i="0" u="none" strike="noStrike" cap="none" dirty="0">
                <a:solidFill>
                  <a:schemeClr val="bg1"/>
                </a:solidFill>
                <a:latin typeface="Arial"/>
                <a:ea typeface="Arial"/>
                <a:cs typeface="Arial"/>
                <a:sym typeface="Arial"/>
              </a:rPr>
              <a:t> log to see:</a:t>
            </a:r>
            <a:endParaRPr sz="1400" b="0" i="0" u="none" strike="noStrike" cap="none" dirty="0">
              <a:solidFill>
                <a:schemeClr val="bg1"/>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[12] ~/grocery (berries)</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t>
            </a:r>
            <a:r>
              <a:rPr lang="en-US" sz="2400" b="0" i="0" u="none" strike="noStrike" cap="none" dirty="0" err="1">
                <a:solidFill>
                  <a:srgbClr val="ED7D31"/>
                </a:solidFill>
                <a:latin typeface="Arial"/>
                <a:ea typeface="Arial"/>
                <a:cs typeface="Arial"/>
                <a:sym typeface="Arial"/>
              </a:rPr>
              <a:t>git</a:t>
            </a:r>
            <a:r>
              <a:rPr lang="en-US" sz="2400" b="0" i="0" u="none" strike="noStrike" cap="none" dirty="0">
                <a:solidFill>
                  <a:srgbClr val="ED7D31"/>
                </a:solidFill>
                <a:latin typeface="Arial"/>
                <a:ea typeface="Arial"/>
                <a:cs typeface="Arial"/>
                <a:sym typeface="Arial"/>
              </a:rPr>
              <a:t> log --</a:t>
            </a:r>
            <a:r>
              <a:rPr lang="en-US" sz="2400" b="0" i="0" u="none" strike="noStrike" cap="none" dirty="0" err="1">
                <a:solidFill>
                  <a:srgbClr val="ED7D31"/>
                </a:solidFill>
                <a:latin typeface="Arial"/>
                <a:ea typeface="Arial"/>
                <a:cs typeface="Arial"/>
                <a:sym typeface="Arial"/>
              </a:rPr>
              <a:t>oneline</a:t>
            </a:r>
            <a:r>
              <a:rPr lang="en-US" sz="2400" b="0" i="0" u="none" strike="noStrike" cap="none" dirty="0">
                <a:solidFill>
                  <a:srgbClr val="ED7D31"/>
                </a:solidFill>
                <a:latin typeface="Arial"/>
                <a:ea typeface="Arial"/>
                <a:cs typeface="Arial"/>
                <a:sym typeface="Arial"/>
              </a:rPr>
              <a:t> --graph --decorate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0e8b5cf (HEAD -&gt; berries, master) Add an orange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e4a5e7b Add an apple</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dirty="0">
                <a:solidFill>
                  <a:srgbClr val="ED7D31"/>
                </a:solidFill>
                <a:latin typeface="Arial"/>
                <a:ea typeface="Arial"/>
                <a:cs typeface="Arial"/>
                <a:sym typeface="Arial"/>
              </a:rPr>
              <a:t>* a57d783 Add a banana to the shopping list</a:t>
            </a:r>
            <a:endParaRPr sz="2400" b="0" i="0" u="none" strike="noStrike" cap="none" dirty="0">
              <a:solidFill>
                <a:srgbClr val="ED7D3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ED7D31"/>
              </a:solidFill>
              <a:latin typeface="Arial"/>
              <a:ea typeface="Arial"/>
              <a:cs typeface="Arial"/>
              <a:sym typeface="Arial"/>
            </a:endParaRPr>
          </a:p>
        </p:txBody>
      </p:sp>
      <p:sp>
        <p:nvSpPr>
          <p:cNvPr id="862" name="Google Shape;862;p85"/>
          <p:cNvSpPr/>
          <p:nvPr/>
        </p:nvSpPr>
        <p:spPr>
          <a:xfrm>
            <a:off x="0" y="230865"/>
            <a:ext cx="10385778" cy="697832"/>
          </a:xfrm>
          <a:prstGeom prst="homePlate">
            <a:avLst>
              <a:gd name="adj" fmla="val 500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3200"/>
              <a:buFont typeface="Arial"/>
              <a:buNone/>
            </a:pPr>
            <a:r>
              <a:rPr lang="en-US" sz="3200" b="0" i="0" u="none" strike="noStrike" cap="none">
                <a:solidFill>
                  <a:srgbClr val="FFFFFF"/>
                </a:solidFill>
                <a:latin typeface="Palatino Linotype"/>
                <a:ea typeface="Palatino Linotype"/>
                <a:cs typeface="Palatino Linotype"/>
                <a:sym typeface="Palatino Linotype"/>
              </a:rPr>
              <a:t>Git references</a:t>
            </a:r>
            <a:endParaRPr sz="3200" b="0" i="0" u="none" strike="noStrike" cap="none">
              <a:solidFill>
                <a:srgbClr val="FFFFFF"/>
              </a:solidFill>
              <a:latin typeface="Palatino Linotype"/>
              <a:ea typeface="Palatino Linotype"/>
              <a:cs typeface="Palatino Linotype"/>
              <a:sym typeface="Palatino Linotype"/>
            </a:endParaRPr>
          </a:p>
        </p:txBody>
      </p:sp>
      <p:pic>
        <p:nvPicPr>
          <p:cNvPr id="863" name="Google Shape;863;p85"/>
          <p:cNvPicPr preferRelativeResize="0"/>
          <p:nvPr/>
        </p:nvPicPr>
        <p:blipFill>
          <a:blip r:embed="rId3">
            <a:alphaModFix/>
          </a:blip>
          <a:stretch>
            <a:fillRect/>
          </a:stretch>
        </p:blipFill>
        <p:spPr>
          <a:xfrm>
            <a:off x="6078138" y="1143000"/>
            <a:ext cx="2752725" cy="1657350"/>
          </a:xfrm>
          <a:prstGeom prst="rect">
            <a:avLst/>
          </a:prstGeom>
          <a:noFill/>
          <a:ln>
            <a:noFill/>
          </a:ln>
        </p:spPr>
      </p:pic>
    </p:spTree>
  </p:cSld>
  <p:clrMapOvr>
    <a:masterClrMapping/>
  </p:clrMapOvr>
</p:sld>
</file>

<file path=ppt/theme/theme1.xml><?xml version="1.0" encoding="utf-8"?>
<a:theme xmlns:a="http://schemas.openxmlformats.org/drawingml/2006/main" name="Main slide template Trive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 id="{14C782F6-794D-2149-9716-B8C4BE08D8EF}" vid="{84DA85AA-C156-D345-934E-3E6AE5330584}"/>
    </a:ext>
  </a:extLst>
</a:theme>
</file>

<file path=ppt/theme/theme2.xml><?xml version="1.0" encoding="utf-8"?>
<a:theme xmlns:a="http://schemas.openxmlformats.org/drawingml/2006/main" name="Title slide template Trive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 id="{14C782F6-794D-2149-9716-B8C4BE08D8EF}" vid="{84DA85AA-C156-D345-934E-3E6AE533058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22368</TotalTime>
  <Words>62820</Words>
  <Application>Microsoft Office PowerPoint</Application>
  <PresentationFormat>On-screen Show (16:9)</PresentationFormat>
  <Paragraphs>4672</Paragraphs>
  <Slides>482</Slides>
  <Notes>476</Notes>
  <HiddenSlides>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482</vt:i4>
      </vt:variant>
    </vt:vector>
  </HeadingPairs>
  <TitlesOfParts>
    <vt:vector size="503" baseType="lpstr">
      <vt:lpstr>Arial Unicode MS</vt:lpstr>
      <vt:lpstr>Source Serif Pro</vt:lpstr>
      <vt:lpstr>Gill Sans</vt:lpstr>
      <vt:lpstr>Calibri</vt:lpstr>
      <vt:lpstr>Altone Trial</vt:lpstr>
      <vt:lpstr>Montserrat</vt:lpstr>
      <vt:lpstr>Arial</vt:lpstr>
      <vt:lpstr>Roboto</vt:lpstr>
      <vt:lpstr>Palatino Linotype</vt:lpstr>
      <vt:lpstr>Roboto Mono</vt:lpstr>
      <vt:lpstr>Mangal Pro</vt:lpstr>
      <vt:lpstr>Oi</vt:lpstr>
      <vt:lpstr>Arial Black</vt:lpstr>
      <vt:lpstr>Wingdings</vt:lpstr>
      <vt:lpstr>Lato</vt:lpstr>
      <vt:lpstr>Work Sans</vt:lpstr>
      <vt:lpstr>Calibri Light</vt:lpstr>
      <vt:lpstr>Times New Roman</vt:lpstr>
      <vt:lpstr>Nunito Sans</vt:lpstr>
      <vt:lpstr>Main slide template Trivera</vt:lpstr>
      <vt:lpstr>Title slide template Trivera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Locally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Aliases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Branching with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Merging in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 and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Troubleshooting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wesley jones</cp:lastModifiedBy>
  <cp:revision>49</cp:revision>
  <dcterms:modified xsi:type="dcterms:W3CDTF">2024-12-02T04:26:41Z</dcterms:modified>
</cp:coreProperties>
</file>